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25603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C8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48" autoAdjust="0"/>
  </p:normalViewPr>
  <p:slideViewPr>
    <p:cSldViewPr snapToGrid="0">
      <p:cViewPr>
        <p:scale>
          <a:sx n="75" d="100"/>
          <a:sy n="75" d="100"/>
        </p:scale>
        <p:origin x="874"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190155"/>
            <a:ext cx="10363200" cy="891370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13447609"/>
            <a:ext cx="9144000" cy="6181511"/>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5EA84E-570F-4CDB-8ED6-68C87303335D}" type="datetimeFigureOut">
              <a:rPr lang="en-CA" smtClean="0"/>
              <a:t>2025-02-23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246509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EA84E-570F-4CDB-8ED6-68C87303335D}" type="datetimeFigureOut">
              <a:rPr lang="en-CA" smtClean="0"/>
              <a:t>2025-02-23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1698348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1363133"/>
            <a:ext cx="2628900" cy="216975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1363133"/>
            <a:ext cx="7734300" cy="216975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EA84E-570F-4CDB-8ED6-68C87303335D}" type="datetimeFigureOut">
              <a:rPr lang="en-CA" smtClean="0"/>
              <a:t>2025-02-23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29189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EA84E-570F-4CDB-8ED6-68C87303335D}" type="datetimeFigureOut">
              <a:rPr lang="en-CA" smtClean="0"/>
              <a:t>2025-02-23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228773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383028"/>
            <a:ext cx="10515600" cy="10650218"/>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17134001"/>
            <a:ext cx="10515600" cy="5600698"/>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EA84E-570F-4CDB-8ED6-68C87303335D}" type="datetimeFigureOut">
              <a:rPr lang="en-CA" smtClean="0"/>
              <a:t>2025-02-23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207487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6815667"/>
            <a:ext cx="5181600" cy="1624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6815667"/>
            <a:ext cx="5181600" cy="162449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5EA84E-570F-4CDB-8ED6-68C87303335D}" type="datetimeFigureOut">
              <a:rPr lang="en-CA" smtClean="0"/>
              <a:t>2025-02-23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1733974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363139"/>
            <a:ext cx="10515600" cy="49487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6276342"/>
            <a:ext cx="5157787" cy="307593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839789" y="9352280"/>
            <a:ext cx="5157787" cy="13755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6276342"/>
            <a:ext cx="5183188" cy="307593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72201" y="9352280"/>
            <a:ext cx="5183188" cy="13755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5EA84E-570F-4CDB-8ED6-68C87303335D}" type="datetimeFigureOut">
              <a:rPr lang="en-CA" smtClean="0"/>
              <a:t>2025-02-23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139399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5EA84E-570F-4CDB-8ED6-68C87303335D}" type="datetimeFigureOut">
              <a:rPr lang="en-CA" smtClean="0"/>
              <a:t>2025-02-23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1926388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5EA84E-570F-4CDB-8ED6-68C87303335D}" type="datetimeFigureOut">
              <a:rPr lang="en-CA" smtClean="0"/>
              <a:t>2025-02-23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38162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706880"/>
            <a:ext cx="3932237" cy="597408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3686392"/>
            <a:ext cx="6172200" cy="181948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7680960"/>
            <a:ext cx="3932237" cy="1422992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1B5EA84E-570F-4CDB-8ED6-68C87303335D}" type="datetimeFigureOut">
              <a:rPr lang="en-CA" smtClean="0"/>
              <a:t>2025-02-23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601523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1706880"/>
            <a:ext cx="3932237" cy="597408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3686392"/>
            <a:ext cx="6172200" cy="181948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7680960"/>
            <a:ext cx="3932237" cy="14229929"/>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1B5EA84E-570F-4CDB-8ED6-68C87303335D}" type="datetimeFigureOut">
              <a:rPr lang="en-CA" smtClean="0"/>
              <a:t>2025-02-23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B0D166F8-4F56-435B-8FBF-CB0BAE5D2289}" type="slidenum">
              <a:rPr lang="en-CA" smtClean="0"/>
              <a:t>‹#›</a:t>
            </a:fld>
            <a:endParaRPr lang="en-CA"/>
          </a:p>
        </p:txBody>
      </p:sp>
    </p:spTree>
    <p:extLst>
      <p:ext uri="{BB962C8B-B14F-4D97-AF65-F5344CB8AC3E}">
        <p14:creationId xmlns:p14="http://schemas.microsoft.com/office/powerpoint/2010/main" val="2051585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63139"/>
            <a:ext cx="10515600" cy="49487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6815667"/>
            <a:ext cx="10515600" cy="1624499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23730379"/>
            <a:ext cx="2743200" cy="1363133"/>
          </a:xfrm>
          <a:prstGeom prst="rect">
            <a:avLst/>
          </a:prstGeom>
        </p:spPr>
        <p:txBody>
          <a:bodyPr vert="horz" lIns="91440" tIns="45720" rIns="91440" bIns="45720" rtlCol="0" anchor="ctr"/>
          <a:lstStyle>
            <a:lvl1pPr algn="l">
              <a:defRPr sz="1600">
                <a:solidFill>
                  <a:schemeClr val="tx1">
                    <a:tint val="75000"/>
                  </a:schemeClr>
                </a:solidFill>
              </a:defRPr>
            </a:lvl1pPr>
          </a:lstStyle>
          <a:p>
            <a:fld id="{1B5EA84E-570F-4CDB-8ED6-68C87303335D}" type="datetimeFigureOut">
              <a:rPr lang="en-CA" smtClean="0"/>
              <a:t>2025-02-23</a:t>
            </a:fld>
            <a:endParaRPr lang="en-CA"/>
          </a:p>
        </p:txBody>
      </p:sp>
      <p:sp>
        <p:nvSpPr>
          <p:cNvPr id="5" name="Footer Placeholder 4"/>
          <p:cNvSpPr>
            <a:spLocks noGrp="1"/>
          </p:cNvSpPr>
          <p:nvPr>
            <p:ph type="ftr" sz="quarter" idx="3"/>
          </p:nvPr>
        </p:nvSpPr>
        <p:spPr>
          <a:xfrm>
            <a:off x="4038600" y="23730379"/>
            <a:ext cx="4114800" cy="13631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23730379"/>
            <a:ext cx="2743200" cy="1363133"/>
          </a:xfrm>
          <a:prstGeom prst="rect">
            <a:avLst/>
          </a:prstGeom>
        </p:spPr>
        <p:txBody>
          <a:bodyPr vert="horz" lIns="91440" tIns="45720" rIns="91440" bIns="45720" rtlCol="0" anchor="ctr"/>
          <a:lstStyle>
            <a:lvl1pPr algn="r">
              <a:defRPr sz="1600">
                <a:solidFill>
                  <a:schemeClr val="tx1">
                    <a:tint val="75000"/>
                  </a:schemeClr>
                </a:solidFill>
              </a:defRPr>
            </a:lvl1pPr>
          </a:lstStyle>
          <a:p>
            <a:fld id="{B0D166F8-4F56-435B-8FBF-CB0BAE5D2289}" type="slidenum">
              <a:rPr lang="en-CA" smtClean="0"/>
              <a:t>‹#›</a:t>
            </a:fld>
            <a:endParaRPr lang="en-CA"/>
          </a:p>
        </p:txBody>
      </p:sp>
    </p:spTree>
    <p:extLst>
      <p:ext uri="{BB962C8B-B14F-4D97-AF65-F5344CB8AC3E}">
        <p14:creationId xmlns:p14="http://schemas.microsoft.com/office/powerpoint/2010/main" val="9587097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www.python.org/downloa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9349EC7-0D50-4510-92B7-D1FD6D52C61C}"/>
              </a:ext>
            </a:extLst>
          </p:cNvPr>
          <p:cNvPicPr>
            <a:picLocks noChangeAspect="1"/>
          </p:cNvPicPr>
          <p:nvPr/>
        </p:nvPicPr>
        <p:blipFill>
          <a:blip r:embed="rId2"/>
          <a:stretch>
            <a:fillRect/>
          </a:stretch>
        </p:blipFill>
        <p:spPr>
          <a:xfrm>
            <a:off x="771389" y="16946058"/>
            <a:ext cx="4249316" cy="4267580"/>
          </a:xfrm>
          <a:prstGeom prst="rect">
            <a:avLst/>
          </a:prstGeom>
        </p:spPr>
      </p:pic>
      <p:pic>
        <p:nvPicPr>
          <p:cNvPr id="33" name="Picture 32">
            <a:extLst>
              <a:ext uri="{FF2B5EF4-FFF2-40B4-BE49-F238E27FC236}">
                <a16:creationId xmlns:a16="http://schemas.microsoft.com/office/drawing/2014/main" id="{542C9D2D-ED32-69AF-5510-87401EC5E9FB}"/>
              </a:ext>
            </a:extLst>
          </p:cNvPr>
          <p:cNvPicPr>
            <a:picLocks noChangeAspect="1"/>
          </p:cNvPicPr>
          <p:nvPr/>
        </p:nvPicPr>
        <p:blipFill>
          <a:blip r:embed="rId3"/>
          <a:stretch>
            <a:fillRect/>
          </a:stretch>
        </p:blipFill>
        <p:spPr>
          <a:xfrm>
            <a:off x="859127" y="9925792"/>
            <a:ext cx="4468755" cy="4456562"/>
          </a:xfrm>
          <a:prstGeom prst="rect">
            <a:avLst/>
          </a:prstGeom>
        </p:spPr>
      </p:pic>
      <p:pic>
        <p:nvPicPr>
          <p:cNvPr id="31" name="Picture 30">
            <a:extLst>
              <a:ext uri="{FF2B5EF4-FFF2-40B4-BE49-F238E27FC236}">
                <a16:creationId xmlns:a16="http://schemas.microsoft.com/office/drawing/2014/main" id="{69BFFEC6-DADB-0863-8C19-FF2549ACF716}"/>
              </a:ext>
            </a:extLst>
          </p:cNvPr>
          <p:cNvPicPr>
            <a:picLocks noChangeAspect="1"/>
          </p:cNvPicPr>
          <p:nvPr/>
        </p:nvPicPr>
        <p:blipFill>
          <a:blip r:embed="rId4"/>
          <a:stretch>
            <a:fillRect/>
          </a:stretch>
        </p:blipFill>
        <p:spPr>
          <a:xfrm>
            <a:off x="6774942" y="10899594"/>
            <a:ext cx="4468755" cy="4456562"/>
          </a:xfrm>
          <a:prstGeom prst="rect">
            <a:avLst/>
          </a:prstGeom>
        </p:spPr>
      </p:pic>
      <p:pic>
        <p:nvPicPr>
          <p:cNvPr id="20" name="Picture 19">
            <a:extLst>
              <a:ext uri="{FF2B5EF4-FFF2-40B4-BE49-F238E27FC236}">
                <a16:creationId xmlns:a16="http://schemas.microsoft.com/office/drawing/2014/main" id="{FA060C2F-B034-EC17-3B35-26FAD8EE875E}"/>
              </a:ext>
            </a:extLst>
          </p:cNvPr>
          <p:cNvPicPr>
            <a:picLocks noChangeAspect="1"/>
          </p:cNvPicPr>
          <p:nvPr/>
        </p:nvPicPr>
        <p:blipFill>
          <a:blip r:embed="rId5"/>
          <a:stretch>
            <a:fillRect/>
          </a:stretch>
        </p:blipFill>
        <p:spPr>
          <a:xfrm>
            <a:off x="6950373" y="21240234"/>
            <a:ext cx="4285117" cy="4267580"/>
          </a:xfrm>
          <a:prstGeom prst="rect">
            <a:avLst/>
          </a:prstGeom>
        </p:spPr>
      </p:pic>
      <p:pic>
        <p:nvPicPr>
          <p:cNvPr id="12" name="Picture 11">
            <a:extLst>
              <a:ext uri="{FF2B5EF4-FFF2-40B4-BE49-F238E27FC236}">
                <a16:creationId xmlns:a16="http://schemas.microsoft.com/office/drawing/2014/main" id="{EE4D1F97-5EAF-74CE-8FAA-E0D21215D038}"/>
              </a:ext>
            </a:extLst>
          </p:cNvPr>
          <p:cNvPicPr>
            <a:picLocks noChangeAspect="1"/>
          </p:cNvPicPr>
          <p:nvPr/>
        </p:nvPicPr>
        <p:blipFill>
          <a:blip r:embed="rId6"/>
          <a:stretch>
            <a:fillRect/>
          </a:stretch>
        </p:blipFill>
        <p:spPr>
          <a:xfrm>
            <a:off x="584941" y="6630677"/>
            <a:ext cx="4560203" cy="2152075"/>
          </a:xfrm>
          <a:prstGeom prst="rect">
            <a:avLst/>
          </a:prstGeom>
        </p:spPr>
      </p:pic>
      <p:pic>
        <p:nvPicPr>
          <p:cNvPr id="7" name="Picture 6">
            <a:extLst>
              <a:ext uri="{FF2B5EF4-FFF2-40B4-BE49-F238E27FC236}">
                <a16:creationId xmlns:a16="http://schemas.microsoft.com/office/drawing/2014/main" id="{3F868DD7-C2DE-E740-B20E-18364719F822}"/>
              </a:ext>
            </a:extLst>
          </p:cNvPr>
          <p:cNvPicPr>
            <a:picLocks noChangeAspect="1"/>
          </p:cNvPicPr>
          <p:nvPr/>
        </p:nvPicPr>
        <p:blipFill>
          <a:blip r:embed="rId7"/>
          <a:stretch>
            <a:fillRect/>
          </a:stretch>
        </p:blipFill>
        <p:spPr>
          <a:xfrm>
            <a:off x="7044373" y="3066608"/>
            <a:ext cx="4877223" cy="3438442"/>
          </a:xfrm>
          <a:prstGeom prst="rect">
            <a:avLst/>
          </a:prstGeom>
        </p:spPr>
      </p:pic>
      <p:sp>
        <p:nvSpPr>
          <p:cNvPr id="6" name="TextBox 5">
            <a:extLst>
              <a:ext uri="{FF2B5EF4-FFF2-40B4-BE49-F238E27FC236}">
                <a16:creationId xmlns:a16="http://schemas.microsoft.com/office/drawing/2014/main" id="{DF103636-959A-6803-0AE9-594A5D6C5A24}"/>
              </a:ext>
            </a:extLst>
          </p:cNvPr>
          <p:cNvSpPr txBox="1"/>
          <p:nvPr/>
        </p:nvSpPr>
        <p:spPr>
          <a:xfrm>
            <a:off x="1178947" y="4087772"/>
            <a:ext cx="4229141" cy="584775"/>
          </a:xfrm>
          <a:prstGeom prst="rect">
            <a:avLst/>
          </a:prstGeom>
          <a:noFill/>
        </p:spPr>
        <p:txBody>
          <a:bodyPr wrap="square" rtlCol="0">
            <a:spAutoFit/>
          </a:bodyPr>
          <a:lstStyle/>
          <a:p>
            <a:r>
              <a:rPr lang="en-US" sz="1600" dirty="0"/>
              <a:t>Close Altium Designer app. Any instances of this app should </a:t>
            </a:r>
            <a:r>
              <a:rPr lang="en-US" sz="1600" u="sng" dirty="0"/>
              <a:t>NOT</a:t>
            </a:r>
            <a:r>
              <a:rPr lang="en-US" sz="1600" dirty="0"/>
              <a:t> be open during the installation.</a:t>
            </a:r>
            <a:endParaRPr lang="en-CA" sz="1600" dirty="0"/>
          </a:p>
        </p:txBody>
      </p:sp>
      <p:sp>
        <p:nvSpPr>
          <p:cNvPr id="9" name="TextBox 8">
            <a:extLst>
              <a:ext uri="{FF2B5EF4-FFF2-40B4-BE49-F238E27FC236}">
                <a16:creationId xmlns:a16="http://schemas.microsoft.com/office/drawing/2014/main" id="{DD9E1F3F-893C-9044-0461-D34EABB921FB}"/>
              </a:ext>
            </a:extLst>
          </p:cNvPr>
          <p:cNvSpPr txBox="1"/>
          <p:nvPr/>
        </p:nvSpPr>
        <p:spPr>
          <a:xfrm>
            <a:off x="1173566" y="4807373"/>
            <a:ext cx="5183622" cy="830997"/>
          </a:xfrm>
          <a:prstGeom prst="rect">
            <a:avLst/>
          </a:prstGeom>
          <a:noFill/>
        </p:spPr>
        <p:txBody>
          <a:bodyPr wrap="square" rtlCol="0">
            <a:spAutoFit/>
          </a:bodyPr>
          <a:lstStyle/>
          <a:p>
            <a:r>
              <a:rPr lang="en-US" sz="1600" dirty="0"/>
              <a:t>Open a CMD and change directory to </a:t>
            </a:r>
            <a:r>
              <a:rPr lang="en-US" sz="1600" dirty="0" err="1"/>
              <a:t>CloudParts</a:t>
            </a:r>
            <a:r>
              <a:rPr lang="en-US" sz="1600" dirty="0"/>
              <a:t> Extension.</a:t>
            </a:r>
          </a:p>
          <a:p>
            <a:r>
              <a:rPr lang="en-US" sz="1600" b="1" dirty="0"/>
              <a:t>Hint: </a:t>
            </a:r>
            <a:r>
              <a:rPr lang="en-US" sz="1600" dirty="0"/>
              <a:t>Use ‘d:’ to change base to D:\ drive for example. Then, </a:t>
            </a:r>
            <a:r>
              <a:rPr lang="en-US" sz="1600" dirty="0">
                <a:highlight>
                  <a:srgbClr val="C0C0C0"/>
                </a:highlight>
              </a:rPr>
              <a:t>cd &lt;</a:t>
            </a:r>
            <a:r>
              <a:rPr lang="en-US" sz="1600" dirty="0" err="1">
                <a:highlight>
                  <a:srgbClr val="C0C0C0"/>
                </a:highlight>
              </a:rPr>
              <a:t>CloudParts</a:t>
            </a:r>
            <a:r>
              <a:rPr lang="en-US" sz="1600" dirty="0">
                <a:highlight>
                  <a:srgbClr val="C0C0C0"/>
                </a:highlight>
              </a:rPr>
              <a:t> path&gt;</a:t>
            </a:r>
            <a:endParaRPr lang="en-US" sz="1600" b="1" dirty="0">
              <a:highlight>
                <a:srgbClr val="C0C0C0"/>
              </a:highlight>
            </a:endParaRPr>
          </a:p>
        </p:txBody>
      </p:sp>
      <p:sp>
        <p:nvSpPr>
          <p:cNvPr id="10" name="TextBox 9">
            <a:extLst>
              <a:ext uri="{FF2B5EF4-FFF2-40B4-BE49-F238E27FC236}">
                <a16:creationId xmlns:a16="http://schemas.microsoft.com/office/drawing/2014/main" id="{821DB0C9-2D17-19A3-DCD8-893F3FF966E4}"/>
              </a:ext>
            </a:extLst>
          </p:cNvPr>
          <p:cNvSpPr txBox="1"/>
          <p:nvPr/>
        </p:nvSpPr>
        <p:spPr>
          <a:xfrm>
            <a:off x="1222900" y="5765524"/>
            <a:ext cx="3970311" cy="830997"/>
          </a:xfrm>
          <a:prstGeom prst="rect">
            <a:avLst/>
          </a:prstGeom>
          <a:noFill/>
        </p:spPr>
        <p:txBody>
          <a:bodyPr wrap="square" rtlCol="0">
            <a:spAutoFit/>
          </a:bodyPr>
          <a:lstStyle/>
          <a:p>
            <a:r>
              <a:rPr lang="en-US" sz="1600" dirty="0"/>
              <a:t>Run the setup script.</a:t>
            </a:r>
          </a:p>
          <a:p>
            <a:r>
              <a:rPr lang="en-US" sz="1600" dirty="0">
                <a:highlight>
                  <a:srgbClr val="C0C0C0"/>
                </a:highlight>
              </a:rPr>
              <a:t>python .\setup --install</a:t>
            </a:r>
          </a:p>
          <a:p>
            <a:r>
              <a:rPr lang="en-US" sz="1600" dirty="0"/>
              <a:t>All done, you are ready to use the extension.</a:t>
            </a:r>
          </a:p>
        </p:txBody>
      </p:sp>
      <p:sp>
        <p:nvSpPr>
          <p:cNvPr id="11" name="TextBox 10">
            <a:extLst>
              <a:ext uri="{FF2B5EF4-FFF2-40B4-BE49-F238E27FC236}">
                <a16:creationId xmlns:a16="http://schemas.microsoft.com/office/drawing/2014/main" id="{71D3C272-DFB9-F7FC-D31A-1B53C1E40B93}"/>
              </a:ext>
            </a:extLst>
          </p:cNvPr>
          <p:cNvSpPr txBox="1"/>
          <p:nvPr/>
        </p:nvSpPr>
        <p:spPr>
          <a:xfrm>
            <a:off x="5828722" y="6475258"/>
            <a:ext cx="5672398" cy="584775"/>
          </a:xfrm>
          <a:prstGeom prst="rect">
            <a:avLst/>
          </a:prstGeom>
          <a:noFill/>
        </p:spPr>
        <p:txBody>
          <a:bodyPr wrap="square" rtlCol="0">
            <a:spAutoFit/>
          </a:bodyPr>
          <a:lstStyle/>
          <a:p>
            <a:pPr algn="just"/>
            <a:r>
              <a:rPr lang="en-US" sz="1600" dirty="0"/>
              <a:t>Open Altium Designer and create/open a new Schematic or PCB.</a:t>
            </a:r>
          </a:p>
          <a:p>
            <a:pPr algn="just"/>
            <a:r>
              <a:rPr lang="en-US" sz="1600" dirty="0"/>
              <a:t>From Tools, select </a:t>
            </a:r>
            <a:r>
              <a:rPr lang="en-US" sz="1600" u="sng" dirty="0" err="1"/>
              <a:t>CloudParts</a:t>
            </a:r>
            <a:endParaRPr lang="en-US" sz="1600" u="sng" dirty="0"/>
          </a:p>
        </p:txBody>
      </p:sp>
      <p:sp>
        <p:nvSpPr>
          <p:cNvPr id="17" name="TextBox 16">
            <a:extLst>
              <a:ext uri="{FF2B5EF4-FFF2-40B4-BE49-F238E27FC236}">
                <a16:creationId xmlns:a16="http://schemas.microsoft.com/office/drawing/2014/main" id="{52348802-6E5C-F34D-E521-FFF0AF180CD9}"/>
              </a:ext>
            </a:extLst>
          </p:cNvPr>
          <p:cNvSpPr txBox="1"/>
          <p:nvPr/>
        </p:nvSpPr>
        <p:spPr>
          <a:xfrm>
            <a:off x="5815215" y="7226773"/>
            <a:ext cx="6072570" cy="3785652"/>
          </a:xfrm>
          <a:prstGeom prst="rect">
            <a:avLst/>
          </a:prstGeom>
          <a:noFill/>
        </p:spPr>
        <p:txBody>
          <a:bodyPr wrap="square" rtlCol="0">
            <a:spAutoFit/>
          </a:bodyPr>
          <a:lstStyle/>
          <a:p>
            <a:pPr algn="just"/>
            <a:r>
              <a:rPr lang="en-US" sz="1600" dirty="0"/>
              <a:t>First, select </a:t>
            </a:r>
            <a:r>
              <a:rPr lang="en-US" sz="1600" u="sng" dirty="0"/>
              <a:t>Settings</a:t>
            </a:r>
            <a:r>
              <a:rPr lang="en-US" sz="1600" dirty="0"/>
              <a:t> tab as you need to set these fields:</a:t>
            </a:r>
          </a:p>
          <a:p>
            <a:pPr algn="just"/>
            <a:r>
              <a:rPr lang="en-US" sz="1600" b="1" dirty="0"/>
              <a:t>DB URL: </a:t>
            </a:r>
            <a:r>
              <a:rPr lang="en-US" sz="1600" dirty="0"/>
              <a:t>if you want to download a database file from a git repository directly, you may enter its address here. Then, by clicking on </a:t>
            </a:r>
            <a:r>
              <a:rPr lang="en-US" sz="1600" u="sng" dirty="0"/>
              <a:t>Download DB</a:t>
            </a:r>
            <a:r>
              <a:rPr lang="en-US" sz="1600" dirty="0"/>
              <a:t>, the CSV database will be downloaded to the cache directory.</a:t>
            </a:r>
          </a:p>
          <a:p>
            <a:pPr algn="just"/>
            <a:r>
              <a:rPr lang="en-US" sz="1600" b="1" dirty="0">
                <a:solidFill>
                  <a:srgbClr val="FF0000"/>
                </a:solidFill>
              </a:rPr>
              <a:t>Hint: </a:t>
            </a:r>
            <a:r>
              <a:rPr lang="en-US" sz="1600" dirty="0"/>
              <a:t>The repo maintainer must provide this path and upload the CSV file to its GitHub.</a:t>
            </a:r>
          </a:p>
          <a:p>
            <a:pPr algn="just"/>
            <a:r>
              <a:rPr lang="en-US" sz="1600" b="1" dirty="0"/>
              <a:t>DB path: </a:t>
            </a:r>
            <a:r>
              <a:rPr lang="en-US" sz="1600" dirty="0"/>
              <a:t>Select the database .csv file. This file contains all the necessary information to search and download from a GitHub repository. </a:t>
            </a:r>
          </a:p>
          <a:p>
            <a:pPr algn="just"/>
            <a:r>
              <a:rPr lang="en-US" sz="1600" b="1" dirty="0"/>
              <a:t>Cache folder: </a:t>
            </a:r>
            <a:r>
              <a:rPr lang="en-US" sz="1600" dirty="0"/>
              <a:t>Select an empty folder on your PC, every time the App tries to download a library, it will place it here.</a:t>
            </a:r>
          </a:p>
          <a:p>
            <a:pPr algn="just"/>
            <a:r>
              <a:rPr lang="en-US" sz="1600" b="1" dirty="0"/>
              <a:t>Install Library folder: </a:t>
            </a:r>
            <a:r>
              <a:rPr lang="en-US" sz="1600" dirty="0"/>
              <a:t>In case you want to install a library on Altium Designer, the Cache directory is not a suitable place to store long term.</a:t>
            </a:r>
          </a:p>
          <a:p>
            <a:pPr algn="just"/>
            <a:r>
              <a:rPr lang="en-US" sz="1600" dirty="0"/>
              <a:t>By </a:t>
            </a:r>
            <a:r>
              <a:rPr lang="en-US" sz="1600" u="sng" dirty="0"/>
              <a:t>ADD LIB</a:t>
            </a:r>
            <a:r>
              <a:rPr lang="en-US" sz="1600" dirty="0"/>
              <a:t>, the library is first copied from the Cache directory to this path, and then it will be installed on Altium</a:t>
            </a:r>
          </a:p>
        </p:txBody>
      </p:sp>
      <p:sp>
        <p:nvSpPr>
          <p:cNvPr id="18" name="TextBox 17">
            <a:extLst>
              <a:ext uri="{FF2B5EF4-FFF2-40B4-BE49-F238E27FC236}">
                <a16:creationId xmlns:a16="http://schemas.microsoft.com/office/drawing/2014/main" id="{9EC003FF-500C-491A-3C87-E605E5657BA2}"/>
              </a:ext>
            </a:extLst>
          </p:cNvPr>
          <p:cNvSpPr txBox="1"/>
          <p:nvPr/>
        </p:nvSpPr>
        <p:spPr>
          <a:xfrm>
            <a:off x="845699" y="9049391"/>
            <a:ext cx="4529759" cy="830997"/>
          </a:xfrm>
          <a:prstGeom prst="rect">
            <a:avLst/>
          </a:prstGeom>
          <a:noFill/>
        </p:spPr>
        <p:txBody>
          <a:bodyPr wrap="square" rtlCol="0">
            <a:spAutoFit/>
          </a:bodyPr>
          <a:lstStyle/>
          <a:p>
            <a:pPr algn="just"/>
            <a:r>
              <a:rPr lang="en-US" sz="1600" dirty="0"/>
              <a:t>After selecting the csv database from setting tab, select Component tab, and </a:t>
            </a:r>
            <a:r>
              <a:rPr lang="en-US" sz="1600" u="sng" dirty="0"/>
              <a:t>SEARCH</a:t>
            </a:r>
            <a:r>
              <a:rPr lang="en-US" sz="1600" dirty="0"/>
              <a:t> for the desired objects. You may filter for SCHLIB or PCBLIB.</a:t>
            </a:r>
          </a:p>
        </p:txBody>
      </p:sp>
      <p:sp>
        <p:nvSpPr>
          <p:cNvPr id="19" name="TextBox 18">
            <a:extLst>
              <a:ext uri="{FF2B5EF4-FFF2-40B4-BE49-F238E27FC236}">
                <a16:creationId xmlns:a16="http://schemas.microsoft.com/office/drawing/2014/main" id="{B7DF6BEE-ACFC-52C2-3CF5-27DA9BC8A616}"/>
              </a:ext>
            </a:extLst>
          </p:cNvPr>
          <p:cNvSpPr txBox="1"/>
          <p:nvPr/>
        </p:nvSpPr>
        <p:spPr>
          <a:xfrm>
            <a:off x="752494" y="14791570"/>
            <a:ext cx="4358555" cy="1815882"/>
          </a:xfrm>
          <a:prstGeom prst="rect">
            <a:avLst/>
          </a:prstGeom>
          <a:noFill/>
        </p:spPr>
        <p:txBody>
          <a:bodyPr wrap="square" rtlCol="0">
            <a:spAutoFit/>
          </a:bodyPr>
          <a:lstStyle/>
          <a:p>
            <a:pPr algn="just"/>
            <a:r>
              <a:rPr lang="en-US" sz="1600" dirty="0"/>
              <a:t>Select an item from the list and hit the </a:t>
            </a:r>
            <a:r>
              <a:rPr lang="en-US" sz="1600" u="sng" dirty="0"/>
              <a:t>PLACE</a:t>
            </a:r>
            <a:r>
              <a:rPr lang="en-US" sz="1600" dirty="0"/>
              <a:t> button, it automatically download the files from </a:t>
            </a:r>
            <a:r>
              <a:rPr lang="en-US" sz="1600" dirty="0" err="1"/>
              <a:t>Github</a:t>
            </a:r>
            <a:r>
              <a:rPr lang="en-US" sz="1600" dirty="0"/>
              <a:t> to the Cache directory, then place it on Schematic or PCB.</a:t>
            </a:r>
          </a:p>
          <a:p>
            <a:pPr algn="just"/>
            <a:r>
              <a:rPr lang="en-US" sz="1600" dirty="0"/>
              <a:t>You can individually, download the library by clicking on </a:t>
            </a:r>
            <a:r>
              <a:rPr lang="en-US" sz="1600" u="sng" dirty="0"/>
              <a:t>DOWNLOAD</a:t>
            </a:r>
            <a:r>
              <a:rPr lang="en-US" sz="1600" dirty="0"/>
              <a:t> button. Or if needed you may install them to the Altium by clicking </a:t>
            </a:r>
            <a:r>
              <a:rPr lang="en-US" sz="1600" u="sng" dirty="0"/>
              <a:t>ADD LIB</a:t>
            </a:r>
            <a:r>
              <a:rPr lang="en-US" sz="1600" dirty="0"/>
              <a:t>.</a:t>
            </a:r>
          </a:p>
        </p:txBody>
      </p:sp>
      <p:sp>
        <p:nvSpPr>
          <p:cNvPr id="21" name="TextBox 20">
            <a:extLst>
              <a:ext uri="{FF2B5EF4-FFF2-40B4-BE49-F238E27FC236}">
                <a16:creationId xmlns:a16="http://schemas.microsoft.com/office/drawing/2014/main" id="{7B0C1E09-617C-999F-144F-6EBA98F4C484}"/>
              </a:ext>
            </a:extLst>
          </p:cNvPr>
          <p:cNvSpPr txBox="1"/>
          <p:nvPr/>
        </p:nvSpPr>
        <p:spPr>
          <a:xfrm>
            <a:off x="5881567" y="15314476"/>
            <a:ext cx="6072569" cy="6001643"/>
          </a:xfrm>
          <a:prstGeom prst="rect">
            <a:avLst/>
          </a:prstGeom>
          <a:noFill/>
        </p:spPr>
        <p:txBody>
          <a:bodyPr wrap="square" rtlCol="0">
            <a:spAutoFit/>
          </a:bodyPr>
          <a:lstStyle/>
          <a:p>
            <a:pPr algn="just"/>
            <a:r>
              <a:rPr lang="en-US" sz="1600" dirty="0"/>
              <a:t>If you want to create your CSV database with your libraries and place them on GitHub, you may need to generate a DB file.</a:t>
            </a:r>
          </a:p>
          <a:p>
            <a:pPr algn="just"/>
            <a:r>
              <a:rPr lang="en-US" sz="1600" b="1" dirty="0"/>
              <a:t>Search Dir: </a:t>
            </a:r>
            <a:r>
              <a:rPr lang="en-US" sz="1600" dirty="0"/>
              <a:t>This directory on your PC should contain the root of all your libraries that are in GitHub. The root should be the same as what is available on your GitHub repository. It is recommended to clone your repo, then select it as your search dir.</a:t>
            </a:r>
          </a:p>
          <a:p>
            <a:pPr algn="just"/>
            <a:r>
              <a:rPr lang="en-US" sz="1600" b="1" dirty="0"/>
              <a:t>Save to: </a:t>
            </a:r>
            <a:r>
              <a:rPr lang="en-US" sz="1600" dirty="0"/>
              <a:t>The final generated database CSV file will be created in this path.</a:t>
            </a:r>
          </a:p>
          <a:p>
            <a:pPr algn="just"/>
            <a:r>
              <a:rPr lang="en-US" sz="1600" b="1" dirty="0"/>
              <a:t>LIB URL: </a:t>
            </a:r>
            <a:r>
              <a:rPr lang="en-US" sz="1600" dirty="0"/>
              <a:t>The app uses this link to download from GitHub, please set your GitHub repository path to here.</a:t>
            </a:r>
          </a:p>
          <a:p>
            <a:pPr algn="just"/>
            <a:r>
              <a:rPr lang="en-US" sz="1600" b="1" dirty="0">
                <a:solidFill>
                  <a:schemeClr val="accent2">
                    <a:lumMod val="75000"/>
                  </a:schemeClr>
                </a:solidFill>
              </a:rPr>
              <a:t>IMPORTANT:</a:t>
            </a:r>
          </a:p>
          <a:p>
            <a:pPr algn="just"/>
            <a:r>
              <a:rPr lang="en-US" sz="1600" dirty="0"/>
              <a:t>Make sure to add the branch to your GitHub URL so the extension will be able to download the files in raw format.</a:t>
            </a:r>
          </a:p>
          <a:p>
            <a:pPr algn="just"/>
            <a:r>
              <a:rPr lang="en-US" sz="1600" dirty="0">
                <a:highlight>
                  <a:srgbClr val="C0C0C0"/>
                </a:highlight>
              </a:rPr>
              <a:t>&lt;repo </a:t>
            </a:r>
            <a:r>
              <a:rPr lang="en-US" sz="1600" dirty="0" err="1">
                <a:highlight>
                  <a:srgbClr val="C0C0C0"/>
                </a:highlight>
              </a:rPr>
              <a:t>url</a:t>
            </a:r>
            <a:r>
              <a:rPr lang="en-US" sz="1600" dirty="0">
                <a:highlight>
                  <a:srgbClr val="C0C0C0"/>
                </a:highlight>
              </a:rPr>
              <a:t>&gt;/raw/refs/heads/&lt;branch&gt;/</a:t>
            </a:r>
          </a:p>
          <a:p>
            <a:pPr algn="just"/>
            <a:r>
              <a:rPr lang="en-US" sz="1600" b="1" dirty="0"/>
              <a:t>Max files: </a:t>
            </a:r>
            <a:r>
              <a:rPr lang="en-US" sz="1600" dirty="0"/>
              <a:t>You can limit the maximum number of libraries for searching and generating the database.</a:t>
            </a:r>
          </a:p>
          <a:p>
            <a:pPr algn="just"/>
            <a:r>
              <a:rPr lang="en-US" sz="1600" b="1" dirty="0"/>
              <a:t>Params: </a:t>
            </a:r>
            <a:r>
              <a:rPr lang="en-US" sz="1600" dirty="0"/>
              <a:t>Select which parameters to be included on the DB file. Usually, these parameters exist on .</a:t>
            </a:r>
            <a:r>
              <a:rPr lang="en-US" sz="1600" dirty="0" err="1"/>
              <a:t>schlib</a:t>
            </a:r>
            <a:r>
              <a:rPr lang="en-US" sz="1600" dirty="0"/>
              <a:t> for symbols.</a:t>
            </a:r>
            <a:endParaRPr lang="en-US" sz="1600" b="1" dirty="0"/>
          </a:p>
          <a:p>
            <a:pPr algn="just"/>
            <a:r>
              <a:rPr lang="en-US" sz="1600" b="1" dirty="0"/>
              <a:t>Update existing DB: </a:t>
            </a:r>
            <a:r>
              <a:rPr lang="en-US" sz="1600" dirty="0"/>
              <a:t>This feature has not yet been implemented, but it is intended to update the existing CSV file. So, only updates the changes on the CSV database.</a:t>
            </a:r>
          </a:p>
          <a:p>
            <a:pPr algn="just"/>
            <a:r>
              <a:rPr lang="en-US" sz="1600" dirty="0"/>
              <a:t>Finally, select </a:t>
            </a:r>
            <a:r>
              <a:rPr lang="en-US" sz="1600" u="sng" dirty="0"/>
              <a:t>DB Generate</a:t>
            </a:r>
            <a:r>
              <a:rPr lang="en-US" sz="1600" dirty="0"/>
              <a:t>. Wait until it is finished. You can now add this file to your GitHub. So, others can use it on their Settings-&gt;DB URL, to download and use it directly.</a:t>
            </a:r>
          </a:p>
        </p:txBody>
      </p:sp>
      <p:sp>
        <p:nvSpPr>
          <p:cNvPr id="23" name="TextBox 22">
            <a:extLst>
              <a:ext uri="{FF2B5EF4-FFF2-40B4-BE49-F238E27FC236}">
                <a16:creationId xmlns:a16="http://schemas.microsoft.com/office/drawing/2014/main" id="{C0C92DFE-62AC-EF0B-E39F-F2529B24FD45}"/>
              </a:ext>
            </a:extLst>
          </p:cNvPr>
          <p:cNvSpPr txBox="1"/>
          <p:nvPr/>
        </p:nvSpPr>
        <p:spPr>
          <a:xfrm>
            <a:off x="76367" y="25073746"/>
            <a:ext cx="3113447" cy="461665"/>
          </a:xfrm>
          <a:prstGeom prst="rect">
            <a:avLst/>
          </a:prstGeom>
          <a:noFill/>
        </p:spPr>
        <p:txBody>
          <a:bodyPr wrap="square" rtlCol="0">
            <a:spAutoFit/>
          </a:bodyPr>
          <a:lstStyle/>
          <a:p>
            <a:r>
              <a:rPr lang="en-US" sz="1200" dirty="0"/>
              <a:t>Feb 2025</a:t>
            </a:r>
          </a:p>
          <a:p>
            <a:r>
              <a:rPr lang="en-US" sz="1200" dirty="0"/>
              <a:t>User Manual: V 1.0</a:t>
            </a:r>
          </a:p>
        </p:txBody>
      </p:sp>
      <p:sp>
        <p:nvSpPr>
          <p:cNvPr id="24" name="TextBox 23">
            <a:extLst>
              <a:ext uri="{FF2B5EF4-FFF2-40B4-BE49-F238E27FC236}">
                <a16:creationId xmlns:a16="http://schemas.microsoft.com/office/drawing/2014/main" id="{D231E966-FDA6-8437-A0D4-FE2E0FA2428C}"/>
              </a:ext>
            </a:extLst>
          </p:cNvPr>
          <p:cNvSpPr txBox="1"/>
          <p:nvPr/>
        </p:nvSpPr>
        <p:spPr>
          <a:xfrm>
            <a:off x="924662" y="22168886"/>
            <a:ext cx="4186387" cy="584775"/>
          </a:xfrm>
          <a:prstGeom prst="rect">
            <a:avLst/>
          </a:prstGeom>
          <a:noFill/>
        </p:spPr>
        <p:txBody>
          <a:bodyPr wrap="square" rtlCol="0">
            <a:spAutoFit/>
          </a:bodyPr>
          <a:lstStyle/>
          <a:p>
            <a:pPr algn="just"/>
            <a:r>
              <a:rPr lang="en-US" sz="1600" dirty="0"/>
              <a:t>On Info tab you can check the Extension version and the contact information to the maintainer.</a:t>
            </a:r>
          </a:p>
        </p:txBody>
      </p:sp>
      <p:pic>
        <p:nvPicPr>
          <p:cNvPr id="3" name="Picture 2" descr="A blue cloud on a white background&#10;&#10;Description automatically generated">
            <a:extLst>
              <a:ext uri="{FF2B5EF4-FFF2-40B4-BE49-F238E27FC236}">
                <a16:creationId xmlns:a16="http://schemas.microsoft.com/office/drawing/2014/main" id="{3C36EDD9-D4C0-5D3D-9823-F39779CF84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866" y="117178"/>
            <a:ext cx="1188338" cy="1188338"/>
          </a:xfrm>
          <a:prstGeom prst="rect">
            <a:avLst/>
          </a:prstGeom>
        </p:spPr>
      </p:pic>
      <p:sp>
        <p:nvSpPr>
          <p:cNvPr id="4" name="Rectangle 3">
            <a:extLst>
              <a:ext uri="{FF2B5EF4-FFF2-40B4-BE49-F238E27FC236}">
                <a16:creationId xmlns:a16="http://schemas.microsoft.com/office/drawing/2014/main" id="{80FA3401-6C9F-1A92-6602-90A5EA45EBCB}"/>
              </a:ext>
            </a:extLst>
          </p:cNvPr>
          <p:cNvSpPr/>
          <p:nvPr/>
        </p:nvSpPr>
        <p:spPr>
          <a:xfrm>
            <a:off x="1693204" y="520627"/>
            <a:ext cx="2435475" cy="707886"/>
          </a:xfrm>
          <a:prstGeom prst="rect">
            <a:avLst/>
          </a:prstGeom>
          <a:noFill/>
          <a:ln>
            <a:noFill/>
          </a:ln>
        </p:spPr>
        <p:txBody>
          <a:bodyPr wrap="none" lIns="91440" tIns="45720" rIns="91440" bIns="45720">
            <a:spAutoFit/>
          </a:bodyPr>
          <a:lstStyle/>
          <a:p>
            <a:pPr algn="ctr"/>
            <a:r>
              <a:rPr lang="en-US" sz="4000" dirty="0" err="1">
                <a:ln w="0"/>
                <a:solidFill>
                  <a:srgbClr val="50C8EF"/>
                </a:solidFill>
                <a:effectLst>
                  <a:outerShdw blurRad="38100" dist="19050" dir="2700000" algn="tl" rotWithShape="0">
                    <a:schemeClr val="dk1">
                      <a:alpha val="40000"/>
                    </a:schemeClr>
                  </a:outerShdw>
                </a:effectLst>
              </a:rPr>
              <a:t>CloudParts</a:t>
            </a:r>
            <a:endParaRPr lang="en-US" sz="4000" dirty="0">
              <a:ln w="0"/>
              <a:solidFill>
                <a:srgbClr val="50C8EF"/>
              </a:solidFill>
              <a:effectLst>
                <a:outerShdw blurRad="38100" dist="19050" dir="2700000" algn="tl" rotWithShape="0">
                  <a:schemeClr val="dk1">
                    <a:alpha val="40000"/>
                  </a:schemeClr>
                </a:outerShdw>
              </a:effectLst>
            </a:endParaRPr>
          </a:p>
        </p:txBody>
      </p:sp>
      <p:sp>
        <p:nvSpPr>
          <p:cNvPr id="25" name="TextBox 24">
            <a:extLst>
              <a:ext uri="{FF2B5EF4-FFF2-40B4-BE49-F238E27FC236}">
                <a16:creationId xmlns:a16="http://schemas.microsoft.com/office/drawing/2014/main" id="{9C48423A-9066-0C55-A4A8-F1C613BDF7F7}"/>
              </a:ext>
            </a:extLst>
          </p:cNvPr>
          <p:cNvSpPr txBox="1"/>
          <p:nvPr/>
        </p:nvSpPr>
        <p:spPr>
          <a:xfrm>
            <a:off x="1725099" y="391220"/>
            <a:ext cx="1255533" cy="400110"/>
          </a:xfrm>
          <a:prstGeom prst="rect">
            <a:avLst/>
          </a:prstGeom>
          <a:noFill/>
        </p:spPr>
        <p:txBody>
          <a:bodyPr wrap="square">
            <a:spAutoFit/>
          </a:bodyPr>
          <a:lstStyle/>
          <a:p>
            <a:r>
              <a:rPr lang="en-US" sz="2000" dirty="0">
                <a:ln w="0"/>
                <a:solidFill>
                  <a:srgbClr val="50C8EF"/>
                </a:solidFill>
                <a:effectLst>
                  <a:outerShdw blurRad="38100" dist="19050" dir="2700000" algn="tl" rotWithShape="0">
                    <a:schemeClr val="dk1">
                      <a:alpha val="40000"/>
                    </a:schemeClr>
                  </a:outerShdw>
                </a:effectLst>
              </a:rPr>
              <a:t>Altium</a:t>
            </a:r>
          </a:p>
        </p:txBody>
      </p:sp>
      <p:sp>
        <p:nvSpPr>
          <p:cNvPr id="26" name="Arrow: Down 25">
            <a:extLst>
              <a:ext uri="{FF2B5EF4-FFF2-40B4-BE49-F238E27FC236}">
                <a16:creationId xmlns:a16="http://schemas.microsoft.com/office/drawing/2014/main" id="{B3FB5CF4-7A5A-B6D0-5FDE-96F0F6C4DFE4}"/>
              </a:ext>
            </a:extLst>
          </p:cNvPr>
          <p:cNvSpPr/>
          <p:nvPr/>
        </p:nvSpPr>
        <p:spPr>
          <a:xfrm>
            <a:off x="758817" y="898425"/>
            <a:ext cx="680439" cy="532874"/>
          </a:xfrm>
          <a:prstGeom prst="downArrow">
            <a:avLst/>
          </a:prstGeom>
          <a:solidFill>
            <a:srgbClr val="50C8EF"/>
          </a:solidFill>
          <a:ln w="12700">
            <a:solidFill>
              <a:schemeClr val="bg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Oval 26">
            <a:extLst>
              <a:ext uri="{FF2B5EF4-FFF2-40B4-BE49-F238E27FC236}">
                <a16:creationId xmlns:a16="http://schemas.microsoft.com/office/drawing/2014/main" id="{8A0DA36C-FC31-54FB-518B-5A3A8D901451}"/>
              </a:ext>
            </a:extLst>
          </p:cNvPr>
          <p:cNvSpPr/>
          <p:nvPr/>
        </p:nvSpPr>
        <p:spPr>
          <a:xfrm>
            <a:off x="490387" y="1975143"/>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1</a:t>
            </a:r>
            <a:endParaRPr lang="en-CA" sz="2400" dirty="0"/>
          </a:p>
        </p:txBody>
      </p:sp>
      <p:sp>
        <p:nvSpPr>
          <p:cNvPr id="28" name="TextBox 27">
            <a:extLst>
              <a:ext uri="{FF2B5EF4-FFF2-40B4-BE49-F238E27FC236}">
                <a16:creationId xmlns:a16="http://schemas.microsoft.com/office/drawing/2014/main" id="{57C034D1-3E12-F730-BE32-2EF3CFEFD43C}"/>
              </a:ext>
            </a:extLst>
          </p:cNvPr>
          <p:cNvSpPr txBox="1"/>
          <p:nvPr/>
        </p:nvSpPr>
        <p:spPr>
          <a:xfrm>
            <a:off x="1222735" y="2109221"/>
            <a:ext cx="3801041" cy="338554"/>
          </a:xfrm>
          <a:prstGeom prst="rect">
            <a:avLst/>
          </a:prstGeom>
          <a:noFill/>
        </p:spPr>
        <p:txBody>
          <a:bodyPr wrap="none" rtlCol="0">
            <a:spAutoFit/>
          </a:bodyPr>
          <a:lstStyle/>
          <a:p>
            <a:r>
              <a:rPr lang="en-US" sz="1600" dirty="0"/>
              <a:t>Download/Clone the </a:t>
            </a:r>
            <a:r>
              <a:rPr lang="en-US" sz="1600" dirty="0" err="1"/>
              <a:t>CloudParts</a:t>
            </a:r>
            <a:r>
              <a:rPr lang="en-US" sz="1600" dirty="0"/>
              <a:t> repository.</a:t>
            </a:r>
            <a:endParaRPr lang="en-CA" sz="1600" dirty="0"/>
          </a:p>
        </p:txBody>
      </p:sp>
      <p:sp>
        <p:nvSpPr>
          <p:cNvPr id="29" name="Oval 28">
            <a:extLst>
              <a:ext uri="{FF2B5EF4-FFF2-40B4-BE49-F238E27FC236}">
                <a16:creationId xmlns:a16="http://schemas.microsoft.com/office/drawing/2014/main" id="{24334C35-2900-9BA4-B1C9-0DEBE4BF0EFC}"/>
              </a:ext>
            </a:extLst>
          </p:cNvPr>
          <p:cNvSpPr/>
          <p:nvPr/>
        </p:nvSpPr>
        <p:spPr>
          <a:xfrm>
            <a:off x="490387" y="4063958"/>
            <a:ext cx="522017" cy="524213"/>
          </a:xfrm>
          <a:prstGeom prst="ellips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3</a:t>
            </a:r>
            <a:endParaRPr lang="en-CA" sz="2400" dirty="0"/>
          </a:p>
        </p:txBody>
      </p:sp>
      <p:sp>
        <p:nvSpPr>
          <p:cNvPr id="30" name="Oval 29">
            <a:extLst>
              <a:ext uri="{FF2B5EF4-FFF2-40B4-BE49-F238E27FC236}">
                <a16:creationId xmlns:a16="http://schemas.microsoft.com/office/drawing/2014/main" id="{059EB486-82EF-62DD-EC3B-489DBEEC89B6}"/>
              </a:ext>
            </a:extLst>
          </p:cNvPr>
          <p:cNvSpPr/>
          <p:nvPr/>
        </p:nvSpPr>
        <p:spPr>
          <a:xfrm>
            <a:off x="499041" y="4840762"/>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4</a:t>
            </a:r>
            <a:endParaRPr lang="en-CA" sz="2400" dirty="0"/>
          </a:p>
        </p:txBody>
      </p:sp>
      <p:cxnSp>
        <p:nvCxnSpPr>
          <p:cNvPr id="32" name="Connector: Elbow 31">
            <a:extLst>
              <a:ext uri="{FF2B5EF4-FFF2-40B4-BE49-F238E27FC236}">
                <a16:creationId xmlns:a16="http://schemas.microsoft.com/office/drawing/2014/main" id="{FAA0D76C-8AE4-2C50-808B-DC3600C848BF}"/>
              </a:ext>
            </a:extLst>
          </p:cNvPr>
          <p:cNvCxnSpPr>
            <a:cxnSpLocks/>
            <a:stCxn id="9" idx="3"/>
          </p:cNvCxnSpPr>
          <p:nvPr/>
        </p:nvCxnSpPr>
        <p:spPr>
          <a:xfrm flipV="1">
            <a:off x="6357188" y="5222871"/>
            <a:ext cx="1842209" cy="1"/>
          </a:xfrm>
          <a:prstGeom prst="bentConnector3">
            <a:avLst>
              <a:gd name="adj1" fmla="val 50000"/>
            </a:avLst>
          </a:prstGeom>
          <a:ln w="57150">
            <a:solidFill>
              <a:srgbClr val="50C8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B15082D-763F-636D-1E11-D49611C88819}"/>
              </a:ext>
            </a:extLst>
          </p:cNvPr>
          <p:cNvSpPr/>
          <p:nvPr/>
        </p:nvSpPr>
        <p:spPr>
          <a:xfrm>
            <a:off x="499041" y="5829117"/>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5</a:t>
            </a:r>
            <a:endParaRPr lang="en-CA" sz="2400" dirty="0"/>
          </a:p>
        </p:txBody>
      </p:sp>
      <p:cxnSp>
        <p:nvCxnSpPr>
          <p:cNvPr id="35" name="Connector: Elbow 34">
            <a:extLst>
              <a:ext uri="{FF2B5EF4-FFF2-40B4-BE49-F238E27FC236}">
                <a16:creationId xmlns:a16="http://schemas.microsoft.com/office/drawing/2014/main" id="{871FC9C1-FB9F-5341-9F69-5AC911AE8356}"/>
              </a:ext>
            </a:extLst>
          </p:cNvPr>
          <p:cNvCxnSpPr>
            <a:cxnSpLocks/>
          </p:cNvCxnSpPr>
          <p:nvPr/>
        </p:nvCxnSpPr>
        <p:spPr>
          <a:xfrm flipV="1">
            <a:off x="3535680" y="5496767"/>
            <a:ext cx="4703824" cy="606813"/>
          </a:xfrm>
          <a:prstGeom prst="bentConnector3">
            <a:avLst>
              <a:gd name="adj1" fmla="val -759"/>
            </a:avLst>
          </a:prstGeom>
          <a:ln w="57150">
            <a:solidFill>
              <a:srgbClr val="50C8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823343C-F0E7-0F89-47B2-6DEC2E255110}"/>
              </a:ext>
            </a:extLst>
          </p:cNvPr>
          <p:cNvSpPr/>
          <p:nvPr/>
        </p:nvSpPr>
        <p:spPr>
          <a:xfrm>
            <a:off x="492583" y="2727183"/>
            <a:ext cx="522017" cy="524213"/>
          </a:xfrm>
          <a:prstGeom prst="ellips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2</a:t>
            </a:r>
            <a:endParaRPr lang="en-CA" sz="2400" dirty="0"/>
          </a:p>
        </p:txBody>
      </p:sp>
      <p:sp>
        <p:nvSpPr>
          <p:cNvPr id="42" name="TextBox 41">
            <a:extLst>
              <a:ext uri="{FF2B5EF4-FFF2-40B4-BE49-F238E27FC236}">
                <a16:creationId xmlns:a16="http://schemas.microsoft.com/office/drawing/2014/main" id="{CDF640B9-57C8-98FD-7991-94818D482859}"/>
              </a:ext>
            </a:extLst>
          </p:cNvPr>
          <p:cNvSpPr txBox="1"/>
          <p:nvPr/>
        </p:nvSpPr>
        <p:spPr>
          <a:xfrm>
            <a:off x="1222735" y="2671670"/>
            <a:ext cx="5916543" cy="1323439"/>
          </a:xfrm>
          <a:prstGeom prst="rect">
            <a:avLst/>
          </a:prstGeom>
          <a:noFill/>
        </p:spPr>
        <p:txBody>
          <a:bodyPr wrap="square" rtlCol="0">
            <a:spAutoFit/>
          </a:bodyPr>
          <a:lstStyle/>
          <a:p>
            <a:r>
              <a:rPr lang="en-US" sz="1600" dirty="0"/>
              <a:t>This Extension needs python3, please download and install the latest version of python3 from </a:t>
            </a:r>
            <a:r>
              <a:rPr lang="en-US" sz="1600" dirty="0">
                <a:hlinkClick r:id="rId9"/>
              </a:rPr>
              <a:t>https://www.python.org/downloads/</a:t>
            </a:r>
            <a:endParaRPr lang="en-US" sz="1600" dirty="0"/>
          </a:p>
          <a:p>
            <a:r>
              <a:rPr lang="en-US" sz="1600" dirty="0"/>
              <a:t>Python version shall be &gt;= 3.11.9</a:t>
            </a:r>
          </a:p>
          <a:p>
            <a:r>
              <a:rPr lang="en-US" sz="1600" b="1" dirty="0">
                <a:solidFill>
                  <a:schemeClr val="accent2">
                    <a:lumMod val="75000"/>
                  </a:schemeClr>
                </a:solidFill>
              </a:rPr>
              <a:t>IMPORTANT:</a:t>
            </a:r>
          </a:p>
          <a:p>
            <a:r>
              <a:rPr lang="en-US" sz="1600" dirty="0"/>
              <a:t>Add Python to the Windows PATH during installation</a:t>
            </a:r>
          </a:p>
        </p:txBody>
      </p:sp>
      <p:cxnSp>
        <p:nvCxnSpPr>
          <p:cNvPr id="49" name="Connector: Elbow 48">
            <a:extLst>
              <a:ext uri="{FF2B5EF4-FFF2-40B4-BE49-F238E27FC236}">
                <a16:creationId xmlns:a16="http://schemas.microsoft.com/office/drawing/2014/main" id="{BBA7D8E5-1284-734B-566B-A4FB8A380AF7}"/>
              </a:ext>
            </a:extLst>
          </p:cNvPr>
          <p:cNvCxnSpPr>
            <a:cxnSpLocks/>
            <a:stCxn id="54" idx="4"/>
          </p:cNvCxnSpPr>
          <p:nvPr/>
        </p:nvCxnSpPr>
        <p:spPr>
          <a:xfrm rot="5400000">
            <a:off x="4301748" y="5856685"/>
            <a:ext cx="236547" cy="2253003"/>
          </a:xfrm>
          <a:prstGeom prst="bentConnector2">
            <a:avLst/>
          </a:prstGeom>
          <a:ln w="57150">
            <a:solidFill>
              <a:srgbClr val="50C8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261862C5-02A9-228C-1EB8-ADCAD59F46A4}"/>
              </a:ext>
            </a:extLst>
          </p:cNvPr>
          <p:cNvSpPr/>
          <p:nvPr/>
        </p:nvSpPr>
        <p:spPr>
          <a:xfrm>
            <a:off x="5284415" y="6340700"/>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6</a:t>
            </a:r>
            <a:endParaRPr lang="en-CA" sz="2400" dirty="0"/>
          </a:p>
        </p:txBody>
      </p:sp>
      <p:sp>
        <p:nvSpPr>
          <p:cNvPr id="55" name="Oval 54">
            <a:extLst>
              <a:ext uri="{FF2B5EF4-FFF2-40B4-BE49-F238E27FC236}">
                <a16:creationId xmlns:a16="http://schemas.microsoft.com/office/drawing/2014/main" id="{078764CE-0907-323B-A84A-07422882AC63}"/>
              </a:ext>
            </a:extLst>
          </p:cNvPr>
          <p:cNvSpPr/>
          <p:nvPr/>
        </p:nvSpPr>
        <p:spPr>
          <a:xfrm>
            <a:off x="265529" y="9111018"/>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8</a:t>
            </a:r>
            <a:endParaRPr lang="en-CA" sz="2400" dirty="0"/>
          </a:p>
        </p:txBody>
      </p:sp>
      <p:sp>
        <p:nvSpPr>
          <p:cNvPr id="56" name="Oval 55">
            <a:extLst>
              <a:ext uri="{FF2B5EF4-FFF2-40B4-BE49-F238E27FC236}">
                <a16:creationId xmlns:a16="http://schemas.microsoft.com/office/drawing/2014/main" id="{B8A5E3D8-4CDA-B7E7-2084-B5350F4D7B80}"/>
              </a:ext>
            </a:extLst>
          </p:cNvPr>
          <p:cNvSpPr/>
          <p:nvPr/>
        </p:nvSpPr>
        <p:spPr>
          <a:xfrm>
            <a:off x="5301615" y="7251771"/>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7</a:t>
            </a:r>
            <a:endParaRPr lang="en-CA" sz="2400" dirty="0"/>
          </a:p>
        </p:txBody>
      </p:sp>
      <p:sp>
        <p:nvSpPr>
          <p:cNvPr id="57" name="Rectangle: Rounded Corners 56">
            <a:extLst>
              <a:ext uri="{FF2B5EF4-FFF2-40B4-BE49-F238E27FC236}">
                <a16:creationId xmlns:a16="http://schemas.microsoft.com/office/drawing/2014/main" id="{093F6CFB-F129-B250-88D6-513A68DD271F}"/>
              </a:ext>
            </a:extLst>
          </p:cNvPr>
          <p:cNvSpPr/>
          <p:nvPr/>
        </p:nvSpPr>
        <p:spPr>
          <a:xfrm>
            <a:off x="915263" y="13831695"/>
            <a:ext cx="1208326" cy="351392"/>
          </a:xfrm>
          <a:prstGeom prst="roundRect">
            <a:avLst/>
          </a:prstGeom>
          <a:noFill/>
          <a:ln w="57150">
            <a:solidFill>
              <a:srgbClr val="50C8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Rectangle: Rounded Corners 57">
            <a:extLst>
              <a:ext uri="{FF2B5EF4-FFF2-40B4-BE49-F238E27FC236}">
                <a16:creationId xmlns:a16="http://schemas.microsoft.com/office/drawing/2014/main" id="{7E2CB849-1038-ADC8-1988-6DF0CC9EB75B}"/>
              </a:ext>
            </a:extLst>
          </p:cNvPr>
          <p:cNvSpPr/>
          <p:nvPr/>
        </p:nvSpPr>
        <p:spPr>
          <a:xfrm>
            <a:off x="7957438" y="14723747"/>
            <a:ext cx="1037276" cy="476615"/>
          </a:xfrm>
          <a:prstGeom prst="roundRect">
            <a:avLst/>
          </a:prstGeom>
          <a:noFill/>
          <a:ln w="57150">
            <a:solidFill>
              <a:srgbClr val="50C8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Rectangle: Rounded Corners 58">
            <a:extLst>
              <a:ext uri="{FF2B5EF4-FFF2-40B4-BE49-F238E27FC236}">
                <a16:creationId xmlns:a16="http://schemas.microsoft.com/office/drawing/2014/main" id="{6C83BD8A-2295-A09A-ED9E-33ABE8F09162}"/>
              </a:ext>
            </a:extLst>
          </p:cNvPr>
          <p:cNvSpPr/>
          <p:nvPr/>
        </p:nvSpPr>
        <p:spPr>
          <a:xfrm>
            <a:off x="2910942" y="20621632"/>
            <a:ext cx="1037276" cy="476615"/>
          </a:xfrm>
          <a:prstGeom prst="roundRect">
            <a:avLst/>
          </a:prstGeom>
          <a:noFill/>
          <a:ln w="57150">
            <a:solidFill>
              <a:srgbClr val="50C8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Rectangle: Rounded Corners 59">
            <a:extLst>
              <a:ext uri="{FF2B5EF4-FFF2-40B4-BE49-F238E27FC236}">
                <a16:creationId xmlns:a16="http://schemas.microsoft.com/office/drawing/2014/main" id="{8CF93DCD-3587-AD74-C8F2-6534B25E7B26}"/>
              </a:ext>
            </a:extLst>
          </p:cNvPr>
          <p:cNvSpPr/>
          <p:nvPr/>
        </p:nvSpPr>
        <p:spPr>
          <a:xfrm>
            <a:off x="10180360" y="24942566"/>
            <a:ext cx="1037276" cy="476615"/>
          </a:xfrm>
          <a:prstGeom prst="roundRect">
            <a:avLst/>
          </a:prstGeom>
          <a:noFill/>
          <a:ln w="57150">
            <a:solidFill>
              <a:srgbClr val="50C8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61" name="Connector: Elbow 60">
            <a:extLst>
              <a:ext uri="{FF2B5EF4-FFF2-40B4-BE49-F238E27FC236}">
                <a16:creationId xmlns:a16="http://schemas.microsoft.com/office/drawing/2014/main" id="{088D9BC8-51D4-C171-C42E-EC33009CCE64}"/>
              </a:ext>
            </a:extLst>
          </p:cNvPr>
          <p:cNvCxnSpPr>
            <a:cxnSpLocks/>
            <a:stCxn id="56" idx="4"/>
            <a:endCxn id="58" idx="1"/>
          </p:cNvCxnSpPr>
          <p:nvPr/>
        </p:nvCxnSpPr>
        <p:spPr>
          <a:xfrm rot="16200000" flipH="1">
            <a:off x="3167545" y="10172161"/>
            <a:ext cx="7186071" cy="2393716"/>
          </a:xfrm>
          <a:prstGeom prst="bentConnector2">
            <a:avLst/>
          </a:prstGeom>
          <a:ln w="57150">
            <a:solidFill>
              <a:srgbClr val="50C8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619A6661-1A8C-066F-0F5A-E8E54C24426B}"/>
              </a:ext>
            </a:extLst>
          </p:cNvPr>
          <p:cNvCxnSpPr>
            <a:cxnSpLocks/>
            <a:stCxn id="55" idx="4"/>
            <a:endCxn id="57" idx="1"/>
          </p:cNvCxnSpPr>
          <p:nvPr/>
        </p:nvCxnSpPr>
        <p:spPr>
          <a:xfrm rot="16200000" flipH="1">
            <a:off x="-1464633" y="11627496"/>
            <a:ext cx="4372162" cy="387629"/>
          </a:xfrm>
          <a:prstGeom prst="bentConnector2">
            <a:avLst/>
          </a:prstGeom>
          <a:ln w="57150">
            <a:solidFill>
              <a:srgbClr val="50C8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462A584D-9E64-1170-C670-88BAE16DDDD3}"/>
              </a:ext>
            </a:extLst>
          </p:cNvPr>
          <p:cNvSpPr/>
          <p:nvPr/>
        </p:nvSpPr>
        <p:spPr>
          <a:xfrm>
            <a:off x="188264" y="14676800"/>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9</a:t>
            </a:r>
            <a:endParaRPr lang="en-CA" sz="2400" dirty="0"/>
          </a:p>
        </p:txBody>
      </p:sp>
      <p:cxnSp>
        <p:nvCxnSpPr>
          <p:cNvPr id="76" name="Connector: Elbow 75">
            <a:extLst>
              <a:ext uri="{FF2B5EF4-FFF2-40B4-BE49-F238E27FC236}">
                <a16:creationId xmlns:a16="http://schemas.microsoft.com/office/drawing/2014/main" id="{7E894576-2CFD-C6F2-B801-BDE4AE2455A9}"/>
              </a:ext>
            </a:extLst>
          </p:cNvPr>
          <p:cNvCxnSpPr>
            <a:cxnSpLocks/>
          </p:cNvCxnSpPr>
          <p:nvPr/>
        </p:nvCxnSpPr>
        <p:spPr>
          <a:xfrm rot="5400000" flipH="1" flipV="1">
            <a:off x="3054888" y="14032516"/>
            <a:ext cx="1134410" cy="385024"/>
          </a:xfrm>
          <a:prstGeom prst="bentConnector3">
            <a:avLst>
              <a:gd name="adj1" fmla="val 100155"/>
            </a:avLst>
          </a:prstGeom>
          <a:ln w="57150">
            <a:solidFill>
              <a:srgbClr val="50C8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27BE0314-D941-A2B3-D986-9E60B6F4D089}"/>
              </a:ext>
            </a:extLst>
          </p:cNvPr>
          <p:cNvCxnSpPr>
            <a:cxnSpLocks/>
          </p:cNvCxnSpPr>
          <p:nvPr/>
        </p:nvCxnSpPr>
        <p:spPr>
          <a:xfrm rot="16200000" flipV="1">
            <a:off x="2467920" y="13966637"/>
            <a:ext cx="1134411" cy="516785"/>
          </a:xfrm>
          <a:prstGeom prst="bentConnector3">
            <a:avLst>
              <a:gd name="adj1" fmla="val 100155"/>
            </a:avLst>
          </a:prstGeom>
          <a:ln w="57150">
            <a:solidFill>
              <a:srgbClr val="50C8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5E388D2A-E958-54F6-82D5-09DD7A82790E}"/>
              </a:ext>
            </a:extLst>
          </p:cNvPr>
          <p:cNvSpPr/>
          <p:nvPr/>
        </p:nvSpPr>
        <p:spPr>
          <a:xfrm>
            <a:off x="5327882" y="15254443"/>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t>10</a:t>
            </a:r>
            <a:endParaRPr lang="en-CA" sz="2400" dirty="0"/>
          </a:p>
        </p:txBody>
      </p:sp>
      <p:cxnSp>
        <p:nvCxnSpPr>
          <p:cNvPr id="89" name="Connector: Elbow 88">
            <a:extLst>
              <a:ext uri="{FF2B5EF4-FFF2-40B4-BE49-F238E27FC236}">
                <a16:creationId xmlns:a16="http://schemas.microsoft.com/office/drawing/2014/main" id="{685C0414-2C75-62B1-783C-75EBC56EF878}"/>
              </a:ext>
            </a:extLst>
          </p:cNvPr>
          <p:cNvCxnSpPr>
            <a:cxnSpLocks/>
            <a:stCxn id="88" idx="4"/>
            <a:endCxn id="59" idx="3"/>
          </p:cNvCxnSpPr>
          <p:nvPr/>
        </p:nvCxnSpPr>
        <p:spPr>
          <a:xfrm rot="5400000">
            <a:off x="2228462" y="17498413"/>
            <a:ext cx="5081284" cy="1641771"/>
          </a:xfrm>
          <a:prstGeom prst="bentConnector2">
            <a:avLst/>
          </a:prstGeom>
          <a:ln w="57150">
            <a:solidFill>
              <a:srgbClr val="50C8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4A1577EC-20B4-8D5D-ADF2-12AE35BEDD77}"/>
              </a:ext>
            </a:extLst>
          </p:cNvPr>
          <p:cNvSpPr/>
          <p:nvPr/>
        </p:nvSpPr>
        <p:spPr>
          <a:xfrm>
            <a:off x="353239" y="22168886"/>
            <a:ext cx="524213" cy="524213"/>
          </a:xfrm>
          <a:prstGeom prst="ellipse">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t>11</a:t>
            </a:r>
            <a:endParaRPr lang="en-CA" sz="2400" dirty="0"/>
          </a:p>
        </p:txBody>
      </p:sp>
      <p:cxnSp>
        <p:nvCxnSpPr>
          <p:cNvPr id="94" name="Connector: Elbow 93">
            <a:extLst>
              <a:ext uri="{FF2B5EF4-FFF2-40B4-BE49-F238E27FC236}">
                <a16:creationId xmlns:a16="http://schemas.microsoft.com/office/drawing/2014/main" id="{725311BA-44D5-8C3A-E658-4C890721DF5C}"/>
              </a:ext>
            </a:extLst>
          </p:cNvPr>
          <p:cNvCxnSpPr>
            <a:cxnSpLocks/>
            <a:stCxn id="24" idx="3"/>
            <a:endCxn id="60" idx="0"/>
          </p:cNvCxnSpPr>
          <p:nvPr/>
        </p:nvCxnSpPr>
        <p:spPr>
          <a:xfrm>
            <a:off x="5111049" y="22461274"/>
            <a:ext cx="5587949" cy="2481292"/>
          </a:xfrm>
          <a:prstGeom prst="bentConnector2">
            <a:avLst/>
          </a:prstGeom>
          <a:ln w="57150">
            <a:solidFill>
              <a:srgbClr val="50C8EF"/>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5" name="Rectangle: Rounded Corners 104">
            <a:extLst>
              <a:ext uri="{FF2B5EF4-FFF2-40B4-BE49-F238E27FC236}">
                <a16:creationId xmlns:a16="http://schemas.microsoft.com/office/drawing/2014/main" id="{CCBD2355-C28D-E426-8C60-D09000538E3B}"/>
              </a:ext>
            </a:extLst>
          </p:cNvPr>
          <p:cNvSpPr/>
          <p:nvPr/>
        </p:nvSpPr>
        <p:spPr>
          <a:xfrm>
            <a:off x="5193211" y="-119769"/>
            <a:ext cx="7249575" cy="2745728"/>
          </a:xfrm>
          <a:prstGeom prst="roundRect">
            <a:avLst>
              <a:gd name="adj" fmla="val 17117"/>
            </a:avLst>
          </a:prstGeom>
          <a:solidFill>
            <a:srgbClr val="50C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What is </a:t>
            </a:r>
            <a:r>
              <a:rPr lang="en-US" sz="2000" dirty="0" err="1">
                <a:solidFill>
                  <a:schemeClr val="tx1"/>
                </a:solidFill>
              </a:rPr>
              <a:t>CloudParts</a:t>
            </a:r>
            <a:r>
              <a:rPr lang="en-US" sz="2000" dirty="0">
                <a:solidFill>
                  <a:schemeClr val="tx1"/>
                </a:solidFill>
              </a:rPr>
              <a:t>?</a:t>
            </a:r>
          </a:p>
          <a:p>
            <a:r>
              <a:rPr lang="en-US" sz="2000" dirty="0" err="1">
                <a:solidFill>
                  <a:schemeClr val="tx1"/>
                </a:solidFill>
              </a:rPr>
              <a:t>CloudParts</a:t>
            </a:r>
            <a:r>
              <a:rPr lang="en-US" sz="2000" dirty="0">
                <a:solidFill>
                  <a:schemeClr val="tx1"/>
                </a:solidFill>
              </a:rPr>
              <a:t> is an open-source extension for Altium Designer that allows you to search for and place components directly from a GitHub repository—without the need to download and install entire libraries upfront. Instead, by using a CSV database file, you can efficiently search for components and place them directly within Altium Designer.</a:t>
            </a:r>
          </a:p>
        </p:txBody>
      </p:sp>
      <p:sp>
        <p:nvSpPr>
          <p:cNvPr id="2" name="TextBox 1">
            <a:extLst>
              <a:ext uri="{FF2B5EF4-FFF2-40B4-BE49-F238E27FC236}">
                <a16:creationId xmlns:a16="http://schemas.microsoft.com/office/drawing/2014/main" id="{E350CDB2-B1FF-8577-61C4-B41F0894A5FF}"/>
              </a:ext>
            </a:extLst>
          </p:cNvPr>
          <p:cNvSpPr txBox="1"/>
          <p:nvPr/>
        </p:nvSpPr>
        <p:spPr>
          <a:xfrm>
            <a:off x="956510" y="23819584"/>
            <a:ext cx="5183622" cy="1077218"/>
          </a:xfrm>
          <a:prstGeom prst="rect">
            <a:avLst/>
          </a:prstGeom>
          <a:noFill/>
        </p:spPr>
        <p:txBody>
          <a:bodyPr wrap="square" rtlCol="0">
            <a:spAutoFit/>
          </a:bodyPr>
          <a:lstStyle/>
          <a:p>
            <a:r>
              <a:rPr lang="en-US" sz="1600" dirty="0"/>
              <a:t>To uninstall the extension</a:t>
            </a:r>
          </a:p>
          <a:p>
            <a:r>
              <a:rPr lang="en-US" sz="1600" dirty="0"/>
              <a:t>Open a CMD and change directory to </a:t>
            </a:r>
            <a:r>
              <a:rPr lang="en-US" sz="1600" dirty="0" err="1"/>
              <a:t>CloudParts</a:t>
            </a:r>
            <a:r>
              <a:rPr lang="en-US" sz="1600" dirty="0"/>
              <a:t> Extension.</a:t>
            </a:r>
          </a:p>
          <a:p>
            <a:r>
              <a:rPr lang="en-US" sz="1600" dirty="0"/>
              <a:t>Run the setup script.</a:t>
            </a:r>
          </a:p>
          <a:p>
            <a:r>
              <a:rPr lang="en-US" sz="1600" dirty="0">
                <a:highlight>
                  <a:srgbClr val="C0C0C0"/>
                </a:highlight>
              </a:rPr>
              <a:t>python .\setup --uninstall</a:t>
            </a:r>
          </a:p>
        </p:txBody>
      </p:sp>
      <p:sp>
        <p:nvSpPr>
          <p:cNvPr id="13" name="Oval 12">
            <a:extLst>
              <a:ext uri="{FF2B5EF4-FFF2-40B4-BE49-F238E27FC236}">
                <a16:creationId xmlns:a16="http://schemas.microsoft.com/office/drawing/2014/main" id="{8C3E87B3-A64B-B468-C9E1-F2C2EF7BA6A4}"/>
              </a:ext>
            </a:extLst>
          </p:cNvPr>
          <p:cNvSpPr/>
          <p:nvPr/>
        </p:nvSpPr>
        <p:spPr>
          <a:xfrm>
            <a:off x="378489" y="23842138"/>
            <a:ext cx="524213" cy="52421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400" dirty="0"/>
              <a:t>12</a:t>
            </a:r>
            <a:endParaRPr lang="en-CA" sz="2400" dirty="0"/>
          </a:p>
        </p:txBody>
      </p:sp>
    </p:spTree>
    <p:extLst>
      <p:ext uri="{BB962C8B-B14F-4D97-AF65-F5344CB8AC3E}">
        <p14:creationId xmlns:p14="http://schemas.microsoft.com/office/powerpoint/2010/main" val="2442210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127</TotalTime>
  <Words>802</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Shahim vedaei</dc:creator>
  <cp:lastModifiedBy>Shahim vedaei</cp:lastModifiedBy>
  <cp:revision>29</cp:revision>
  <dcterms:created xsi:type="dcterms:W3CDTF">2025-02-22T18:18:57Z</dcterms:created>
  <dcterms:modified xsi:type="dcterms:W3CDTF">2025-02-24T01:33:51Z</dcterms:modified>
</cp:coreProperties>
</file>