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 snapToGrid="0">
      <p:cViewPr>
        <p:scale>
          <a:sx n="50" d="100"/>
          <a:sy n="50" d="100"/>
        </p:scale>
        <p:origin x="18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190155"/>
            <a:ext cx="10363200" cy="89137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447609"/>
            <a:ext cx="9144000" cy="618151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09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34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363133"/>
            <a:ext cx="2628900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63133"/>
            <a:ext cx="7734300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7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383028"/>
            <a:ext cx="10515600" cy="1065021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7134001"/>
            <a:ext cx="10515600" cy="56006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8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815667"/>
            <a:ext cx="518160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815667"/>
            <a:ext cx="518160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97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3139"/>
            <a:ext cx="1051560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276342"/>
            <a:ext cx="5157787" cy="307593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352280"/>
            <a:ext cx="5157787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276342"/>
            <a:ext cx="5183188" cy="307593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352280"/>
            <a:ext cx="5183188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99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38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6880"/>
            <a:ext cx="3932237" cy="59740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86392"/>
            <a:ext cx="6172200" cy="181948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680960"/>
            <a:ext cx="3932237" cy="14229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5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6880"/>
            <a:ext cx="3932237" cy="59740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86392"/>
            <a:ext cx="6172200" cy="181948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680960"/>
            <a:ext cx="3932237" cy="14229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5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63139"/>
            <a:ext cx="1051560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815667"/>
            <a:ext cx="1051560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730379"/>
            <a:ext cx="274320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EA84E-570F-4CDB-8ED6-68C87303335D}" type="datetimeFigureOut">
              <a:rPr lang="en-CA" smtClean="0"/>
              <a:t>2025-02-23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730379"/>
            <a:ext cx="411480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730379"/>
            <a:ext cx="274320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70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python.org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42C9D2D-ED32-69AF-5510-87401EC5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7" y="9925792"/>
            <a:ext cx="4468755" cy="44565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BFFEC6-DADB-0863-8C19-FF2549AC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881" y="11234761"/>
            <a:ext cx="4468755" cy="44565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95BD4F-AA4D-3C64-A33B-96F5CC84E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94" y="16783672"/>
            <a:ext cx="4468755" cy="44565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060C2F-B034-EC17-3B35-26FAD8EE8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373" y="21240234"/>
            <a:ext cx="4285117" cy="4267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D1F97-5EAF-74CE-8FAA-E0D21215D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941" y="6630677"/>
            <a:ext cx="4560203" cy="215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68DD7-C2DE-E740-B20E-18364719F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373" y="3066608"/>
            <a:ext cx="4877223" cy="3438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03636-959A-6803-0AE9-594A5D6C5A24}"/>
              </a:ext>
            </a:extLst>
          </p:cNvPr>
          <p:cNvSpPr txBox="1"/>
          <p:nvPr/>
        </p:nvSpPr>
        <p:spPr>
          <a:xfrm>
            <a:off x="1178947" y="4087772"/>
            <a:ext cx="4229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Close Altium Designer app. Any instances of this app should </a:t>
            </a:r>
            <a:r>
              <a:rPr lang="en-US" sz="1600" u="sng" dirty="0"/>
              <a:t>NOT</a:t>
            </a:r>
            <a:r>
              <a:rPr lang="en-US" sz="1600" dirty="0"/>
              <a:t> be open during the installation.</a:t>
            </a:r>
            <a:endParaRPr lang="en-CA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E1F3F-893C-9044-0461-D34EABB921FB}"/>
              </a:ext>
            </a:extLst>
          </p:cNvPr>
          <p:cNvSpPr txBox="1"/>
          <p:nvPr/>
        </p:nvSpPr>
        <p:spPr>
          <a:xfrm>
            <a:off x="1173566" y="4807373"/>
            <a:ext cx="5183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 a CMD and change directory to </a:t>
            </a:r>
            <a:r>
              <a:rPr lang="en-US" sz="1600" dirty="0" err="1"/>
              <a:t>CloudParts</a:t>
            </a:r>
            <a:r>
              <a:rPr lang="en-US" sz="1600" dirty="0"/>
              <a:t> Extension.</a:t>
            </a:r>
          </a:p>
          <a:p>
            <a:r>
              <a:rPr lang="en-US" sz="1600" b="1" dirty="0"/>
              <a:t>Hint: </a:t>
            </a:r>
            <a:r>
              <a:rPr lang="en-US" sz="1600" dirty="0"/>
              <a:t>Use ‘d:’ to change base to D:\ drive for example. Then, </a:t>
            </a:r>
            <a:r>
              <a:rPr lang="en-US" sz="1600" dirty="0">
                <a:highlight>
                  <a:srgbClr val="C0C0C0"/>
                </a:highlight>
              </a:rPr>
              <a:t>cd &lt;</a:t>
            </a:r>
            <a:r>
              <a:rPr lang="en-US" sz="1600" dirty="0" err="1">
                <a:highlight>
                  <a:srgbClr val="C0C0C0"/>
                </a:highlight>
              </a:rPr>
              <a:t>CloudParts</a:t>
            </a:r>
            <a:r>
              <a:rPr lang="en-US" sz="1600" dirty="0">
                <a:highlight>
                  <a:srgbClr val="C0C0C0"/>
                </a:highlight>
              </a:rPr>
              <a:t> path&gt;</a:t>
            </a:r>
            <a:endParaRPr lang="en-US" sz="1600" b="1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DB0C9-2D17-19A3-DCD8-893F3FF966E4}"/>
              </a:ext>
            </a:extLst>
          </p:cNvPr>
          <p:cNvSpPr txBox="1"/>
          <p:nvPr/>
        </p:nvSpPr>
        <p:spPr>
          <a:xfrm>
            <a:off x="1222900" y="5765524"/>
            <a:ext cx="3970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the setup script.</a:t>
            </a:r>
          </a:p>
          <a:p>
            <a:r>
              <a:rPr lang="en-US" sz="1600" dirty="0">
                <a:highlight>
                  <a:srgbClr val="C0C0C0"/>
                </a:highlight>
              </a:rPr>
              <a:t>python .\setup --install</a:t>
            </a:r>
          </a:p>
          <a:p>
            <a:r>
              <a:rPr lang="en-US" sz="1600" dirty="0"/>
              <a:t>All done, you are ready to use the extension.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3C272-DFB9-F7FC-D31A-1B53C1E40B93}"/>
              </a:ext>
            </a:extLst>
          </p:cNvPr>
          <p:cNvSpPr txBox="1"/>
          <p:nvPr/>
        </p:nvSpPr>
        <p:spPr>
          <a:xfrm>
            <a:off x="5895018" y="6578990"/>
            <a:ext cx="368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Open Altium Designer and create/open a new Schematic or PCB.</a:t>
            </a:r>
          </a:p>
          <a:p>
            <a:pPr algn="just"/>
            <a:r>
              <a:rPr lang="en-US" sz="1600" dirty="0"/>
              <a:t>From Tools, select </a:t>
            </a:r>
            <a:r>
              <a:rPr lang="en-US" sz="1600" u="sng" dirty="0" err="1"/>
              <a:t>CloudParts</a:t>
            </a:r>
            <a:endParaRPr lang="en-US" sz="1600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48802-6E5C-F34D-E521-FFF0AF180CD9}"/>
              </a:ext>
            </a:extLst>
          </p:cNvPr>
          <p:cNvSpPr txBox="1"/>
          <p:nvPr/>
        </p:nvSpPr>
        <p:spPr>
          <a:xfrm>
            <a:off x="5802423" y="7652224"/>
            <a:ext cx="60725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First select </a:t>
            </a:r>
            <a:r>
              <a:rPr lang="en-US" sz="1600" u="sng" dirty="0"/>
              <a:t>Settings</a:t>
            </a:r>
            <a:r>
              <a:rPr lang="en-US" sz="1600" dirty="0"/>
              <a:t> tab as you need to set these fields:</a:t>
            </a:r>
          </a:p>
          <a:p>
            <a:pPr algn="just"/>
            <a:r>
              <a:rPr lang="en-US" sz="1600" b="1" dirty="0"/>
              <a:t>DB URL: </a:t>
            </a:r>
            <a:r>
              <a:rPr lang="en-US" sz="1600" dirty="0"/>
              <a:t>if you want to directly download a database file from a git repository, you may enter its address here. Then, by clicking on </a:t>
            </a:r>
            <a:r>
              <a:rPr lang="en-US" sz="1600" u="sng" dirty="0"/>
              <a:t>Download DB</a:t>
            </a:r>
            <a:r>
              <a:rPr lang="en-US" sz="1600" dirty="0"/>
              <a:t>, the csv database will be downloaded to cache directory.</a:t>
            </a:r>
          </a:p>
          <a:p>
            <a:pPr algn="just"/>
            <a:r>
              <a:rPr lang="en-US" sz="1600" dirty="0"/>
              <a:t>Hint: The repo maintainer must provide this path and upload the csv file to its GitHub.</a:t>
            </a:r>
          </a:p>
          <a:p>
            <a:pPr algn="just"/>
            <a:r>
              <a:rPr lang="en-US" sz="1600" b="1" dirty="0"/>
              <a:t>DB path: </a:t>
            </a:r>
            <a:r>
              <a:rPr lang="en-US" sz="1600" dirty="0"/>
              <a:t>Select the database .csv file. This files contains all necessary information to search and download from a </a:t>
            </a:r>
            <a:r>
              <a:rPr lang="en-US" sz="1600" dirty="0" err="1"/>
              <a:t>Github</a:t>
            </a:r>
            <a:r>
              <a:rPr lang="en-US" sz="1600" dirty="0"/>
              <a:t> repository. </a:t>
            </a:r>
          </a:p>
          <a:p>
            <a:pPr algn="just"/>
            <a:r>
              <a:rPr lang="en-US" sz="1600" b="1" dirty="0"/>
              <a:t>Cache folder: </a:t>
            </a:r>
            <a:r>
              <a:rPr lang="en-US" sz="1600" dirty="0"/>
              <a:t>Select an empty folder on your PC, every time the App tries to download a library, it will place it here.</a:t>
            </a:r>
          </a:p>
          <a:p>
            <a:pPr algn="just"/>
            <a:r>
              <a:rPr lang="en-US" sz="1600" b="1" dirty="0"/>
              <a:t>Install Library folder: </a:t>
            </a:r>
            <a:r>
              <a:rPr lang="en-US" sz="1600" dirty="0"/>
              <a:t>In case you want to install a library on Altium Designer, the Cache directory is not a suitable place to store long term.</a:t>
            </a:r>
          </a:p>
          <a:p>
            <a:pPr algn="just"/>
            <a:r>
              <a:rPr lang="en-US" sz="1600" dirty="0"/>
              <a:t>By </a:t>
            </a:r>
            <a:r>
              <a:rPr lang="en-US" sz="1600" u="sng" dirty="0"/>
              <a:t>ADD LIB</a:t>
            </a:r>
            <a:r>
              <a:rPr lang="en-US" sz="1600" dirty="0"/>
              <a:t>, the library first copied from Cache directory to this path, then it will be installed on Altium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003FF-500C-491A-3C87-E605E5657BA2}"/>
              </a:ext>
            </a:extLst>
          </p:cNvPr>
          <p:cNvSpPr txBox="1"/>
          <p:nvPr/>
        </p:nvSpPr>
        <p:spPr>
          <a:xfrm>
            <a:off x="845699" y="9049391"/>
            <a:ext cx="4529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After selecting the csv database from setting tab, select Component tab, and </a:t>
            </a:r>
            <a:r>
              <a:rPr lang="en-US" sz="1600" u="sng" dirty="0"/>
              <a:t>SEARCH</a:t>
            </a:r>
            <a:r>
              <a:rPr lang="en-US" sz="1600" dirty="0"/>
              <a:t> for the desired objects. You may filter for SCHLIB or PCBLIB.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F6BEE-ACFC-52C2-3CF5-27DA9BC8A616}"/>
              </a:ext>
            </a:extLst>
          </p:cNvPr>
          <p:cNvSpPr txBox="1"/>
          <p:nvPr/>
        </p:nvSpPr>
        <p:spPr>
          <a:xfrm>
            <a:off x="752494" y="14791570"/>
            <a:ext cx="4690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Select an item from the list and hit the </a:t>
            </a:r>
            <a:r>
              <a:rPr lang="en-US" sz="1600" u="sng" dirty="0"/>
              <a:t>PLACE</a:t>
            </a:r>
            <a:r>
              <a:rPr lang="en-US" sz="1600" dirty="0"/>
              <a:t> button, it automatically download the files from </a:t>
            </a:r>
            <a:r>
              <a:rPr lang="en-US" sz="1600" dirty="0" err="1"/>
              <a:t>Github</a:t>
            </a:r>
            <a:r>
              <a:rPr lang="en-US" sz="1600" dirty="0"/>
              <a:t> to the Cache directory, then place it on Schematic or PCB.</a:t>
            </a:r>
          </a:p>
          <a:p>
            <a:pPr algn="just"/>
            <a:r>
              <a:rPr lang="en-US" sz="1600" dirty="0"/>
              <a:t>You can individually, download the library by clicking on </a:t>
            </a:r>
            <a:r>
              <a:rPr lang="en-US" sz="1600" u="sng" dirty="0"/>
              <a:t>DOWNLOAD</a:t>
            </a:r>
            <a:r>
              <a:rPr lang="en-US" sz="1600" dirty="0"/>
              <a:t> button. Or if needed you may install them to the Altium by clicking </a:t>
            </a:r>
            <a:r>
              <a:rPr lang="en-US" sz="1600" u="sng" dirty="0"/>
              <a:t>ADD LIB</a:t>
            </a:r>
            <a:r>
              <a:rPr lang="en-US" sz="16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C1E09-617C-999F-144F-6EBA98F4C484}"/>
              </a:ext>
            </a:extLst>
          </p:cNvPr>
          <p:cNvSpPr txBox="1"/>
          <p:nvPr/>
        </p:nvSpPr>
        <p:spPr>
          <a:xfrm>
            <a:off x="5849027" y="15765610"/>
            <a:ext cx="60725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If you want to create your own csv data base with your libraries and place them on </a:t>
            </a:r>
            <a:r>
              <a:rPr lang="en-US" sz="1600" dirty="0" err="1"/>
              <a:t>Github</a:t>
            </a:r>
            <a:r>
              <a:rPr lang="en-US" sz="1600" dirty="0"/>
              <a:t>, you may need to generate a DB file.</a:t>
            </a:r>
          </a:p>
          <a:p>
            <a:pPr algn="just"/>
            <a:r>
              <a:rPr lang="en-US" sz="1600" b="1" dirty="0"/>
              <a:t>Search Dir: </a:t>
            </a:r>
            <a:r>
              <a:rPr lang="en-US" sz="1600" dirty="0"/>
              <a:t>This directory on your PC, should contain the root of all your libraries that are in </a:t>
            </a:r>
            <a:r>
              <a:rPr lang="en-US" sz="1600" dirty="0" err="1"/>
              <a:t>Github</a:t>
            </a:r>
            <a:r>
              <a:rPr lang="en-US" sz="1600" dirty="0"/>
              <a:t>. The root should be the same as what is available on your </a:t>
            </a:r>
            <a:r>
              <a:rPr lang="en-US" sz="1600" dirty="0" err="1"/>
              <a:t>Github</a:t>
            </a:r>
            <a:r>
              <a:rPr lang="en-US" sz="1600" dirty="0"/>
              <a:t> repository. It is recommended to clone your repo, then select it as your search dir.</a:t>
            </a:r>
          </a:p>
          <a:p>
            <a:pPr algn="just"/>
            <a:r>
              <a:rPr lang="en-US" sz="1600" b="1" dirty="0"/>
              <a:t>Save to: </a:t>
            </a:r>
            <a:r>
              <a:rPr lang="en-US" sz="1600" dirty="0"/>
              <a:t>The final generated database .csv file will be created in this path.</a:t>
            </a:r>
          </a:p>
          <a:p>
            <a:pPr algn="just"/>
            <a:r>
              <a:rPr lang="en-US" sz="1600" b="1" dirty="0"/>
              <a:t>LIB URL: </a:t>
            </a:r>
            <a:r>
              <a:rPr lang="en-US" sz="1600" dirty="0"/>
              <a:t>App uses this link to download from the </a:t>
            </a:r>
            <a:r>
              <a:rPr lang="en-US" sz="1600" dirty="0" err="1"/>
              <a:t>Github</a:t>
            </a:r>
            <a:r>
              <a:rPr lang="en-US" sz="1600" dirty="0"/>
              <a:t>, please set your </a:t>
            </a:r>
            <a:r>
              <a:rPr lang="en-US" sz="1600" dirty="0" err="1"/>
              <a:t>Github</a:t>
            </a:r>
            <a:r>
              <a:rPr lang="en-US" sz="1600" dirty="0"/>
              <a:t> repository path to here.</a:t>
            </a:r>
          </a:p>
          <a:p>
            <a:pPr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IMPORTANT:</a:t>
            </a:r>
          </a:p>
          <a:p>
            <a:pPr algn="just"/>
            <a:r>
              <a:rPr lang="en-US" sz="1600" dirty="0"/>
              <a:t>Make sure add the branch to the your </a:t>
            </a:r>
            <a:r>
              <a:rPr lang="en-US" sz="1600" dirty="0" err="1"/>
              <a:t>Github</a:t>
            </a:r>
            <a:r>
              <a:rPr lang="en-US" sz="1600" dirty="0"/>
              <a:t> </a:t>
            </a:r>
            <a:r>
              <a:rPr lang="en-US" sz="1600" dirty="0" err="1"/>
              <a:t>url</a:t>
            </a:r>
            <a:r>
              <a:rPr lang="en-US" sz="1600" dirty="0"/>
              <a:t> so the extension will be able to download the files in raw format.</a:t>
            </a:r>
          </a:p>
          <a:p>
            <a:pPr algn="just"/>
            <a:r>
              <a:rPr lang="en-US" sz="1600" dirty="0">
                <a:highlight>
                  <a:srgbClr val="C0C0C0"/>
                </a:highlight>
              </a:rPr>
              <a:t>&lt;repo </a:t>
            </a:r>
            <a:r>
              <a:rPr lang="en-US" sz="1600" dirty="0" err="1">
                <a:highlight>
                  <a:srgbClr val="C0C0C0"/>
                </a:highlight>
              </a:rPr>
              <a:t>url</a:t>
            </a:r>
            <a:r>
              <a:rPr lang="en-US" sz="1600" dirty="0">
                <a:highlight>
                  <a:srgbClr val="C0C0C0"/>
                </a:highlight>
              </a:rPr>
              <a:t>&gt;/raw/refs/heads/&lt;branch&gt;/</a:t>
            </a:r>
          </a:p>
          <a:p>
            <a:pPr algn="just"/>
            <a:r>
              <a:rPr lang="en-US" sz="1600" b="1" dirty="0"/>
              <a:t>Max files: </a:t>
            </a:r>
            <a:r>
              <a:rPr lang="en-US" sz="1600" dirty="0"/>
              <a:t>You can limit the maximum number of libraries for search and generating the database.</a:t>
            </a:r>
          </a:p>
          <a:p>
            <a:pPr algn="just"/>
            <a:r>
              <a:rPr lang="en-US" sz="1600" b="1" dirty="0"/>
              <a:t>Update existing DB: </a:t>
            </a:r>
            <a:r>
              <a:rPr lang="en-US" sz="1600" dirty="0"/>
              <a:t>This feature is not implemented yet, but it is intended to update the existing .csv file. So, only updates the changes on the csv database.</a:t>
            </a:r>
          </a:p>
          <a:p>
            <a:pPr algn="just"/>
            <a:r>
              <a:rPr lang="en-US" sz="1600" dirty="0"/>
              <a:t>Finally, select </a:t>
            </a:r>
            <a:r>
              <a:rPr lang="en-US" sz="1600" u="sng" dirty="0"/>
              <a:t>DB Generate</a:t>
            </a:r>
            <a:r>
              <a:rPr lang="en-US" sz="1600" dirty="0"/>
              <a:t>. Wait until it is done. You can now add this file to your </a:t>
            </a:r>
            <a:r>
              <a:rPr lang="en-US" sz="1600" dirty="0" err="1"/>
              <a:t>Github</a:t>
            </a:r>
            <a:r>
              <a:rPr lang="en-US" sz="1600" dirty="0"/>
              <a:t>. So, others can use it on their Settings-&gt;DB URL, to download and use it directly.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C92DFE-62AC-EF0B-E39F-F2529B24FD45}"/>
              </a:ext>
            </a:extLst>
          </p:cNvPr>
          <p:cNvSpPr txBox="1"/>
          <p:nvPr/>
        </p:nvSpPr>
        <p:spPr>
          <a:xfrm>
            <a:off x="76367" y="25073746"/>
            <a:ext cx="3113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Feb 2025</a:t>
            </a:r>
          </a:p>
          <a:p>
            <a:r>
              <a:rPr lang="en-US" sz="1200" dirty="0"/>
              <a:t>User Manual: V 1.0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31E966-FDA6-8437-A0D4-FE2E0FA2428C}"/>
              </a:ext>
            </a:extLst>
          </p:cNvPr>
          <p:cNvSpPr txBox="1"/>
          <p:nvPr/>
        </p:nvSpPr>
        <p:spPr>
          <a:xfrm>
            <a:off x="924662" y="22168886"/>
            <a:ext cx="4186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On Info tab you can check the Extension version and the contact information to the maintainer.</a:t>
            </a:r>
          </a:p>
        </p:txBody>
      </p:sp>
      <p:pic>
        <p:nvPicPr>
          <p:cNvPr id="3" name="Picture 2" descr="A blue cloud on a white background&#10;&#10;Description automatically generated">
            <a:extLst>
              <a:ext uri="{FF2B5EF4-FFF2-40B4-BE49-F238E27FC236}">
                <a16:creationId xmlns:a16="http://schemas.microsoft.com/office/drawing/2014/main" id="{3C36EDD9-D4C0-5D3D-9823-F39779CF84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6" y="117178"/>
            <a:ext cx="1188338" cy="118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FA3401-6C9F-1A92-6602-90A5EA45EBCB}"/>
              </a:ext>
            </a:extLst>
          </p:cNvPr>
          <p:cNvSpPr/>
          <p:nvPr/>
        </p:nvSpPr>
        <p:spPr>
          <a:xfrm>
            <a:off x="1693204" y="520627"/>
            <a:ext cx="2435475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50C8E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CloudParts</a:t>
            </a:r>
            <a:endParaRPr lang="en-US" sz="4000" dirty="0">
              <a:ln w="0"/>
              <a:solidFill>
                <a:srgbClr val="50C8E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48423A-9066-0C55-A4A8-F1C613BDF7F7}"/>
              </a:ext>
            </a:extLst>
          </p:cNvPr>
          <p:cNvSpPr txBox="1"/>
          <p:nvPr/>
        </p:nvSpPr>
        <p:spPr>
          <a:xfrm>
            <a:off x="1725099" y="391220"/>
            <a:ext cx="1255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solidFill>
                  <a:srgbClr val="50C8E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Altium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3FB5CF4-7A5A-B6D0-5FDE-96F0F6C4DFE4}"/>
              </a:ext>
            </a:extLst>
          </p:cNvPr>
          <p:cNvSpPr/>
          <p:nvPr/>
        </p:nvSpPr>
        <p:spPr>
          <a:xfrm>
            <a:off x="758817" y="898425"/>
            <a:ext cx="680439" cy="532874"/>
          </a:xfrm>
          <a:prstGeom prst="downArrow">
            <a:avLst/>
          </a:prstGeom>
          <a:solidFill>
            <a:srgbClr val="50C8EF"/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0DA36C-FC31-54FB-518B-5A3A8D901451}"/>
              </a:ext>
            </a:extLst>
          </p:cNvPr>
          <p:cNvSpPr/>
          <p:nvPr/>
        </p:nvSpPr>
        <p:spPr>
          <a:xfrm>
            <a:off x="529086" y="1974978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CA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C034D1-3E12-F730-BE32-2EF3CFEFD43C}"/>
              </a:ext>
            </a:extLst>
          </p:cNvPr>
          <p:cNvSpPr txBox="1"/>
          <p:nvPr/>
        </p:nvSpPr>
        <p:spPr>
          <a:xfrm>
            <a:off x="1222735" y="2109221"/>
            <a:ext cx="380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Download/Clone the </a:t>
            </a:r>
            <a:r>
              <a:rPr lang="en-US" sz="1600" dirty="0" err="1"/>
              <a:t>CloudParts</a:t>
            </a:r>
            <a:r>
              <a:rPr lang="en-US" sz="1600" dirty="0"/>
              <a:t> repository.</a:t>
            </a:r>
            <a:endParaRPr lang="en-CA" sz="1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334C35-2900-9BA4-B1C9-0DEBE4BF0EFC}"/>
              </a:ext>
            </a:extLst>
          </p:cNvPr>
          <p:cNvSpPr/>
          <p:nvPr/>
        </p:nvSpPr>
        <p:spPr>
          <a:xfrm>
            <a:off x="495569" y="4126949"/>
            <a:ext cx="522017" cy="524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CA" sz="2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9EB486-82EF-62DD-EC3B-489DBEEC89B6}"/>
              </a:ext>
            </a:extLst>
          </p:cNvPr>
          <p:cNvSpPr/>
          <p:nvPr/>
        </p:nvSpPr>
        <p:spPr>
          <a:xfrm>
            <a:off x="529415" y="4887750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CA" sz="2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A0D76C-8AE4-2C50-808B-DC3600C848B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357188" y="5222871"/>
            <a:ext cx="1842209" cy="1"/>
          </a:xfrm>
          <a:prstGeom prst="bentConnector3">
            <a:avLst>
              <a:gd name="adj1" fmla="val 50000"/>
            </a:avLst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B15082D-763F-636D-1E11-D49611C88819}"/>
              </a:ext>
            </a:extLst>
          </p:cNvPr>
          <p:cNvSpPr/>
          <p:nvPr/>
        </p:nvSpPr>
        <p:spPr>
          <a:xfrm>
            <a:off x="550842" y="5891155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CA" sz="24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71FC9C1-FB9F-5341-9F69-5AC911AE8356}"/>
              </a:ext>
            </a:extLst>
          </p:cNvPr>
          <p:cNvCxnSpPr>
            <a:cxnSpLocks/>
          </p:cNvCxnSpPr>
          <p:nvPr/>
        </p:nvCxnSpPr>
        <p:spPr>
          <a:xfrm flipV="1">
            <a:off x="3535680" y="5496767"/>
            <a:ext cx="4703824" cy="606813"/>
          </a:xfrm>
          <a:prstGeom prst="bentConnector3">
            <a:avLst>
              <a:gd name="adj1" fmla="val -759"/>
            </a:avLst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823343C-F0E7-0F89-47B2-6DEC2E255110}"/>
              </a:ext>
            </a:extLst>
          </p:cNvPr>
          <p:cNvSpPr/>
          <p:nvPr/>
        </p:nvSpPr>
        <p:spPr>
          <a:xfrm>
            <a:off x="528999" y="2730217"/>
            <a:ext cx="522017" cy="524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CA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F640B9-57C8-98FD-7991-94818D482859}"/>
              </a:ext>
            </a:extLst>
          </p:cNvPr>
          <p:cNvSpPr txBox="1"/>
          <p:nvPr/>
        </p:nvSpPr>
        <p:spPr>
          <a:xfrm>
            <a:off x="1222735" y="2671670"/>
            <a:ext cx="5916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Extension needs python3, please download and install the latest version of python3 from </a:t>
            </a:r>
            <a:r>
              <a:rPr lang="en-US" sz="1600" dirty="0">
                <a:hlinkClick r:id="rId9"/>
              </a:rPr>
              <a:t>https://www.python.org/downloads/</a:t>
            </a:r>
            <a:endParaRPr lang="en-US" sz="1600" dirty="0"/>
          </a:p>
          <a:p>
            <a:r>
              <a:rPr lang="en-US" sz="1600" dirty="0"/>
              <a:t>Python version shall be &gt;= 3.11.9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IMPORTANT:</a:t>
            </a:r>
          </a:p>
          <a:p>
            <a:r>
              <a:rPr lang="en-US" sz="1600" dirty="0"/>
              <a:t>Add python to the Windows PATH during installation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BA7D8E5-1284-734B-566B-A4FB8A380AF7}"/>
              </a:ext>
            </a:extLst>
          </p:cNvPr>
          <p:cNvCxnSpPr>
            <a:cxnSpLocks/>
            <a:stCxn id="54" idx="4"/>
          </p:cNvCxnSpPr>
          <p:nvPr/>
        </p:nvCxnSpPr>
        <p:spPr>
          <a:xfrm rot="5400000">
            <a:off x="4344109" y="5826697"/>
            <a:ext cx="236546" cy="2337727"/>
          </a:xfrm>
          <a:prstGeom prst="bentConnector2">
            <a:avLst/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61862C5-02A9-228C-1EB8-ADCAD59F46A4}"/>
              </a:ext>
            </a:extLst>
          </p:cNvPr>
          <p:cNvSpPr/>
          <p:nvPr/>
        </p:nvSpPr>
        <p:spPr>
          <a:xfrm>
            <a:off x="5369138" y="6353074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CA" sz="24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8764CE-0907-323B-A84A-07422882AC63}"/>
              </a:ext>
            </a:extLst>
          </p:cNvPr>
          <p:cNvSpPr/>
          <p:nvPr/>
        </p:nvSpPr>
        <p:spPr>
          <a:xfrm>
            <a:off x="265529" y="9111018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  <a:endParaRPr lang="en-CA" sz="24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A5E3D8-4CDA-B7E7-2084-B5350F4D7B80}"/>
              </a:ext>
            </a:extLst>
          </p:cNvPr>
          <p:cNvSpPr/>
          <p:nvPr/>
        </p:nvSpPr>
        <p:spPr>
          <a:xfrm>
            <a:off x="5304509" y="7537326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CA" sz="24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93F6CFB-F129-B250-88D6-513A68DD271F}"/>
              </a:ext>
            </a:extLst>
          </p:cNvPr>
          <p:cNvSpPr/>
          <p:nvPr/>
        </p:nvSpPr>
        <p:spPr>
          <a:xfrm>
            <a:off x="915263" y="13831695"/>
            <a:ext cx="1208326" cy="351392"/>
          </a:xfrm>
          <a:prstGeom prst="roundRect">
            <a:avLst/>
          </a:prstGeom>
          <a:noFill/>
          <a:ln w="57150">
            <a:solidFill>
              <a:srgbClr val="50C8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E2CB849-1038-ADC8-1988-6DF0CC9EB75B}"/>
              </a:ext>
            </a:extLst>
          </p:cNvPr>
          <p:cNvSpPr/>
          <p:nvPr/>
        </p:nvSpPr>
        <p:spPr>
          <a:xfrm>
            <a:off x="7934215" y="15117990"/>
            <a:ext cx="1037276" cy="476615"/>
          </a:xfrm>
          <a:prstGeom prst="roundRect">
            <a:avLst/>
          </a:prstGeom>
          <a:noFill/>
          <a:ln w="57150">
            <a:solidFill>
              <a:srgbClr val="50C8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C83BD8A-2295-A09A-ED9E-33ABE8F09162}"/>
              </a:ext>
            </a:extLst>
          </p:cNvPr>
          <p:cNvSpPr/>
          <p:nvPr/>
        </p:nvSpPr>
        <p:spPr>
          <a:xfrm>
            <a:off x="2910942" y="20621632"/>
            <a:ext cx="1037276" cy="476615"/>
          </a:xfrm>
          <a:prstGeom prst="roundRect">
            <a:avLst/>
          </a:prstGeom>
          <a:noFill/>
          <a:ln w="57150">
            <a:solidFill>
              <a:srgbClr val="50C8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CF93DCD-3587-AD74-C8F2-6534B25E7B26}"/>
              </a:ext>
            </a:extLst>
          </p:cNvPr>
          <p:cNvSpPr/>
          <p:nvPr/>
        </p:nvSpPr>
        <p:spPr>
          <a:xfrm>
            <a:off x="10180360" y="24942566"/>
            <a:ext cx="1037276" cy="476615"/>
          </a:xfrm>
          <a:prstGeom prst="roundRect">
            <a:avLst/>
          </a:prstGeom>
          <a:noFill/>
          <a:ln w="57150">
            <a:solidFill>
              <a:srgbClr val="50C8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88D9BC8-51D4-C171-C42E-EC33009CCE64}"/>
              </a:ext>
            </a:extLst>
          </p:cNvPr>
          <p:cNvCxnSpPr>
            <a:cxnSpLocks/>
            <a:stCxn id="56" idx="4"/>
            <a:endCxn id="58" idx="1"/>
          </p:cNvCxnSpPr>
          <p:nvPr/>
        </p:nvCxnSpPr>
        <p:spPr>
          <a:xfrm rot="16200000" flipH="1">
            <a:off x="3103036" y="10525117"/>
            <a:ext cx="7294759" cy="2367601"/>
          </a:xfrm>
          <a:prstGeom prst="bentConnector2">
            <a:avLst/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19A6661-1A8C-066F-0F5A-E8E54C24426B}"/>
              </a:ext>
            </a:extLst>
          </p:cNvPr>
          <p:cNvCxnSpPr>
            <a:cxnSpLocks/>
            <a:stCxn id="55" idx="4"/>
            <a:endCxn id="57" idx="1"/>
          </p:cNvCxnSpPr>
          <p:nvPr/>
        </p:nvCxnSpPr>
        <p:spPr>
          <a:xfrm rot="16200000" flipH="1">
            <a:off x="-1464633" y="11627496"/>
            <a:ext cx="4372162" cy="387629"/>
          </a:xfrm>
          <a:prstGeom prst="bentConnector2">
            <a:avLst/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462A584D-9E64-1170-C670-88BAE16DDDD3}"/>
              </a:ext>
            </a:extLst>
          </p:cNvPr>
          <p:cNvSpPr/>
          <p:nvPr/>
        </p:nvSpPr>
        <p:spPr>
          <a:xfrm>
            <a:off x="188264" y="14676800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CA" sz="2400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E894576-2CFD-C6F2-B801-BDE4AE2455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4888" y="14032516"/>
            <a:ext cx="1134410" cy="385024"/>
          </a:xfrm>
          <a:prstGeom prst="bentConnector3">
            <a:avLst>
              <a:gd name="adj1" fmla="val 100155"/>
            </a:avLst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7BE0314-D941-A2B3-D986-9E60B6F4D08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67920" y="13966637"/>
            <a:ext cx="1134411" cy="516785"/>
          </a:xfrm>
          <a:prstGeom prst="bentConnector3">
            <a:avLst>
              <a:gd name="adj1" fmla="val 100155"/>
            </a:avLst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E388D2A-E958-54F6-82D5-09DD7A82790E}"/>
              </a:ext>
            </a:extLst>
          </p:cNvPr>
          <p:cNvSpPr/>
          <p:nvPr/>
        </p:nvSpPr>
        <p:spPr>
          <a:xfrm>
            <a:off x="5284415" y="16140475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10</a:t>
            </a:r>
            <a:endParaRPr lang="en-CA" sz="2400" dirty="0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85C0414-2C75-62B1-783C-75EBC56EF878}"/>
              </a:ext>
            </a:extLst>
          </p:cNvPr>
          <p:cNvCxnSpPr>
            <a:cxnSpLocks/>
            <a:stCxn id="88" idx="4"/>
            <a:endCxn id="59" idx="3"/>
          </p:cNvCxnSpPr>
          <p:nvPr/>
        </p:nvCxnSpPr>
        <p:spPr>
          <a:xfrm rot="5400000">
            <a:off x="2649744" y="17963162"/>
            <a:ext cx="4195252" cy="1598304"/>
          </a:xfrm>
          <a:prstGeom prst="bentConnector2">
            <a:avLst/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A1577EC-20B4-8D5D-ADF2-12AE35BEDD77}"/>
              </a:ext>
            </a:extLst>
          </p:cNvPr>
          <p:cNvSpPr/>
          <p:nvPr/>
        </p:nvSpPr>
        <p:spPr>
          <a:xfrm>
            <a:off x="353239" y="22168886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11</a:t>
            </a:r>
            <a:endParaRPr lang="en-CA" sz="2400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25311BA-44D5-8C3A-E658-4C890721DF5C}"/>
              </a:ext>
            </a:extLst>
          </p:cNvPr>
          <p:cNvCxnSpPr>
            <a:cxnSpLocks/>
            <a:stCxn id="24" idx="3"/>
            <a:endCxn id="60" idx="0"/>
          </p:cNvCxnSpPr>
          <p:nvPr/>
        </p:nvCxnSpPr>
        <p:spPr>
          <a:xfrm>
            <a:off x="5111049" y="22461274"/>
            <a:ext cx="5587949" cy="2481292"/>
          </a:xfrm>
          <a:prstGeom prst="bentConnector2">
            <a:avLst/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CCBD2355-C28D-E426-8C60-D09000538E3B}"/>
              </a:ext>
            </a:extLst>
          </p:cNvPr>
          <p:cNvSpPr/>
          <p:nvPr/>
        </p:nvSpPr>
        <p:spPr>
          <a:xfrm>
            <a:off x="5193211" y="-119769"/>
            <a:ext cx="7249575" cy="2745728"/>
          </a:xfrm>
          <a:prstGeom prst="roundRect">
            <a:avLst>
              <a:gd name="adj" fmla="val 17117"/>
            </a:avLst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What is </a:t>
            </a:r>
            <a:r>
              <a:rPr lang="en-US" sz="2000" dirty="0" err="1"/>
              <a:t>CloudParts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CouldParts</a:t>
            </a:r>
            <a:r>
              <a:rPr lang="en-US" sz="2000" dirty="0"/>
              <a:t> is an Open source extension for Altium Designer in which you can search and place components directly from a </a:t>
            </a:r>
            <a:r>
              <a:rPr lang="en-US" sz="2000" dirty="0" err="1"/>
              <a:t>Github</a:t>
            </a:r>
            <a:r>
              <a:rPr lang="en-US" sz="2000" dirty="0"/>
              <a:t> repository without initially downloading all libraries and installing them. Hence, by having a database csv file from them you can search, then place them directly inside Altium.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0CDB2-B1FF-8577-61C4-B41F0894A5FF}"/>
              </a:ext>
            </a:extLst>
          </p:cNvPr>
          <p:cNvSpPr txBox="1"/>
          <p:nvPr/>
        </p:nvSpPr>
        <p:spPr>
          <a:xfrm>
            <a:off x="956510" y="23819584"/>
            <a:ext cx="5183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uninstall the extension</a:t>
            </a:r>
          </a:p>
          <a:p>
            <a:r>
              <a:rPr lang="en-US" sz="1600" dirty="0"/>
              <a:t>Open a CMD and change directory to </a:t>
            </a:r>
            <a:r>
              <a:rPr lang="en-US" sz="1600" dirty="0" err="1"/>
              <a:t>CloudParts</a:t>
            </a:r>
            <a:r>
              <a:rPr lang="en-US" sz="1600" dirty="0"/>
              <a:t> Extension.</a:t>
            </a:r>
          </a:p>
          <a:p>
            <a:r>
              <a:rPr lang="en-US" sz="1600" dirty="0"/>
              <a:t>Run the setup script.</a:t>
            </a:r>
          </a:p>
          <a:p>
            <a:r>
              <a:rPr lang="en-US" sz="1600" dirty="0">
                <a:highlight>
                  <a:srgbClr val="C0C0C0"/>
                </a:highlight>
              </a:rPr>
              <a:t>python .\setup --uninstall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3E87B3-A64B-B468-C9E1-F2C2EF7BA6A4}"/>
              </a:ext>
            </a:extLst>
          </p:cNvPr>
          <p:cNvSpPr/>
          <p:nvPr/>
        </p:nvSpPr>
        <p:spPr>
          <a:xfrm>
            <a:off x="378489" y="23842138"/>
            <a:ext cx="524213" cy="524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12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422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</TotalTime>
  <Words>771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Shahim vedaei</dc:creator>
  <cp:lastModifiedBy>Shahim vedaei</cp:lastModifiedBy>
  <cp:revision>25</cp:revision>
  <dcterms:created xsi:type="dcterms:W3CDTF">2025-02-22T18:18:57Z</dcterms:created>
  <dcterms:modified xsi:type="dcterms:W3CDTF">2025-02-23T12:47:04Z</dcterms:modified>
</cp:coreProperties>
</file>