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753038" y="2124183"/>
            <a:ext cx="6400800" cy="3254062"/>
          </a:xfrm>
          <a:prstGeom prst="rect">
            <a:avLst/>
          </a:prstGeom>
          <a:noFill/>
          <a:ln>
            <a:noFill/>
          </a:ln>
        </p:spPr>
        <p:txBody>
          <a:bodyPr spcFirstLastPara="1" wrap="square" lIns="91425" tIns="45700" rIns="91425" bIns="45700" anchor="t" anchorCtr="0">
            <a:normAutofit/>
          </a:bodyPr>
          <a:lstStyle/>
          <a:p>
            <a:pPr marL="0" indent="0" algn="ctr">
              <a:spcBef>
                <a:spcPts val="0"/>
              </a:spcBef>
            </a:pPr>
            <a:r>
              <a:rPr lang="en-IN" sz="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CEMENT CONCRETE STRENGTH PREDICTION</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SzPts val="1680"/>
              <a:buNone/>
            </a:pP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5) How logs are managed?</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We are using different logs as per the steps that we follow in   validation and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modeling like File validation log , Data Insertion ,Model Training log , prediction log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etc.</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6) What techniques were you using for data pre-processing?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unwanted attributes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Visualizing  relation of independent variables with each other and output variables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Checking and changing Distribution of continuous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Removing outliers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Cleaning data and imputing if null values are present. </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Converting categorical data into numeric values.</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Scaling the data</a:t>
            </a:r>
            <a:endParaRPr sz="2400" dirty="0">
              <a:latin typeface="Times New Roman" panose="02020603050405020304" pitchFamily="18" charset="0"/>
              <a:cs typeface="Times New Roman" panose="02020603050405020304" pitchFamily="18" charset="0"/>
            </a:endParaRPr>
          </a:p>
          <a:p>
            <a:pPr marL="742950" lvl="1" indent="-194309" algn="l" rtl="0">
              <a:spcBef>
                <a:spcPts val="960"/>
              </a:spcBef>
              <a:spcAft>
                <a:spcPts val="0"/>
              </a:spcAft>
              <a:buSzPts val="144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7) How training was done or what models were used?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Before diving the data in training and validation set we performed clustering over fit to divide the data into clusters.</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As per cluster the training and validation data were divided.</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scaling was performed over training and validation data</a:t>
            </a:r>
            <a:endParaRPr sz="2400" dirty="0">
              <a:latin typeface="Times New Roman" panose="02020603050405020304" pitchFamily="18" charset="0"/>
              <a:cs typeface="Times New Roman" panose="02020603050405020304" pitchFamily="18" charset="0"/>
            </a:endParaRPr>
          </a:p>
          <a:p>
            <a:pPr marL="285750" lvl="0" indent="-285750" algn="l" rtl="0">
              <a:spcBef>
                <a:spcPts val="960"/>
              </a:spcBef>
              <a:spcAft>
                <a:spcPts val="0"/>
              </a:spcAft>
              <a:buSzPts val="1440"/>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Algorithms like Random Forest, Decision Tree and Logistic Regression were used based on the recall final model was used for each cluster and we saved that model .</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8) How Prediction was done?</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Objective: </a:t>
            </a:r>
            <a:endParaRPr sz="2400" dirty="0">
              <a:solidFill>
                <a:schemeClr val="bg1"/>
              </a:solidFill>
              <a:latin typeface="Times New Roman" panose="02020603050405020304" pitchFamily="18" charset="0"/>
              <a:cs typeface="Times New Roman" panose="02020603050405020304" pitchFamily="18" charset="0"/>
            </a:endParaRPr>
          </a:p>
          <a:p>
            <a:pPr marL="457200" lvl="1" indent="0">
              <a:spcBef>
                <a:spcPts val="960"/>
              </a:spcBef>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Development of a predictive model for Income prediction. The model will predict the </a:t>
            </a:r>
            <a:r>
              <a:rPr lang="en-IN"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CEMENT CONCRETE STRENGTH PREDICTION</a:t>
            </a:r>
            <a:endParaRPr sz="24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040"/>
              </a:spcBef>
              <a:spcAft>
                <a:spcPts val="0"/>
              </a:spcAft>
              <a:buSzPts val="1760"/>
              <a:buNone/>
            </a:pPr>
            <a:r>
              <a:rPr lang="en-US" sz="2400" dirty="0">
                <a:solidFill>
                  <a:schemeClr val="bg1"/>
                </a:solidFill>
                <a:latin typeface="Times New Roman" panose="02020603050405020304" pitchFamily="18" charset="0"/>
                <a:ea typeface="Times New Roman"/>
                <a:cs typeface="Times New Roman" panose="02020603050405020304" pitchFamily="18" charset="0"/>
                <a:sym typeface="Times New Roman"/>
              </a:rPr>
              <a:t>Benefits:</a:t>
            </a:r>
            <a:endParaRPr sz="24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Building such predictive models can help us better understand the population of a country as well as the various factors affecting the growth in the economy.</a:t>
            </a:r>
          </a:p>
          <a:p>
            <a:pPr algn="l">
              <a:buFont typeface="Arial" panose="020B0604020202020204" pitchFamily="34" charset="0"/>
              <a:buChar char="•"/>
            </a:pPr>
            <a:r>
              <a:rPr lang="en-US" sz="2400" b="0" i="0" dirty="0">
                <a:solidFill>
                  <a:schemeClr val="bg1"/>
                </a:solidFill>
                <a:effectLst/>
                <a:latin typeface="Times New Roman" panose="02020603050405020304" pitchFamily="18" charset="0"/>
                <a:cs typeface="Times New Roman" panose="02020603050405020304" pitchFamily="18" charset="0"/>
              </a:rPr>
              <a:t>Governments can understand such factors and improve upon them leading to the growth of the country.</a:t>
            </a: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0" lvl="0" indent="0" algn="l" rtl="0">
              <a:spcBef>
                <a:spcPts val="1000"/>
              </a:spcBef>
              <a:spcAft>
                <a:spcPts val="0"/>
              </a:spcAft>
              <a:buSzPts val="1600"/>
              <a:buNone/>
            </a:pP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Architecture</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a:extLst>
              <a:ext uri="{FF2B5EF4-FFF2-40B4-BE49-F238E27FC236}">
                <a16:creationId xmlns:a16="http://schemas.microsoft.com/office/drawing/2014/main" id="{2D870788-E9D8-D4B5-6FE9-4BF86B99BDB9}"/>
              </a:ext>
            </a:extLst>
          </p:cNvPr>
          <p:cNvPicPr>
            <a:picLocks noChangeAspect="1"/>
          </p:cNvPicPr>
          <p:nvPr/>
        </p:nvPicPr>
        <p:blipFill>
          <a:blip r:embed="rId3"/>
          <a:stretch>
            <a:fillRect/>
          </a:stretch>
        </p:blipFill>
        <p:spPr>
          <a:xfrm>
            <a:off x="2605087" y="200025"/>
            <a:ext cx="6981825" cy="64579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panose="02020603050405020304" pitchFamily="18" charset="0"/>
                <a:ea typeface="Times New Roman"/>
                <a:cs typeface="Times New Roman" panose="02020603050405020304" pitchFamily="18" charset="0"/>
                <a:sym typeface="Times New Roman"/>
              </a:rPr>
              <a:t>Data Validation and Data Transformation :</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Validation - Validation of files name as per the DSA. We have created a regex pattern for validation. After it checks for date format and time format if these requirements are satisfied, we move such files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 else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Number of Columns – Validation of number of columns present in the files, and if it doesn't match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Name of Columns - The name of the columns is validated and should be the same as given in the schema file. If not,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Data type of columns - The data type of columns is given in the schema file. It is validated when we insert the files into Database. If the datatype is wrong, then the file is moved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Null values in columns - If any of the columns in a file have all the values as NULL or missing, we discard such a file and move it to "</a:t>
            </a:r>
            <a:r>
              <a:rPr lang="en-US" dirty="0" err="1">
                <a:solidFill>
                  <a:schemeClr val="lt1"/>
                </a:solidFill>
                <a:latin typeface="Times New Roman" panose="02020603050405020304" pitchFamily="18" charset="0"/>
                <a:ea typeface="Times New Roman"/>
                <a:cs typeface="Times New Roman" panose="02020603050405020304" pitchFamily="18" charset="0"/>
                <a:sym typeface="Times New Roman"/>
              </a:rPr>
              <a:t>Bad_Data_Folder</a:t>
            </a:r>
            <a:r>
              <a:rPr lang="en-US" dirty="0">
                <a:solidFill>
                  <a:schemeClr val="lt1"/>
                </a:solidFill>
                <a:latin typeface="Times New Roman" panose="02020603050405020304" pitchFamily="18" charset="0"/>
                <a:ea typeface="Times New Roman"/>
                <a:cs typeface="Times New Roman" panose="02020603050405020304" pitchFamily="18" charset="0"/>
                <a:sym typeface="Times New Roman"/>
              </a:rPr>
              <a:t>".</a:t>
            </a:r>
            <a:endParaRPr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Insertion in Database: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Table creation :- Table name   is created in the database for inserting the files. If the table is already present then new files are inserted in the same table.</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Insertion of files in the table - All the files in the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Good_Data_Folder</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are inserted in the above-created table. If any file has invalid data type in any of the columns, the file is not loaded in the table </a:t>
            </a:r>
            <a:endParaRPr sz="2400" dirty="0">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None/>
            </a:pP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Export from Db :</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model training</a:t>
            </a:r>
            <a:endParaRPr sz="24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Data Preprocessing   </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Performing EDA to get insight of data like  identifying distribution , outliers ,trend</a:t>
            </a:r>
            <a:endParaRPr sz="2400" dirty="0">
              <a:latin typeface="Times New Roman" panose="02020603050405020304" pitchFamily="18" charset="0"/>
              <a:cs typeface="Times New Roman" panose="02020603050405020304" pitchFamily="18" charset="0"/>
            </a:endParaRPr>
          </a:p>
          <a:p>
            <a:pPr marL="914400" lvl="2"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among data etc.</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Check for null values in the columns. If present impute the null values.</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Encode the categorical values with numeric values.</a:t>
            </a:r>
            <a:endParaRPr sz="24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Perform Standard Scalar to scale down the values.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Autofit/>
          </a:bodyPr>
          <a:lstStyle/>
          <a:p>
            <a:pPr marL="742950" lvl="1" indent="-285750" algn="l" rtl="0">
              <a:spcBef>
                <a:spcPts val="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Clustering – </a:t>
            </a: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1200150" lvl="2" indent="-285750" algn="l" rtl="0">
              <a:spcBef>
                <a:spcPts val="960"/>
              </a:spcBef>
              <a:spcAft>
                <a:spcPts val="0"/>
              </a:spcAft>
              <a:buSzPts val="1440"/>
              <a:buFont typeface="Noto Sans Symbols"/>
              <a:buChar char="▪"/>
            </a:pP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KMeans</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algorithm is used to create clusters in the preprocessed data. The optimum number of clusters is selected by plotting the elbow plot, and for the dynamic selection of the number of clusters, we are using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KneeLocator</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function. The idea behind clustering is to implement different algorithms on the structured data</a:t>
            </a:r>
            <a:endParaRPr sz="2000" dirty="0">
              <a:latin typeface="Times New Roman" panose="02020603050405020304" pitchFamily="18" charset="0"/>
              <a:cs typeface="Times New Roman" panose="02020603050405020304" pitchFamily="18" charset="0"/>
            </a:endParaRPr>
          </a:p>
          <a:p>
            <a:pPr marL="1200150" lvl="2" indent="-285750" algn="l"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The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Kmeans</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model is trained over preprocessed data, and the model is saved for further use in prediction</a:t>
            </a:r>
            <a:endParaRPr sz="2000" dirty="0">
              <a:latin typeface="Times New Roman" panose="02020603050405020304" pitchFamily="18" charset="0"/>
              <a:cs typeface="Times New Roman" panose="02020603050405020304" pitchFamily="18" charset="0"/>
            </a:endParaRPr>
          </a:p>
          <a:p>
            <a:pPr marL="742950" lvl="1" indent="-285750" algn="l" rtl="0">
              <a:spcBef>
                <a:spcPts val="960"/>
              </a:spcBef>
              <a:spcAft>
                <a:spcPts val="0"/>
              </a:spcAft>
              <a:buSzPts val="1440"/>
              <a:buFont typeface="Noto Sans Symbols"/>
              <a:buChar char="⮚"/>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Model Selection – </a:t>
            </a:r>
            <a:endParaRPr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914400" lvl="2" indent="0" algn="l" rtl="0">
              <a:spcBef>
                <a:spcPts val="960"/>
              </a:spcBef>
              <a:spcAft>
                <a:spcPts val="0"/>
              </a:spcAft>
              <a:buSzPts val="1440"/>
              <a:buNone/>
            </a:pP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After the clusters are created, we find the best model for each cluster. By using 2  algorithms “SVM” and "</a:t>
            </a:r>
            <a:r>
              <a:rPr lang="en-US" sz="2000" dirty="0" err="1">
                <a:solidFill>
                  <a:schemeClr val="lt1"/>
                </a:solidFill>
                <a:latin typeface="Times New Roman" panose="02020603050405020304" pitchFamily="18" charset="0"/>
                <a:ea typeface="Times New Roman"/>
                <a:cs typeface="Times New Roman" panose="02020603050405020304" pitchFamily="18" charset="0"/>
                <a:sym typeface="Times New Roman"/>
              </a:rPr>
              <a:t>XGBoost</a:t>
            </a:r>
            <a:r>
              <a:rPr lang="en-US" sz="2000" dirty="0">
                <a:solidFill>
                  <a:schemeClr val="lt1"/>
                </a:solidFill>
                <a:latin typeface="Times New Roman" panose="02020603050405020304" pitchFamily="18" charset="0"/>
                <a:ea typeface="Times New Roman"/>
                <a:cs typeface="Times New Roman" panose="02020603050405020304" pitchFamily="18" charset="0"/>
                <a:sym typeface="Times New Roman"/>
              </a:rPr>
              <a:t>". For each cluster both the hyper tunned algorithms are used. We calculate the AUC scores for both models and select the model with the best score. Similarly, the model is selected for each cluster. All the models for every cluster are saved for use in prediction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a:p>
            <a:pPr marL="0" lvl="0" indent="0" algn="l" rtl="0">
              <a:spcBef>
                <a:spcPts val="1040"/>
              </a:spcBef>
              <a:spcAft>
                <a:spcPts val="0"/>
              </a:spcAft>
              <a:buSzPts val="176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Prediction:</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742950" lvl="1"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testing files are shared in the batches and we perform the same Validation operations ,data transformation and data insertion on them.</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accumulated data from </a:t>
            </a:r>
            <a:r>
              <a:rPr lang="en-US" sz="2400" dirty="0" err="1">
                <a:solidFill>
                  <a:schemeClr val="lt1"/>
                </a:solidFill>
                <a:latin typeface="Times New Roman" panose="02020603050405020304" pitchFamily="18" charset="0"/>
                <a:ea typeface="Times New Roman"/>
                <a:cs typeface="Times New Roman" panose="02020603050405020304" pitchFamily="18" charset="0"/>
                <a:sym typeface="Times New Roman"/>
              </a:rPr>
              <a:t>db</a:t>
            </a: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is exported in csv format for  prediction</a:t>
            </a:r>
            <a:endParaRPr sz="2400" dirty="0">
              <a:latin typeface="Times New Roman" panose="02020603050405020304" pitchFamily="18" charset="0"/>
              <a:cs typeface="Times New Roman" panose="02020603050405020304" pitchFamily="18" charset="0"/>
            </a:endParaRPr>
          </a:p>
          <a:p>
            <a:pPr marL="742950" lvl="2" indent="-285750" algn="l" rtl="0">
              <a:spcBef>
                <a:spcPts val="960"/>
              </a:spcBef>
              <a:spcAft>
                <a:spcPts val="0"/>
              </a:spcAft>
              <a:buSzPts val="1440"/>
              <a:buFont typeface="Noto Sans Symbols"/>
              <a:buChar char="⮚"/>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We perform data pre-processing techniques on it.</a:t>
            </a: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a:p>
            <a:pPr marL="285750" lvl="0" indent="-184150" algn="l" rtl="0">
              <a:spcBef>
                <a:spcPts val="1000"/>
              </a:spcBef>
              <a:spcAft>
                <a:spcPts val="0"/>
              </a:spcAft>
              <a:buSzPts val="1600"/>
              <a:buNone/>
            </a:pPr>
            <a:endParaRPr sz="2400"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60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Q &amp; A:</a:t>
            </a:r>
            <a:endParaRPr sz="2400" dirty="0">
              <a:latin typeface="Times New Roman" panose="02020603050405020304" pitchFamily="18" charset="0"/>
              <a:cs typeface="Times New Roman" panose="02020603050405020304" pitchFamily="18" charset="0"/>
            </a:endParaRPr>
          </a:p>
          <a:p>
            <a:pPr marL="0" lvl="0"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Q1) What’s the source of data?</a:t>
            </a:r>
            <a:endParaRPr sz="2400" dirty="0">
              <a:latin typeface="Times New Roman" panose="02020603050405020304" pitchFamily="18" charset="0"/>
              <a:cs typeface="Times New Roman" panose="02020603050405020304" pitchFamily="18" charset="0"/>
            </a:endParaRPr>
          </a:p>
          <a:p>
            <a:pPr marL="45720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The data  for training is provided by the client in multiple batches and each batch contain multiple files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2) What was the type of data?</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The data was the combination of numerical and Categorical values.</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3) What’s the complete flow you followed in this Project?</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Refer slide 3rd for better Understanding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Q 4) After the File validation what you do with incompatible file or files which didn’t pass the validation?</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Files like these are moved to the Achieve Folder and a list of these files has been   </a:t>
            </a:r>
            <a:endParaRPr sz="2400" dirty="0">
              <a:latin typeface="Times New Roman" panose="02020603050405020304" pitchFamily="18" charset="0"/>
              <a:cs typeface="Times New Roman" panose="02020603050405020304" pitchFamily="18" charset="0"/>
            </a:endParaRPr>
          </a:p>
          <a:p>
            <a:pPr marL="0" lvl="1" indent="0" algn="l" rtl="0">
              <a:spcBef>
                <a:spcPts val="960"/>
              </a:spcBef>
              <a:spcAft>
                <a:spcPts val="0"/>
              </a:spcAft>
              <a:buSzPts val="1440"/>
              <a:buNone/>
            </a:pPr>
            <a:r>
              <a:rPr lang="en-US" sz="2400" dirty="0">
                <a:solidFill>
                  <a:schemeClr val="lt1"/>
                </a:solidFill>
                <a:latin typeface="Times New Roman" panose="02020603050405020304" pitchFamily="18" charset="0"/>
                <a:ea typeface="Times New Roman"/>
                <a:cs typeface="Times New Roman" panose="02020603050405020304" pitchFamily="18" charset="0"/>
                <a:sym typeface="Times New Roman"/>
              </a:rPr>
              <a:t>         shared with the client and we removed the bad data folder.</a:t>
            </a:r>
            <a:endParaRPr sz="2400" dirty="0">
              <a:latin typeface="Times New Roman" panose="02020603050405020304" pitchFamily="18" charset="0"/>
              <a:cs typeface="Times New Roman" panose="02020603050405020304" pitchFamily="18" charset="0"/>
            </a:endParaRPr>
          </a:p>
          <a:p>
            <a:pPr marL="0" lvl="1" indent="0" algn="l" rtl="0">
              <a:spcBef>
                <a:spcPts val="1000"/>
              </a:spcBef>
              <a:spcAft>
                <a:spcPts val="0"/>
              </a:spcAft>
              <a:buSzPts val="1600"/>
              <a:buNone/>
            </a:pPr>
            <a:endParaRPr sz="24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1022</Words>
  <Application>Microsoft Office PowerPoint</Application>
  <PresentationFormat>Widescreen</PresentationFormat>
  <Paragraphs>67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Noto Sans Symbols</vt:lpstr>
      <vt:lpstr>Arial</vt:lpstr>
      <vt:lpstr>Calibri</vt:lpstr>
      <vt:lpstr>Century Gothic</vt:lpstr>
      <vt:lpstr>Times New Roman</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Md. Alwaz Ansari Ansari</cp:lastModifiedBy>
  <cp:revision>3</cp:revision>
  <dcterms:created xsi:type="dcterms:W3CDTF">2021-06-19T13:01:53Z</dcterms:created>
  <dcterms:modified xsi:type="dcterms:W3CDTF">2023-05-28T13:24:08Z</dcterms:modified>
</cp:coreProperties>
</file>