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embeddedFontLst>
    <p:embeddedFont>
      <p:font typeface="Century Gothic" panose="020B0502020202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753038" y="2124183"/>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a:solidFill>
                  <a:schemeClr val="lt1"/>
                </a:solidFill>
                <a:latin typeface="Times New Roman"/>
                <a:ea typeface="Times New Roman"/>
                <a:cs typeface="Times New Roman"/>
                <a:sym typeface="Times New Roman"/>
              </a:rPr>
              <a:t>Income Prediction</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5) How logs are managed?</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We are using different logs as per the steps that we follow in   validation and  </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modeling like File validation log , Data Insertion ,Model Training log , prediction log    </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etc.</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6) What techniques were you using for data pre-processing?</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Removing unwanted attributes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Visualizing  relation of independent variables with each other and output variables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Checking and changing Distribution of continuous values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Removing outliers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Cleaning data and imputing if null values are present. </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Converting categorical data into numeric values.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Scaling the data</a:t>
            </a:r>
            <a:endParaRPr sz="2400" dirty="0">
              <a:latin typeface="Times New Roman" panose="02020603050405020304" pitchFamily="18" charset="0"/>
              <a:cs typeface="Times New Roman" panose="02020603050405020304" pitchFamily="18" charset="0"/>
            </a:endParaRPr>
          </a:p>
          <a:p>
            <a:pPr marL="742950" lvl="1" indent="-194309" algn="l" rtl="0">
              <a:spcBef>
                <a:spcPts val="960"/>
              </a:spcBef>
              <a:spcAft>
                <a:spcPts val="0"/>
              </a:spcAft>
              <a:buSzPts val="1440"/>
              <a:buNone/>
            </a:pP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00"/>
              </a:spcBef>
              <a:spcAft>
                <a:spcPts val="0"/>
              </a:spcAft>
              <a:buSzPts val="1600"/>
              <a:buNone/>
            </a:pP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00"/>
              </a:spcBef>
              <a:spcAft>
                <a:spcPts val="0"/>
              </a:spcAft>
              <a:buSzPts val="1600"/>
              <a:buNone/>
            </a:pP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body"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7) How training was done or what models were used?</a:t>
            </a:r>
            <a:endParaRPr sz="2400" dirty="0">
              <a:latin typeface="Times New Roman" panose="02020603050405020304" pitchFamily="18" charset="0"/>
              <a:cs typeface="Times New Roman" panose="02020603050405020304" pitchFamily="18" charset="0"/>
            </a:endParaRPr>
          </a:p>
          <a:p>
            <a:pPr marL="285750" lvl="0"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Before diving the data in training and validation set we performed clustering over fit to divide the data into clusters.</a:t>
            </a:r>
            <a:endParaRPr sz="2400" dirty="0">
              <a:latin typeface="Times New Roman" panose="02020603050405020304" pitchFamily="18" charset="0"/>
              <a:cs typeface="Times New Roman" panose="02020603050405020304" pitchFamily="18" charset="0"/>
            </a:endParaRPr>
          </a:p>
          <a:p>
            <a:pPr marL="285750" lvl="0"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As per cluster the training and validation data were divided.</a:t>
            </a:r>
            <a:endParaRPr sz="2400" dirty="0">
              <a:latin typeface="Times New Roman" panose="02020603050405020304" pitchFamily="18" charset="0"/>
              <a:cs typeface="Times New Roman" panose="02020603050405020304" pitchFamily="18" charset="0"/>
            </a:endParaRPr>
          </a:p>
          <a:p>
            <a:pPr marL="285750" lvl="0"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scaling was performed over training and validation data</a:t>
            </a:r>
            <a:endParaRPr sz="2400" dirty="0">
              <a:latin typeface="Times New Roman" panose="02020603050405020304" pitchFamily="18" charset="0"/>
              <a:cs typeface="Times New Roman" panose="02020603050405020304" pitchFamily="18" charset="0"/>
            </a:endParaRPr>
          </a:p>
          <a:p>
            <a:pPr marL="285750" lvl="0"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Algorithms like Random Forest, Decision Tree and Logistic Regression were used based on the recall final model was used for each cluster and we saved that model .</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8) How Prediction was done?</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testing files are shared by the client .We Perform the same life cycle till the data is clustered .Then on the basis of cluster number model is loaded and perform prediction. In the end we get the accumulated data of predictions.</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a:p>
            <a:pPr marL="0" lvl="0" indent="0" algn="l" rtl="0">
              <a:spcBef>
                <a:spcPts val="1040"/>
              </a:spcBef>
              <a:spcAft>
                <a:spcPts val="0"/>
              </a:spcAft>
              <a:buSzPts val="1760"/>
              <a:buNone/>
            </a:pPr>
            <a:r>
              <a:rPr lang="en-US" sz="2400" dirty="0">
                <a:solidFill>
                  <a:schemeClr val="bg1"/>
                </a:solidFill>
                <a:latin typeface="Times New Roman" panose="02020603050405020304" pitchFamily="18" charset="0"/>
                <a:ea typeface="Times New Roman"/>
                <a:cs typeface="Times New Roman" panose="02020603050405020304" pitchFamily="18" charset="0"/>
                <a:sym typeface="Times New Roman"/>
              </a:rPr>
              <a:t>Objective: </a:t>
            </a:r>
            <a:endParaRPr sz="2400" dirty="0">
              <a:solidFill>
                <a:schemeClr val="bg1"/>
              </a:solidFill>
              <a:latin typeface="Times New Roman" panose="02020603050405020304" pitchFamily="18" charset="0"/>
              <a:cs typeface="Times New Roman" panose="02020603050405020304" pitchFamily="18" charset="0"/>
            </a:endParaRPr>
          </a:p>
          <a:p>
            <a:r>
              <a:rPr lang="en-IN" sz="2400"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rPr>
              <a:t>Buildings are responsible for 40% of energy consumption and 33% of greenhouse gas emissions. We should design buildings with improve energy efficiency that way we can contribute to the environment. I create a model for predicting Energy Efficiency. </a:t>
            </a:r>
            <a:endParaRPr lang="en-IN" sz="2400" dirty="0">
              <a:solidFill>
                <a:schemeClr val="bg1"/>
              </a:solidFill>
              <a:effectLst/>
              <a:latin typeface="Times New Roman" panose="02020603050405020304" pitchFamily="18" charset="0"/>
              <a:ea typeface="Times New Roman" panose="02020603050405020304" pitchFamily="18" charset="0"/>
            </a:endParaRPr>
          </a:p>
          <a:p>
            <a:pPr marL="0" lvl="0" indent="0" algn="l" rtl="0">
              <a:spcBef>
                <a:spcPts val="1040"/>
              </a:spcBef>
              <a:spcAft>
                <a:spcPts val="0"/>
              </a:spcAft>
              <a:buSzPts val="1760"/>
              <a:buNone/>
            </a:pPr>
            <a:r>
              <a:rPr lang="en-US" sz="2400" dirty="0">
                <a:solidFill>
                  <a:schemeClr val="bg1"/>
                </a:solidFill>
                <a:latin typeface="Times New Roman" panose="02020603050405020304" pitchFamily="18" charset="0"/>
                <a:ea typeface="Times New Roman"/>
                <a:cs typeface="Times New Roman" panose="02020603050405020304" pitchFamily="18" charset="0"/>
                <a:sym typeface="Times New Roman"/>
              </a:rPr>
              <a:t>Benefits:</a:t>
            </a:r>
            <a:endParaRPr sz="2400" dirty="0">
              <a:solidFill>
                <a:schemeClr val="bg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chemeClr val="bg1"/>
                </a:solidFill>
                <a:effectLst/>
                <a:latin typeface="Times New Roman" panose="02020603050405020304" pitchFamily="18" charset="0"/>
                <a:cs typeface="Times New Roman" panose="02020603050405020304" pitchFamily="18" charset="0"/>
              </a:rPr>
              <a:t>Building such predictive models can help us better understand the population of a country as well as the various factors affecting the growth in the economy.</a:t>
            </a:r>
          </a:p>
          <a:p>
            <a:pPr algn="l">
              <a:buFont typeface="Arial" panose="020B0604020202020204" pitchFamily="34" charset="0"/>
              <a:buChar char="•"/>
            </a:pPr>
            <a:r>
              <a:rPr lang="en-US" sz="2400" b="0" i="0" dirty="0">
                <a:solidFill>
                  <a:schemeClr val="bg1"/>
                </a:solidFill>
                <a:effectLst/>
                <a:latin typeface="Times New Roman" panose="02020603050405020304" pitchFamily="18" charset="0"/>
                <a:cs typeface="Times New Roman" panose="02020603050405020304" pitchFamily="18" charset="0"/>
              </a:rPr>
              <a:t>Governments can understand such factors and improve upon them leading to the growth of the country.</a:t>
            </a:r>
          </a:p>
          <a:p>
            <a:pPr marL="0" lvl="0" indent="0" algn="l" rtl="0">
              <a:spcBef>
                <a:spcPts val="1000"/>
              </a:spcBef>
              <a:spcAft>
                <a:spcPts val="0"/>
              </a:spcAft>
              <a:buSzPts val="1600"/>
              <a:buNone/>
            </a:pPr>
            <a:endParaRPr sz="2400"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endParaRPr sz="2400" dirty="0">
              <a:latin typeface="Times New Roman" panose="02020603050405020304" pitchFamily="18" charset="0"/>
              <a:cs typeface="Times New Roman" panose="02020603050405020304" pitchFamily="18" charset="0"/>
            </a:endParaRPr>
          </a:p>
          <a:p>
            <a:pPr marL="285750" lvl="0" indent="-184150" algn="l" rtl="0">
              <a:spcBef>
                <a:spcPts val="1000"/>
              </a:spcBef>
              <a:spcAft>
                <a:spcPts val="0"/>
              </a:spcAft>
              <a:buSzPts val="1600"/>
              <a:buFont typeface="Noto Sans Symbols"/>
              <a:buNone/>
            </a:pP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Architecture</a:t>
            </a:r>
            <a:endParaRPr sz="2400" dirty="0">
              <a:latin typeface="Times New Roman" panose="02020603050405020304" pitchFamily="18" charset="0"/>
              <a:cs typeface="Times New Roman" panose="02020603050405020304" pitchFamily="18" charset="0"/>
            </a:endParaRPr>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3" name="Picture 2" descr="A picture containing text, screenshot, font, diagram&#10;&#10;Description automatically generated">
            <a:extLst>
              <a:ext uri="{FF2B5EF4-FFF2-40B4-BE49-F238E27FC236}">
                <a16:creationId xmlns:a16="http://schemas.microsoft.com/office/drawing/2014/main" id="{313DF2FB-FD92-8D96-7B21-A365BCED38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0542" y="1514167"/>
            <a:ext cx="9694606" cy="485713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panose="02020603050405020304" pitchFamily="18" charset="0"/>
                <a:ea typeface="Times New Roman"/>
                <a:cs typeface="Times New Roman" panose="02020603050405020304" pitchFamily="18" charset="0"/>
                <a:sym typeface="Times New Roman"/>
              </a:rPr>
              <a:t>Data Validation and Data Transformation :</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Name Validation - Validation of files name as per the DSA. We have created a regex pattern for validation. After it checks for date format and time format if these requirements are satisfied, we move such files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Good_Data_Folder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 else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Number of Columns – Validation of number of columns present in the files, and if it doesn't match then the file is moved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Name of Columns - The name of the columns is validated and should be the same as given in the schema file. If not, then the file is moved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Data type of columns - The data type of columns is given in the schema file. It is validated when we insert the files into Database. If the datatype is wrong, then the file is moved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Null values in columns - If any of the columns in a file have all the values as NULL or missing, we discard such a file and move it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Data Insertion in Database:</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Table creation :- Table name   is created in the database for inserting the files. If the table is already present then new files are inserted in the same table.</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Insertion of files in the table - All the files in the "</a:t>
            </a:r>
            <a:r>
              <a:rPr lang="en-US" sz="2400" dirty="0" err="1">
                <a:solidFill>
                  <a:schemeClr val="lt1"/>
                </a:solidFill>
                <a:latin typeface="Times New Roman" panose="02020603050405020304" pitchFamily="18" charset="0"/>
                <a:ea typeface="Times New Roman"/>
                <a:cs typeface="Times New Roman" panose="02020603050405020304" pitchFamily="18" charset="0"/>
                <a:sym typeface="Times New Roman"/>
              </a:rPr>
              <a:t>Good_Data_Folder</a:t>
            </a: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are inserted in the above-created table. If any file has invalid data type in any of the columns, the file is not loaded in the table </a:t>
            </a:r>
            <a:endParaRPr sz="2400" dirty="0">
              <a:latin typeface="Times New Roman" panose="02020603050405020304" pitchFamily="18" charset="0"/>
              <a:cs typeface="Times New Roman" panose="02020603050405020304" pitchFamily="18" charset="0"/>
            </a:endParaRPr>
          </a:p>
          <a:p>
            <a:pPr marL="285750" lvl="0" indent="-184150" algn="l" rtl="0">
              <a:spcBef>
                <a:spcPts val="1000"/>
              </a:spcBef>
              <a:spcAft>
                <a:spcPts val="0"/>
              </a:spcAft>
              <a:buSzPts val="1600"/>
              <a:buNone/>
            </a:pPr>
            <a:endParaRPr sz="24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Model Training:</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Data Export from Db :</a:t>
            </a:r>
            <a:endParaRPr sz="2400" dirty="0">
              <a:latin typeface="Times New Roman" panose="02020603050405020304" pitchFamily="18" charset="0"/>
              <a:cs typeface="Times New Roman" panose="02020603050405020304" pitchFamily="18" charset="0"/>
            </a:endParaRPr>
          </a:p>
          <a:p>
            <a:pPr marL="914400" lvl="2"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The accumulated data from </a:t>
            </a:r>
            <a:r>
              <a:rPr lang="en-US" sz="2400" dirty="0" err="1">
                <a:solidFill>
                  <a:schemeClr val="lt1"/>
                </a:solidFill>
                <a:latin typeface="Times New Roman" panose="02020603050405020304" pitchFamily="18" charset="0"/>
                <a:ea typeface="Times New Roman"/>
                <a:cs typeface="Times New Roman" panose="02020603050405020304" pitchFamily="18" charset="0"/>
                <a:sym typeface="Times New Roman"/>
              </a:rPr>
              <a:t>db</a:t>
            </a: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is exported in csv format for model training</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Data Preprocessing   </a:t>
            </a:r>
            <a:endParaRPr sz="2400" dirty="0">
              <a:latin typeface="Times New Roman" panose="02020603050405020304" pitchFamily="18" charset="0"/>
              <a:cs typeface="Times New Roman" panose="02020603050405020304" pitchFamily="18" charset="0"/>
            </a:endParaRPr>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Performing EDA to get insight of data like  identifying distribution , outliers ,trend</a:t>
            </a:r>
            <a:endParaRPr sz="2400" dirty="0">
              <a:latin typeface="Times New Roman" panose="02020603050405020304" pitchFamily="18" charset="0"/>
              <a:cs typeface="Times New Roman" panose="02020603050405020304" pitchFamily="18" charset="0"/>
            </a:endParaRPr>
          </a:p>
          <a:p>
            <a:pPr marL="914400" lvl="2"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among data etc.</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Check for null values in the columns. If present impute the null values.</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Encode the categorical values with numeric values.</a:t>
            </a:r>
            <a:endParaRPr sz="2400" dirty="0">
              <a:latin typeface="Times New Roman" panose="02020603050405020304" pitchFamily="18" charset="0"/>
              <a:cs typeface="Times New Roman" panose="02020603050405020304" pitchFamily="18" charset="0"/>
            </a:endParaRPr>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Perform Standard Scalar to scale down the values.</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684212" y="685800"/>
            <a:ext cx="8534400" cy="5380149"/>
          </a:xfrm>
          <a:prstGeom prst="rect">
            <a:avLst/>
          </a:prstGeom>
          <a:noFill/>
          <a:ln>
            <a:noFill/>
          </a:ln>
        </p:spPr>
        <p:txBody>
          <a:bodyPr spcFirstLastPara="1" wrap="square" lIns="91425" tIns="45700" rIns="91425" bIns="45700" anchor="ctr" anchorCtr="0">
            <a:noAutofit/>
          </a:bodyPr>
          <a:lstStyle/>
          <a:p>
            <a:pPr marL="742950" lvl="1" indent="-285750" algn="l" rtl="0">
              <a:spcBef>
                <a:spcPts val="960"/>
              </a:spcBef>
              <a:spcAft>
                <a:spcPts val="0"/>
              </a:spcAft>
              <a:buSzPts val="1440"/>
              <a:buFont typeface="Noto Sans Symbols"/>
              <a:buChar char="⮚"/>
            </a:pP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Model Selection – </a:t>
            </a:r>
            <a:endParaRPr sz="20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We use </a:t>
            </a:r>
            <a:r>
              <a:rPr lang="en-US" sz="2000" dirty="0" err="1">
                <a:solidFill>
                  <a:schemeClr val="lt1"/>
                </a:solidFill>
                <a:latin typeface="Times New Roman" panose="02020603050405020304" pitchFamily="18" charset="0"/>
                <a:ea typeface="Times New Roman"/>
                <a:cs typeface="Times New Roman" panose="02020603050405020304" pitchFamily="18" charset="0"/>
                <a:sym typeface="Times New Roman"/>
              </a:rPr>
              <a:t>algorithym</a:t>
            </a: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 </a:t>
            </a:r>
            <a:r>
              <a:rPr lang="en-IN" b="0" dirty="0">
                <a:solidFill>
                  <a:schemeClr val="bg1"/>
                </a:solidFill>
                <a:effectLst/>
                <a:latin typeface="Times New Roman" panose="02020603050405020304" pitchFamily="18" charset="0"/>
                <a:cs typeface="Times New Roman" panose="02020603050405020304" pitchFamily="18" charset="0"/>
              </a:rPr>
              <a:t>Linear Regression, Lasso, Ridge, </a:t>
            </a:r>
            <a:r>
              <a:rPr lang="en-IN" b="0" dirty="0" err="1">
                <a:solidFill>
                  <a:schemeClr val="bg1"/>
                </a:solidFill>
                <a:effectLst/>
                <a:latin typeface="Times New Roman" panose="02020603050405020304" pitchFamily="18" charset="0"/>
                <a:cs typeface="Times New Roman" panose="02020603050405020304" pitchFamily="18" charset="0"/>
              </a:rPr>
              <a:t>ElasticNet</a:t>
            </a:r>
            <a:r>
              <a:rPr lang="en-IN" b="0" dirty="0">
                <a:solidFill>
                  <a:schemeClr val="bg1"/>
                </a:solidFill>
                <a:effectLst/>
                <a:latin typeface="Times New Roman" panose="02020603050405020304" pitchFamily="18" charset="0"/>
                <a:cs typeface="Times New Roman" panose="02020603050405020304" pitchFamily="18" charset="0"/>
              </a:rPr>
              <a:t>,   Decision Tree Regressor, Random Forest Regressor. W</a:t>
            </a: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e find the best model by using algorithms “</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Random Forest Regression</a:t>
            </a: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 It gives approximately 98% accuracy.</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sz="2400" dirty="0">
              <a:solidFill>
                <a:schemeClr val="lt1"/>
              </a:solidFill>
              <a:latin typeface="Times New Roman" panose="02020603050405020304" pitchFamily="18" charset="0"/>
              <a:cs typeface="Times New Roman" panose="02020603050405020304" pitchFamily="18" charset="0"/>
            </a:endParaRPr>
          </a:p>
          <a:p>
            <a:pPr marL="0" lvl="0" indent="0" algn="l" rtl="0">
              <a:spcBef>
                <a:spcPts val="1040"/>
              </a:spcBef>
              <a:spcAft>
                <a:spcPts val="0"/>
              </a:spcAft>
              <a:buSzPts val="176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Prediction:</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testing files are shared in the batches and we perform the same Validation operations ,data transformation and data insertion on them.</a:t>
            </a:r>
            <a:endParaRPr sz="2400" dirty="0">
              <a:latin typeface="Times New Roman" panose="02020603050405020304" pitchFamily="18" charset="0"/>
              <a:cs typeface="Times New Roman" panose="02020603050405020304" pitchFamily="18" charset="0"/>
            </a:endParaRPr>
          </a:p>
          <a:p>
            <a:pPr marL="7429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accumulated data from </a:t>
            </a:r>
            <a:r>
              <a:rPr lang="en-US" sz="2400" dirty="0" err="1">
                <a:solidFill>
                  <a:schemeClr val="lt1"/>
                </a:solidFill>
                <a:latin typeface="Times New Roman" panose="02020603050405020304" pitchFamily="18" charset="0"/>
                <a:ea typeface="Times New Roman"/>
                <a:cs typeface="Times New Roman" panose="02020603050405020304" pitchFamily="18" charset="0"/>
                <a:sym typeface="Times New Roman"/>
              </a:rPr>
              <a:t>db</a:t>
            </a: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is exported in csv format for  prediction</a:t>
            </a:r>
            <a:endParaRPr sz="2400" dirty="0">
              <a:latin typeface="Times New Roman" panose="02020603050405020304" pitchFamily="18" charset="0"/>
              <a:cs typeface="Times New Roman" panose="02020603050405020304" pitchFamily="18" charset="0"/>
            </a:endParaRPr>
          </a:p>
          <a:p>
            <a:pPr marL="7429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We perform data pre-processing techniques on it.</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285750" lvl="0" indent="-184150" algn="l" rtl="0">
              <a:spcBef>
                <a:spcPts val="1000"/>
              </a:spcBef>
              <a:spcAft>
                <a:spcPts val="0"/>
              </a:spcAft>
              <a:buSzPts val="1600"/>
              <a:buNone/>
            </a:pPr>
            <a:endParaRPr sz="2400" dirty="0">
              <a:solidFill>
                <a:schemeClr val="l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60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Q &amp; A:</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Q1) What’s the source of data?</a:t>
            </a:r>
            <a:endParaRPr sz="2400" dirty="0">
              <a:latin typeface="Times New Roman" panose="02020603050405020304" pitchFamily="18" charset="0"/>
              <a:cs typeface="Times New Roman" panose="02020603050405020304" pitchFamily="18" charset="0"/>
            </a:endParaRPr>
          </a:p>
          <a:p>
            <a:pPr marL="45720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data  for training is provided by the client in multiple batches and each batch contain multiple files</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2) What was the type of data?</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The data was the combination of numerical and Categorical values.</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3) What’s the complete flow you followed in this Project?</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Refer slide 3rd for better Understanding </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4) After the File validation what you do with incompatible file or files which didn’t pass the validation?</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Files like these are moved to the Achieve Folder and a list of these files has been   </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shared with the client and we removed the bad data folder.</a:t>
            </a:r>
            <a:endParaRPr sz="2400" dirty="0">
              <a:latin typeface="Times New Roman" panose="02020603050405020304" pitchFamily="18" charset="0"/>
              <a:cs typeface="Times New Roman" panose="02020603050405020304" pitchFamily="18" charset="0"/>
            </a:endParaRPr>
          </a:p>
          <a:p>
            <a:pPr marL="0" lvl="1" indent="0" algn="l" rtl="0">
              <a:spcBef>
                <a:spcPts val="1000"/>
              </a:spcBef>
              <a:spcAft>
                <a:spcPts val="0"/>
              </a:spcAft>
              <a:buSzPts val="1600"/>
              <a:buNone/>
            </a:pP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936</Words>
  <Application>Microsoft Office PowerPoint</Application>
  <PresentationFormat>Widescreen</PresentationFormat>
  <Paragraphs>64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Century Gothic</vt:lpstr>
      <vt:lpstr>Times New Roman</vt:lpstr>
      <vt:lpstr>Arial</vt:lpstr>
      <vt:lpstr>Noto Sans Symbols</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Md. Alwaz Ansari Ansari</cp:lastModifiedBy>
  <cp:revision>3</cp:revision>
  <dcterms:created xsi:type="dcterms:W3CDTF">2021-06-19T13:01:53Z</dcterms:created>
  <dcterms:modified xsi:type="dcterms:W3CDTF">2023-05-28T11:51:28Z</dcterms:modified>
</cp:coreProperties>
</file>