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658" y="1521314"/>
            <a:ext cx="5605145" cy="119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662" y="471551"/>
            <a:ext cx="11276330" cy="119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3563" y="3992560"/>
            <a:ext cx="8122920" cy="526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mailto:fshaina786@gmail.com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957417" TargetMode="Externa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0507" cy="7721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32182" y="2043748"/>
            <a:ext cx="816102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16300"/>
              </a:lnSpc>
              <a:spcBef>
                <a:spcPts val="100"/>
              </a:spcBef>
              <a:tabLst>
                <a:tab pos="4401820" algn="l"/>
              </a:tabLst>
            </a:pPr>
            <a:r>
              <a:rPr sz="10100" spc="-1535" dirty="0">
                <a:solidFill>
                  <a:srgbClr val="FFFFFF"/>
                </a:solidFill>
              </a:rPr>
              <a:t>F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835" dirty="0">
                <a:solidFill>
                  <a:srgbClr val="FFFFFF"/>
                </a:solidFill>
              </a:rPr>
              <a:t>A</a:t>
            </a:r>
            <a:r>
              <a:rPr sz="10100" spc="-685" dirty="0">
                <a:solidFill>
                  <a:srgbClr val="FFFFFF"/>
                </a:solidFill>
              </a:rPr>
              <a:t> </a:t>
            </a:r>
            <a:r>
              <a:rPr sz="10100" spc="-565" dirty="0">
                <a:solidFill>
                  <a:srgbClr val="FFFFFF"/>
                </a:solidFill>
              </a:rPr>
              <a:t>K</a:t>
            </a:r>
            <a:r>
              <a:rPr sz="10100" spc="-685" dirty="0">
                <a:solidFill>
                  <a:srgbClr val="FFFFFF"/>
                </a:solidFill>
              </a:rPr>
              <a:t> </a:t>
            </a:r>
            <a:r>
              <a:rPr sz="10100" spc="-1315" dirty="0">
                <a:solidFill>
                  <a:srgbClr val="FFFFFF"/>
                </a:solidFill>
              </a:rPr>
              <a:t>E</a:t>
            </a:r>
            <a:r>
              <a:rPr sz="10100" dirty="0">
                <a:solidFill>
                  <a:srgbClr val="FFFFFF"/>
                </a:solidFill>
              </a:rPr>
              <a:t>	</a:t>
            </a:r>
            <a:r>
              <a:rPr sz="10100" spc="-1080" dirty="0">
                <a:solidFill>
                  <a:srgbClr val="FFFFFF"/>
                </a:solidFill>
              </a:rPr>
              <a:t>N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265" dirty="0">
                <a:solidFill>
                  <a:srgbClr val="FFFFFF"/>
                </a:solidFill>
              </a:rPr>
              <a:t>E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964" dirty="0">
                <a:solidFill>
                  <a:srgbClr val="FFFFFF"/>
                </a:solidFill>
              </a:rPr>
              <a:t>W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50" dirty="0">
                <a:solidFill>
                  <a:srgbClr val="FFFFFF"/>
                </a:solidFill>
              </a:rPr>
              <a:t>S </a:t>
            </a:r>
            <a:r>
              <a:rPr sz="10100" spc="-585" dirty="0">
                <a:solidFill>
                  <a:srgbClr val="FFFFFF"/>
                </a:solidFill>
              </a:rPr>
              <a:t>D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265" dirty="0">
                <a:solidFill>
                  <a:srgbClr val="FFFFFF"/>
                </a:solidFill>
              </a:rPr>
              <a:t>E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730" dirty="0">
                <a:solidFill>
                  <a:srgbClr val="FFFFFF"/>
                </a:solidFill>
              </a:rPr>
              <a:t>T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265" dirty="0">
                <a:solidFill>
                  <a:srgbClr val="FFFFFF"/>
                </a:solidFill>
              </a:rPr>
              <a:t>E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495" dirty="0">
                <a:solidFill>
                  <a:srgbClr val="FFFFFF"/>
                </a:solidFill>
              </a:rPr>
              <a:t>C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730" dirty="0">
                <a:solidFill>
                  <a:srgbClr val="FFFFFF"/>
                </a:solidFill>
              </a:rPr>
              <a:t>T</a:t>
            </a:r>
            <a:r>
              <a:rPr sz="10100" spc="-685" dirty="0">
                <a:solidFill>
                  <a:srgbClr val="FFFFFF"/>
                </a:solidFill>
              </a:rPr>
              <a:t> </a:t>
            </a:r>
            <a:r>
              <a:rPr sz="10100" spc="225" dirty="0">
                <a:solidFill>
                  <a:srgbClr val="FFFFFF"/>
                </a:solidFill>
              </a:rPr>
              <a:t>I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210" dirty="0">
                <a:solidFill>
                  <a:srgbClr val="FFFFFF"/>
                </a:solidFill>
              </a:rPr>
              <a:t>O</a:t>
            </a:r>
            <a:r>
              <a:rPr sz="10100" spc="-690" dirty="0">
                <a:solidFill>
                  <a:srgbClr val="FFFFFF"/>
                </a:solidFill>
              </a:rPr>
              <a:t> </a:t>
            </a:r>
            <a:r>
              <a:rPr sz="10100" spc="-1130" dirty="0">
                <a:solidFill>
                  <a:srgbClr val="FFFFFF"/>
                </a:solidFill>
              </a:rPr>
              <a:t>N</a:t>
            </a:r>
            <a:endParaRPr sz="10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9681" y="-1"/>
            <a:ext cx="4588318" cy="8547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32656" y="6054909"/>
            <a:ext cx="10836275" cy="3921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5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52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00" spc="-33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5200" dirty="0">
              <a:latin typeface="Times New Roman"/>
              <a:cs typeface="Times New Roman"/>
            </a:endParaRPr>
          </a:p>
          <a:p>
            <a:pPr marL="3952240">
              <a:lnSpc>
                <a:spcPct val="100000"/>
              </a:lnSpc>
              <a:spcBef>
                <a:spcPts val="340"/>
              </a:spcBef>
            </a:pPr>
            <a:r>
              <a:rPr sz="4400" spc="-545" dirty="0">
                <a:solidFill>
                  <a:srgbClr val="FFFFFF"/>
                </a:solidFill>
                <a:latin typeface="Tahoma"/>
                <a:cs typeface="Tahoma"/>
              </a:rPr>
              <a:t>F.</a:t>
            </a:r>
            <a:r>
              <a:rPr sz="4400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405" dirty="0">
                <a:solidFill>
                  <a:srgbClr val="FFFFFF"/>
                </a:solidFill>
                <a:latin typeface="Tahoma"/>
                <a:cs typeface="Tahoma"/>
              </a:rPr>
              <a:t>Shahina</a:t>
            </a:r>
            <a:endParaRPr sz="4400" dirty="0">
              <a:latin typeface="Tahoma"/>
              <a:cs typeface="Tahoma"/>
            </a:endParaRPr>
          </a:p>
          <a:p>
            <a:pPr marL="3952875">
              <a:lnSpc>
                <a:spcPct val="100000"/>
              </a:lnSpc>
              <a:spcBef>
                <a:spcPts val="870"/>
              </a:spcBef>
            </a:pPr>
            <a:r>
              <a:rPr sz="4400" spc="-330" dirty="0">
                <a:solidFill>
                  <a:srgbClr val="FFFFFF"/>
                </a:solidFill>
                <a:latin typeface="Tahoma"/>
                <a:cs typeface="Tahoma"/>
              </a:rPr>
              <a:t>3rd</a:t>
            </a:r>
            <a:r>
              <a:rPr sz="44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420" dirty="0">
                <a:solidFill>
                  <a:srgbClr val="FFFFFF"/>
                </a:solidFill>
                <a:latin typeface="Tahoma"/>
                <a:cs typeface="Tahoma"/>
              </a:rPr>
              <a:t>year,</a:t>
            </a:r>
            <a:r>
              <a:rPr sz="44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4400" spc="-380" dirty="0" err="1">
                <a:solidFill>
                  <a:srgbClr val="FFFFFF"/>
                </a:solidFill>
                <a:latin typeface="Tahoma"/>
                <a:cs typeface="Tahoma"/>
              </a:rPr>
              <a:t>Cse,Kvcet</a:t>
            </a:r>
            <a:endParaRPr sz="4400" dirty="0">
              <a:latin typeface="Tahoma"/>
              <a:cs typeface="Tahoma"/>
            </a:endParaRPr>
          </a:p>
          <a:p>
            <a:pPr marL="3883025">
              <a:lnSpc>
                <a:spcPct val="100000"/>
              </a:lnSpc>
              <a:spcBef>
                <a:spcPts val="870"/>
              </a:spcBef>
            </a:pPr>
            <a:r>
              <a:rPr sz="4400" spc="-665" dirty="0">
                <a:solidFill>
                  <a:srgbClr val="FFFFFF"/>
                </a:solidFill>
                <a:latin typeface="Tahoma"/>
                <a:cs typeface="Tahoma"/>
              </a:rPr>
              <a:t>Nm</a:t>
            </a:r>
            <a:r>
              <a:rPr sz="4400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390" dirty="0">
                <a:solidFill>
                  <a:srgbClr val="FFFFFF"/>
                </a:solidFill>
                <a:latin typeface="Tahoma"/>
                <a:cs typeface="Tahoma"/>
              </a:rPr>
              <a:t>id:</a:t>
            </a:r>
            <a:r>
              <a:rPr sz="44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385" dirty="0">
                <a:solidFill>
                  <a:srgbClr val="FFFFFF"/>
                </a:solidFill>
                <a:latin typeface="Tahoma"/>
                <a:cs typeface="Tahoma"/>
              </a:rPr>
              <a:t>au421221104035</a:t>
            </a:r>
            <a:endParaRPr sz="4400" dirty="0">
              <a:latin typeface="Tahoma"/>
              <a:cs typeface="Tahoma"/>
            </a:endParaRPr>
          </a:p>
          <a:p>
            <a:pPr marL="3926840">
              <a:lnSpc>
                <a:spcPct val="100000"/>
              </a:lnSpc>
              <a:spcBef>
                <a:spcPts val="870"/>
              </a:spcBef>
            </a:pPr>
            <a:r>
              <a:rPr sz="4400" spc="-305" dirty="0">
                <a:solidFill>
                  <a:srgbClr val="FFFFFF"/>
                </a:solidFill>
                <a:latin typeface="Tahoma"/>
                <a:cs typeface="Tahoma"/>
              </a:rPr>
              <a:t>GMail</a:t>
            </a:r>
            <a:r>
              <a:rPr sz="4400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25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4400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68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4400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365" dirty="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fshaina786@gmail.com</a:t>
            </a:r>
            <a:endParaRPr sz="4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Tahoma"/>
                <a:cs typeface="Tahoma"/>
              </a:rPr>
              <a:t>REFERNECE</a:t>
            </a:r>
            <a:r>
              <a:rPr spc="-1175" dirty="0">
                <a:latin typeface="Tahoma"/>
                <a:cs typeface="Tahoma"/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4" y="3848100"/>
            <a:ext cx="190500" cy="19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2660" y="3408679"/>
            <a:ext cx="15605760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6499"/>
              </a:lnSpc>
              <a:spcBef>
                <a:spcPts val="100"/>
              </a:spcBef>
            </a:pPr>
            <a:r>
              <a:rPr sz="4200" spc="-110" dirty="0">
                <a:latin typeface="Verdana"/>
                <a:cs typeface="Verdana"/>
              </a:rPr>
              <a:t>https://ital.corejournals.org/index.php/ital/article/view/1243 </a:t>
            </a:r>
            <a:r>
              <a:rPr sz="4200" spc="-100" dirty="0">
                <a:latin typeface="Verdana"/>
                <a:cs typeface="Verdana"/>
                <a:hlinkClick r:id="rId3"/>
              </a:rPr>
              <a:t>https://www.sciencedirect.com/science/article/pii/S0957417</a:t>
            </a:r>
            <a:r>
              <a:rPr sz="4200" spc="-100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421009015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4" y="4657724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2810-6D8C-6D39-E0E1-B9098E57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920D-8F23-6AC2-C994-26DC78F32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F7E58-A007-69CE-A52F-E8B0AA02D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85" y="966469"/>
            <a:ext cx="1170940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0205" algn="l"/>
              </a:tabLst>
            </a:pPr>
            <a:r>
              <a:rPr sz="8600" spc="285" dirty="0"/>
              <a:t>PROBLE</a:t>
            </a:r>
            <a:r>
              <a:rPr sz="8600" spc="-555" dirty="0"/>
              <a:t>M</a:t>
            </a:r>
            <a:r>
              <a:rPr sz="8600" dirty="0"/>
              <a:t>	</a:t>
            </a:r>
            <a:r>
              <a:rPr sz="8600" spc="-75" dirty="0"/>
              <a:t>STATEMENT</a:t>
            </a:r>
            <a:r>
              <a:rPr sz="8600" spc="-915" dirty="0"/>
              <a:t>:</a:t>
            </a:r>
            <a:endParaRPr sz="8600"/>
          </a:p>
        </p:txBody>
      </p:sp>
      <p:sp>
        <p:nvSpPr>
          <p:cNvPr id="3" name="object 3"/>
          <p:cNvSpPr txBox="1"/>
          <p:nvPr/>
        </p:nvSpPr>
        <p:spPr>
          <a:xfrm>
            <a:off x="817662" y="3003867"/>
            <a:ext cx="16428085" cy="6450677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4200" b="1" spc="-10" dirty="0">
                <a:latin typeface="Verdana"/>
                <a:cs typeface="Verdana"/>
              </a:rPr>
              <a:t>Content</a:t>
            </a:r>
            <a:r>
              <a:rPr sz="4200" spc="-10" dirty="0">
                <a:latin typeface="Verdana"/>
                <a:cs typeface="Verdana"/>
              </a:rPr>
              <a:t>:</a:t>
            </a:r>
            <a:endParaRPr lang="en-GB" sz="420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endParaRPr sz="4200" dirty="0">
              <a:latin typeface="Verdana"/>
              <a:cs typeface="Verdana"/>
            </a:endParaRPr>
          </a:p>
          <a:p>
            <a:pPr marL="571500" marR="1498600" indent="-571500">
              <a:lnSpc>
                <a:spcPct val="126499"/>
              </a:lnSpc>
              <a:buSzPct val="79761"/>
              <a:buFont typeface="Arial" panose="020B0604020202020204" pitchFamily="34" charset="0"/>
              <a:buChar char="•"/>
              <a:tabLst>
                <a:tab pos="436880" algn="l"/>
              </a:tabLst>
            </a:pPr>
            <a:r>
              <a:rPr sz="4200" spc="-80" dirty="0">
                <a:latin typeface="Verdana"/>
                <a:cs typeface="Verdana"/>
              </a:rPr>
              <a:t>With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the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85" dirty="0">
                <a:latin typeface="Verdana"/>
                <a:cs typeface="Verdana"/>
              </a:rPr>
              <a:t>rise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80" dirty="0">
                <a:latin typeface="Verdana"/>
                <a:cs typeface="Verdana"/>
              </a:rPr>
              <a:t>of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100" dirty="0">
                <a:latin typeface="Verdana"/>
                <a:cs typeface="Verdana"/>
              </a:rPr>
              <a:t>misleading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70" dirty="0">
                <a:latin typeface="Verdana"/>
                <a:cs typeface="Verdana"/>
              </a:rPr>
              <a:t>information,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it's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80" dirty="0">
                <a:latin typeface="Verdana"/>
                <a:cs typeface="Verdana"/>
              </a:rPr>
              <a:t>hard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to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35" dirty="0">
                <a:latin typeface="Verdana"/>
                <a:cs typeface="Verdana"/>
              </a:rPr>
              <a:t>know </a:t>
            </a:r>
            <a:r>
              <a:rPr sz="4200" spc="-100" dirty="0">
                <a:latin typeface="Verdana"/>
                <a:cs typeface="Verdana"/>
              </a:rPr>
              <a:t>what's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true.</a:t>
            </a:r>
            <a:endParaRPr lang="en-GB" sz="4200" dirty="0">
              <a:latin typeface="Verdana"/>
              <a:cs typeface="Verdana"/>
            </a:endParaRPr>
          </a:p>
          <a:p>
            <a:pPr marL="571500" marR="1498600" indent="-571500">
              <a:lnSpc>
                <a:spcPct val="126499"/>
              </a:lnSpc>
              <a:buSzPct val="79761"/>
              <a:buFont typeface="Arial" panose="020B0604020202020204" pitchFamily="34" charset="0"/>
              <a:buChar char="•"/>
              <a:tabLst>
                <a:tab pos="436880" algn="l"/>
              </a:tabLst>
            </a:pPr>
            <a:r>
              <a:rPr sz="4200" spc="-175" dirty="0">
                <a:latin typeface="Verdana"/>
                <a:cs typeface="Verdana"/>
              </a:rPr>
              <a:t>We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60" dirty="0">
                <a:latin typeface="Verdana"/>
                <a:cs typeface="Verdana"/>
              </a:rPr>
              <a:t>need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210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175" dirty="0">
                <a:latin typeface="Verdana"/>
                <a:cs typeface="Verdana"/>
              </a:rPr>
              <a:t>way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to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tell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50" dirty="0">
                <a:latin typeface="Verdana"/>
                <a:cs typeface="Verdana"/>
              </a:rPr>
              <a:t>if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210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114" dirty="0">
                <a:latin typeface="Verdana"/>
                <a:cs typeface="Verdana"/>
              </a:rPr>
              <a:t>news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article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is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65" dirty="0">
                <a:latin typeface="Verdana"/>
                <a:cs typeface="Verdana"/>
              </a:rPr>
              <a:t>real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or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195" dirty="0">
                <a:latin typeface="Verdana"/>
                <a:cs typeface="Verdana"/>
              </a:rPr>
              <a:t>fake,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125" dirty="0">
                <a:latin typeface="Verdana"/>
                <a:cs typeface="Verdana"/>
              </a:rPr>
              <a:t>just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by </a:t>
            </a:r>
            <a:r>
              <a:rPr sz="4200" spc="-95" dirty="0">
                <a:latin typeface="Verdana"/>
                <a:cs typeface="Verdana"/>
              </a:rPr>
              <a:t>looking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70" dirty="0">
                <a:latin typeface="Verdana"/>
                <a:cs typeface="Verdana"/>
              </a:rPr>
              <a:t>at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40" dirty="0">
                <a:latin typeface="Verdana"/>
                <a:cs typeface="Verdana"/>
              </a:rPr>
              <a:t>its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content.</a:t>
            </a:r>
            <a:r>
              <a:rPr lang="en-GB" sz="4200" dirty="0">
                <a:latin typeface="Verdana"/>
                <a:cs typeface="Verdana"/>
              </a:rPr>
              <a:t> </a:t>
            </a:r>
          </a:p>
          <a:p>
            <a:pPr marL="571500" marR="1498600" indent="-571500">
              <a:lnSpc>
                <a:spcPct val="126499"/>
              </a:lnSpc>
              <a:buSzPct val="79761"/>
              <a:buFont typeface="Arial" panose="020B0604020202020204" pitchFamily="34" charset="0"/>
              <a:buChar char="•"/>
              <a:tabLst>
                <a:tab pos="436880" algn="l"/>
              </a:tabLst>
            </a:pPr>
            <a:r>
              <a:rPr sz="4200" spc="-60" dirty="0">
                <a:latin typeface="Verdana"/>
                <a:cs typeface="Verdana"/>
              </a:rPr>
              <a:t>Our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95" dirty="0">
                <a:latin typeface="Verdana"/>
                <a:cs typeface="Verdana"/>
              </a:rPr>
              <a:t>goal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is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to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create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210" dirty="0">
                <a:latin typeface="Verdana"/>
                <a:cs typeface="Verdana"/>
              </a:rPr>
              <a:t>a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110" dirty="0">
                <a:latin typeface="Verdana"/>
                <a:cs typeface="Verdana"/>
              </a:rPr>
              <a:t>system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that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can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50" dirty="0">
                <a:latin typeface="Verdana"/>
                <a:cs typeface="Verdana"/>
              </a:rPr>
              <a:t>do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this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85" dirty="0">
                <a:latin typeface="Verdana"/>
                <a:cs typeface="Verdana"/>
              </a:rPr>
              <a:t>reliably,</a:t>
            </a:r>
            <a:r>
              <a:rPr sz="4200" spc="-415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helping </a:t>
            </a:r>
            <a:r>
              <a:rPr sz="4200" dirty="0">
                <a:latin typeface="Verdana"/>
                <a:cs typeface="Verdana"/>
              </a:rPr>
              <a:t>people</a:t>
            </a:r>
            <a:r>
              <a:rPr sz="4200" spc="-425" dirty="0">
                <a:latin typeface="Verdana"/>
                <a:cs typeface="Verdana"/>
              </a:rPr>
              <a:t> </a:t>
            </a:r>
            <a:r>
              <a:rPr sz="4200" spc="-120" dirty="0">
                <a:latin typeface="Verdana"/>
                <a:cs typeface="Verdana"/>
              </a:rPr>
              <a:t>navigate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the</a:t>
            </a:r>
            <a:r>
              <a:rPr sz="4200" spc="-425" dirty="0">
                <a:latin typeface="Verdana"/>
                <a:cs typeface="Verdana"/>
              </a:rPr>
              <a:t> </a:t>
            </a:r>
            <a:r>
              <a:rPr sz="4200" spc="-150" dirty="0">
                <a:latin typeface="Verdana"/>
                <a:cs typeface="Verdana"/>
              </a:rPr>
              <a:t>sea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80" dirty="0">
                <a:latin typeface="Verdana"/>
                <a:cs typeface="Verdana"/>
              </a:rPr>
              <a:t>of</a:t>
            </a:r>
            <a:r>
              <a:rPr sz="4200" spc="-425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information</a:t>
            </a:r>
            <a:r>
              <a:rPr sz="4200" spc="-420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online.</a:t>
            </a:r>
            <a:endParaRPr sz="4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345" y="441356"/>
            <a:ext cx="106172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7475" algn="l"/>
              </a:tabLst>
            </a:pPr>
            <a:r>
              <a:rPr sz="8200" spc="275" dirty="0"/>
              <a:t>PROBLE</a:t>
            </a:r>
            <a:r>
              <a:rPr sz="8200" spc="-525" dirty="0"/>
              <a:t>M</a:t>
            </a:r>
            <a:r>
              <a:rPr sz="8200" dirty="0"/>
              <a:t>	</a:t>
            </a:r>
            <a:r>
              <a:rPr sz="8200" spc="55" dirty="0"/>
              <a:t>OVERVIEW</a:t>
            </a:r>
            <a:r>
              <a:rPr sz="8200" spc="-745" dirty="0"/>
              <a:t>:</a:t>
            </a:r>
            <a:endParaRPr sz="8200"/>
          </a:p>
        </p:txBody>
      </p:sp>
      <p:sp>
        <p:nvSpPr>
          <p:cNvPr id="3" name="object 3"/>
          <p:cNvSpPr txBox="1"/>
          <p:nvPr/>
        </p:nvSpPr>
        <p:spPr>
          <a:xfrm>
            <a:off x="430345" y="1809726"/>
            <a:ext cx="16854805" cy="803591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500" b="1" spc="-10" dirty="0">
                <a:latin typeface="Verdana"/>
                <a:cs typeface="Verdana"/>
              </a:rPr>
              <a:t>Objective</a:t>
            </a:r>
            <a:r>
              <a:rPr sz="3500" spc="-10" dirty="0">
                <a:latin typeface="Verdana"/>
                <a:cs typeface="Verdana"/>
              </a:rPr>
              <a:t>:</a:t>
            </a:r>
            <a:endParaRPr lang="en-GB" sz="3500" spc="-10" dirty="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lang="en-GB" sz="3500" dirty="0">
                <a:latin typeface="Verdana"/>
                <a:cs typeface="Verdana"/>
              </a:rPr>
              <a:t>    </a:t>
            </a:r>
            <a:r>
              <a:rPr sz="3500" spc="-35" dirty="0">
                <a:latin typeface="Verdana"/>
                <a:cs typeface="Verdana"/>
              </a:rPr>
              <a:t>Develop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75" dirty="0">
                <a:latin typeface="Verdana"/>
                <a:cs typeface="Verdana"/>
              </a:rPr>
              <a:t>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robust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system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to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automatically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identify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classify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news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articles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as </a:t>
            </a:r>
            <a:r>
              <a:rPr sz="3500" spc="-70" dirty="0">
                <a:latin typeface="Verdana"/>
                <a:cs typeface="Verdana"/>
              </a:rPr>
              <a:t>real</a:t>
            </a:r>
            <a:r>
              <a:rPr sz="3500" spc="-35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or</a:t>
            </a:r>
            <a:r>
              <a:rPr sz="3500" spc="-34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fake</a:t>
            </a:r>
            <a:r>
              <a:rPr sz="3500" spc="-34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based</a:t>
            </a:r>
            <a:r>
              <a:rPr sz="3500" spc="-34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solely</a:t>
            </a:r>
            <a:r>
              <a:rPr sz="3500" spc="-35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on</a:t>
            </a:r>
            <a:r>
              <a:rPr sz="3500" spc="-345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their</a:t>
            </a:r>
            <a:r>
              <a:rPr sz="3500" spc="-34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content.</a:t>
            </a:r>
            <a:endParaRPr sz="3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600" b="1" spc="-10" dirty="0">
                <a:latin typeface="Verdana"/>
                <a:cs typeface="Verdana"/>
              </a:rPr>
              <a:t>Methodology</a:t>
            </a:r>
            <a:r>
              <a:rPr sz="3500" spc="-10" dirty="0">
                <a:latin typeface="Verdana"/>
                <a:cs typeface="Verdana"/>
              </a:rPr>
              <a:t>:</a:t>
            </a:r>
            <a:endParaRPr sz="3500" dirty="0">
              <a:latin typeface="Verdana"/>
              <a:cs typeface="Verdana"/>
            </a:endParaRPr>
          </a:p>
          <a:p>
            <a:pPr marL="12700" marR="628015">
              <a:lnSpc>
                <a:spcPct val="125000"/>
              </a:lnSpc>
            </a:pPr>
            <a:r>
              <a:rPr lang="en-GB" sz="3500" spc="-114" dirty="0">
                <a:latin typeface="Verdana"/>
                <a:cs typeface="Verdana"/>
              </a:rPr>
              <a:t>      </a:t>
            </a:r>
            <a:r>
              <a:rPr sz="3500" spc="-114" dirty="0">
                <a:latin typeface="Verdana"/>
                <a:cs typeface="Verdana"/>
              </a:rPr>
              <a:t>Leveraging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machine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learning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natural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140" dirty="0">
                <a:latin typeface="Verdana"/>
                <a:cs typeface="Verdana"/>
              </a:rPr>
              <a:t>language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processing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techniques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to </a:t>
            </a:r>
            <a:r>
              <a:rPr sz="3500" spc="-114" dirty="0">
                <a:latin typeface="Verdana"/>
                <a:cs typeface="Verdana"/>
              </a:rPr>
              <a:t>analyze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linguistic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semantic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patterns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in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news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articles.</a:t>
            </a:r>
            <a:endParaRPr sz="3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500" b="1" spc="-10" dirty="0">
                <a:latin typeface="Verdana"/>
                <a:cs typeface="Verdana"/>
              </a:rPr>
              <a:t>Approach</a:t>
            </a:r>
            <a:r>
              <a:rPr sz="3500" spc="-10" dirty="0">
                <a:latin typeface="Verdana"/>
                <a:cs typeface="Verdana"/>
              </a:rPr>
              <a:t>:</a:t>
            </a:r>
            <a:endParaRPr sz="3500" dirty="0">
              <a:latin typeface="Verdana"/>
              <a:cs typeface="Verdana"/>
            </a:endParaRPr>
          </a:p>
          <a:p>
            <a:pPr marL="230504" marR="1039494">
              <a:lnSpc>
                <a:spcPct val="125000"/>
              </a:lnSpc>
            </a:pPr>
            <a:r>
              <a:rPr lang="en-GB" sz="3500" spc="-190" dirty="0">
                <a:latin typeface="Verdana"/>
                <a:cs typeface="Verdana"/>
              </a:rPr>
              <a:t> 1.</a:t>
            </a:r>
            <a:r>
              <a:rPr sz="3500" spc="-190" dirty="0">
                <a:latin typeface="Verdana"/>
                <a:cs typeface="Verdana"/>
              </a:rPr>
              <a:t>Data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Collection: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Gathering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diverse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news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articles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from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various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sources</a:t>
            </a:r>
            <a:r>
              <a:rPr lang="en-GB" sz="3500" spc="-10" dirty="0">
                <a:latin typeface="Verdana"/>
                <a:cs typeface="Verdana"/>
              </a:rPr>
              <a:t>.</a:t>
            </a:r>
            <a:r>
              <a:rPr sz="3500" spc="-10" dirty="0">
                <a:latin typeface="Verdana"/>
                <a:cs typeface="Verdana"/>
              </a:rPr>
              <a:t> </a:t>
            </a:r>
            <a:r>
              <a:rPr lang="en-GB" sz="3500" spc="-10" dirty="0">
                <a:latin typeface="Verdana"/>
                <a:cs typeface="Verdana"/>
              </a:rPr>
              <a:t>               </a:t>
            </a:r>
            <a:r>
              <a:rPr lang="en-GB" sz="3500" spc="-155" dirty="0">
                <a:latin typeface="Verdana"/>
                <a:cs typeface="Verdana"/>
              </a:rPr>
              <a:t>          2.E</a:t>
            </a:r>
            <a:r>
              <a:rPr sz="3500" spc="-155" dirty="0">
                <a:latin typeface="Verdana"/>
                <a:cs typeface="Verdana"/>
              </a:rPr>
              <a:t>valuation: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Assessing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model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performance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fine-</a:t>
            </a:r>
            <a:r>
              <a:rPr sz="3500" spc="-80" dirty="0">
                <a:latin typeface="Verdana"/>
                <a:cs typeface="Verdana"/>
              </a:rPr>
              <a:t>tuning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accuracy.</a:t>
            </a:r>
            <a:endParaRPr sz="3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500" b="1" spc="-45" dirty="0">
                <a:latin typeface="Verdana"/>
                <a:cs typeface="Verdana"/>
              </a:rPr>
              <a:t>Impact</a:t>
            </a:r>
            <a:r>
              <a:rPr sz="3500" spc="-45" dirty="0">
                <a:latin typeface="Verdana"/>
                <a:cs typeface="Verdana"/>
              </a:rPr>
              <a:t>:</a:t>
            </a:r>
            <a:endParaRPr sz="3500" dirty="0">
              <a:latin typeface="Verdana"/>
              <a:cs typeface="Verdana"/>
            </a:endParaRPr>
          </a:p>
          <a:p>
            <a:pPr marL="12700" marR="66040" indent="108585">
              <a:lnSpc>
                <a:spcPct val="125000"/>
              </a:lnSpc>
            </a:pPr>
            <a:r>
              <a:rPr lang="en-GB" sz="3500" spc="-85" dirty="0">
                <a:latin typeface="Verdana"/>
                <a:cs typeface="Verdana"/>
              </a:rPr>
              <a:t>  </a:t>
            </a:r>
            <a:r>
              <a:rPr sz="3500" spc="-85" dirty="0">
                <a:latin typeface="Verdana"/>
                <a:cs typeface="Verdana"/>
              </a:rPr>
              <a:t>Empowering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users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with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25" dirty="0">
                <a:latin typeface="Verdana"/>
                <a:cs typeface="Verdana"/>
              </a:rPr>
              <a:t>knowledge,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enhancing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media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literacy,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fosteringtrust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in </a:t>
            </a:r>
            <a:r>
              <a:rPr sz="3500" spc="-95" dirty="0">
                <a:latin typeface="Verdana"/>
                <a:cs typeface="Verdana"/>
              </a:rPr>
              <a:t>news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sources,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strengthening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democratic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discourse.</a:t>
            </a:r>
            <a:endParaRPr sz="3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826" y="147319"/>
            <a:ext cx="149542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1470" marR="5080" indent="-5399405">
              <a:lnSpc>
                <a:spcPct val="114599"/>
              </a:lnSpc>
              <a:spcBef>
                <a:spcPts val="100"/>
              </a:spcBef>
              <a:tabLst>
                <a:tab pos="1322705" algn="l"/>
                <a:tab pos="2689860" algn="l"/>
                <a:tab pos="4454525" algn="l"/>
                <a:tab pos="5836920" algn="l"/>
                <a:tab pos="6827520" algn="l"/>
                <a:tab pos="7510145" algn="l"/>
                <a:tab pos="9317990" algn="l"/>
                <a:tab pos="12741910" algn="l"/>
              </a:tabLst>
            </a:pPr>
            <a:r>
              <a:rPr sz="4800" spc="-310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50" dirty="0"/>
              <a:t>USER</a:t>
            </a:r>
            <a:r>
              <a:rPr sz="4800" dirty="0"/>
              <a:t>	</a:t>
            </a:r>
            <a:r>
              <a:rPr sz="4800" spc="-25" dirty="0"/>
              <a:t>FOR</a:t>
            </a:r>
            <a:r>
              <a:rPr sz="4800" dirty="0"/>
              <a:t>	</a:t>
            </a:r>
            <a:r>
              <a:rPr sz="4800" spc="-20" dirty="0"/>
              <a:t>FAKE</a:t>
            </a:r>
            <a:r>
              <a:rPr sz="4800" dirty="0"/>
              <a:t>	</a:t>
            </a:r>
            <a:r>
              <a:rPr sz="4800" spc="-20" dirty="0"/>
              <a:t>NEWS</a:t>
            </a:r>
            <a:r>
              <a:rPr sz="4800" dirty="0"/>
              <a:t>	</a:t>
            </a:r>
            <a:r>
              <a:rPr sz="4800" spc="-10" dirty="0"/>
              <a:t>DETECTION</a:t>
            </a:r>
            <a:r>
              <a:rPr sz="4800" dirty="0"/>
              <a:t>	</a:t>
            </a:r>
            <a:r>
              <a:rPr sz="4800" spc="-10" dirty="0"/>
              <a:t>SYSTEM </a:t>
            </a:r>
            <a:r>
              <a:rPr sz="4800" spc="-25" dirty="0"/>
              <a:t>CAN</a:t>
            </a:r>
            <a:r>
              <a:rPr sz="4800" dirty="0"/>
              <a:t>	</a:t>
            </a:r>
            <a:r>
              <a:rPr sz="4800" spc="-10" dirty="0"/>
              <a:t>INCLUDE: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2625" y="1849119"/>
            <a:ext cx="17605375" cy="7244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5"/>
              </a:spcBef>
            </a:pPr>
            <a:endParaRPr sz="3200" dirty="0">
              <a:latin typeface="Verdana"/>
              <a:cs typeface="Verdana"/>
            </a:endParaRPr>
          </a:p>
          <a:p>
            <a:pPr marL="12700" marR="2484120" indent="421640">
              <a:lnSpc>
                <a:spcPct val="115199"/>
              </a:lnSpc>
              <a:buAutoNum type="arabicPeriod"/>
              <a:tabLst>
                <a:tab pos="434340" algn="l"/>
              </a:tabLst>
            </a:pPr>
            <a:r>
              <a:rPr sz="3200" b="1" spc="-80" dirty="0">
                <a:solidFill>
                  <a:srgbClr val="231F20"/>
                </a:solidFill>
                <a:latin typeface="Verdana"/>
                <a:cs typeface="Verdana"/>
              </a:rPr>
              <a:t>General</a:t>
            </a:r>
            <a:r>
              <a:rPr sz="3200" b="1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65" dirty="0">
                <a:solidFill>
                  <a:srgbClr val="231F20"/>
                </a:solidFill>
                <a:latin typeface="Verdana"/>
                <a:cs typeface="Verdana"/>
              </a:rPr>
              <a:t>Public</a:t>
            </a:r>
            <a:r>
              <a:rPr sz="3200" spc="-6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231F20"/>
                </a:solidFill>
                <a:latin typeface="Verdana"/>
                <a:cs typeface="Verdana"/>
              </a:rPr>
              <a:t>Individuals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231F20"/>
                </a:solidFill>
                <a:latin typeface="Verdana"/>
                <a:cs typeface="Verdana"/>
              </a:rPr>
              <a:t>seeking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231F20"/>
                </a:solidFill>
                <a:latin typeface="Verdana"/>
                <a:cs typeface="Verdana"/>
              </a:rPr>
              <a:t>reliable</a:t>
            </a:r>
            <a:r>
              <a:rPr sz="32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231F20"/>
                </a:solidFill>
                <a:latin typeface="Verdana"/>
                <a:cs typeface="Verdana"/>
              </a:rPr>
              <a:t>aiming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Verdana"/>
                <a:cs typeface="Verdana"/>
              </a:rPr>
              <a:t>avoid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misinformation.</a:t>
            </a:r>
            <a:endParaRPr sz="3200" dirty="0">
              <a:latin typeface="Verdana"/>
              <a:cs typeface="Verdana"/>
            </a:endParaRPr>
          </a:p>
          <a:p>
            <a:pPr marL="12700" marR="739775" indent="427990">
              <a:lnSpc>
                <a:spcPct val="115199"/>
              </a:lnSpc>
              <a:buAutoNum type="arabicPeriod"/>
              <a:tabLst>
                <a:tab pos="440690" algn="l"/>
              </a:tabLst>
            </a:pPr>
            <a:r>
              <a:rPr sz="3200" b="1" spc="-50" dirty="0">
                <a:solidFill>
                  <a:srgbClr val="231F20"/>
                </a:solidFill>
                <a:latin typeface="Verdana"/>
                <a:cs typeface="Verdana"/>
              </a:rPr>
              <a:t>Social</a:t>
            </a:r>
            <a:r>
              <a:rPr sz="32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231F20"/>
                </a:solidFill>
                <a:latin typeface="Verdana"/>
                <a:cs typeface="Verdana"/>
              </a:rPr>
              <a:t>Media</a:t>
            </a:r>
            <a:r>
              <a:rPr sz="3200" b="1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80" dirty="0">
                <a:solidFill>
                  <a:srgbClr val="231F20"/>
                </a:solidFill>
                <a:latin typeface="Verdana"/>
                <a:cs typeface="Verdana"/>
              </a:rPr>
              <a:t>Platforms</a:t>
            </a:r>
            <a:r>
              <a:rPr sz="3200" spc="-8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rgbClr val="231F20"/>
                </a:solidFill>
                <a:latin typeface="Verdana"/>
                <a:cs typeface="Verdana"/>
              </a:rPr>
              <a:t>Companies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interested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231F20"/>
                </a:solidFill>
                <a:latin typeface="Verdana"/>
                <a:cs typeface="Verdana"/>
              </a:rPr>
              <a:t>curbing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231F20"/>
                </a:solidFill>
                <a:latin typeface="Verdana"/>
                <a:cs typeface="Verdana"/>
              </a:rPr>
              <a:t>spread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20" dirty="0">
                <a:solidFill>
                  <a:srgbClr val="231F20"/>
                </a:solidFill>
                <a:latin typeface="Verdana"/>
                <a:cs typeface="Verdana"/>
              </a:rPr>
              <a:t>fake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231F20"/>
                </a:solidFill>
                <a:latin typeface="Verdana"/>
                <a:cs typeface="Verdana"/>
              </a:rPr>
              <a:t>news</a:t>
            </a:r>
            <a:r>
              <a:rPr sz="3200" spc="-3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32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platforms.</a:t>
            </a:r>
            <a:endParaRPr sz="3200" dirty="0">
              <a:latin typeface="Verdana"/>
              <a:cs typeface="Verdana"/>
            </a:endParaRPr>
          </a:p>
          <a:p>
            <a:pPr marL="12700" marR="457834" indent="440690">
              <a:lnSpc>
                <a:spcPct val="115199"/>
              </a:lnSpc>
              <a:spcBef>
                <a:spcPts val="5"/>
              </a:spcBef>
              <a:buAutoNum type="arabicPeriod"/>
              <a:tabLst>
                <a:tab pos="453390" algn="l"/>
              </a:tabLst>
            </a:pPr>
            <a:r>
              <a:rPr sz="3200" b="1" spc="-80" dirty="0">
                <a:solidFill>
                  <a:srgbClr val="231F20"/>
                </a:solidFill>
                <a:latin typeface="Verdana"/>
                <a:cs typeface="Verdana"/>
              </a:rPr>
              <a:t>News</a:t>
            </a:r>
            <a:r>
              <a:rPr sz="3200" b="1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110" dirty="0">
                <a:solidFill>
                  <a:srgbClr val="231F20"/>
                </a:solidFill>
                <a:latin typeface="Verdana"/>
                <a:cs typeface="Verdana"/>
              </a:rPr>
              <a:t>Aggregator</a:t>
            </a:r>
            <a:r>
              <a:rPr sz="32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130" dirty="0">
                <a:solidFill>
                  <a:srgbClr val="231F20"/>
                </a:solidFill>
                <a:latin typeface="Verdana"/>
                <a:cs typeface="Verdana"/>
              </a:rPr>
              <a:t>Websites: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Verdana"/>
                <a:cs typeface="Verdana"/>
              </a:rPr>
              <a:t>Platforms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231F20"/>
                </a:solidFill>
                <a:latin typeface="Verdana"/>
                <a:cs typeface="Verdana"/>
              </a:rPr>
              <a:t>looking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Verdana"/>
                <a:cs typeface="Verdana"/>
              </a:rPr>
              <a:t>provide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trustworthy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231F20"/>
                </a:solidFill>
                <a:latin typeface="Verdana"/>
                <a:cs typeface="Verdana"/>
              </a:rPr>
              <a:t>news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sources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3200" spc="-3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users.</a:t>
            </a:r>
            <a:endParaRPr sz="3200" dirty="0">
              <a:latin typeface="Verdana"/>
              <a:cs typeface="Verdana"/>
            </a:endParaRPr>
          </a:p>
          <a:p>
            <a:pPr marL="12700" marR="5080" indent="450850">
              <a:lnSpc>
                <a:spcPct val="115199"/>
              </a:lnSpc>
              <a:buAutoNum type="arabicPeriod"/>
              <a:tabLst>
                <a:tab pos="463550" algn="l"/>
              </a:tabLst>
            </a:pPr>
            <a:r>
              <a:rPr sz="3200" b="1" spc="-40" dirty="0">
                <a:solidFill>
                  <a:srgbClr val="231F20"/>
                </a:solidFill>
                <a:latin typeface="Verdana"/>
                <a:cs typeface="Verdana"/>
              </a:rPr>
              <a:t>Educational</a:t>
            </a:r>
            <a:r>
              <a:rPr sz="3200" b="1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110" dirty="0">
                <a:solidFill>
                  <a:srgbClr val="231F20"/>
                </a:solidFill>
                <a:latin typeface="Verdana"/>
                <a:cs typeface="Verdana"/>
              </a:rPr>
              <a:t>Institutions: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231F20"/>
                </a:solidFill>
                <a:latin typeface="Verdana"/>
                <a:cs typeface="Verdana"/>
              </a:rPr>
              <a:t>Teachers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231F20"/>
                </a:solidFill>
                <a:latin typeface="Verdana"/>
                <a:cs typeface="Verdana"/>
              </a:rPr>
              <a:t>seeking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tools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231F20"/>
                </a:solidFill>
                <a:latin typeface="Verdana"/>
                <a:cs typeface="Verdana"/>
              </a:rPr>
              <a:t>evaluate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32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credibility </a:t>
            </a:r>
            <a:r>
              <a:rPr sz="3200" spc="6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32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231F20"/>
                </a:solidFill>
                <a:latin typeface="Verdana"/>
                <a:cs typeface="Verdana"/>
              </a:rPr>
              <a:t>news</a:t>
            </a:r>
            <a:r>
              <a:rPr sz="32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sources.</a:t>
            </a:r>
            <a:endParaRPr sz="3200" dirty="0">
              <a:latin typeface="Verdana"/>
              <a:cs typeface="Verdana"/>
            </a:endParaRPr>
          </a:p>
          <a:p>
            <a:pPr marL="12700" marR="1167130" indent="445134">
              <a:lnSpc>
                <a:spcPct val="115199"/>
              </a:lnSpc>
              <a:buAutoNum type="arabicPeriod"/>
              <a:tabLst>
                <a:tab pos="457834" algn="l"/>
              </a:tabLst>
            </a:pPr>
            <a:r>
              <a:rPr sz="3200" b="1" spc="-70" dirty="0">
                <a:solidFill>
                  <a:srgbClr val="231F20"/>
                </a:solidFill>
                <a:latin typeface="Verdana"/>
                <a:cs typeface="Verdana"/>
              </a:rPr>
              <a:t>Journalists</a:t>
            </a:r>
            <a:r>
              <a:rPr sz="3200" spc="-7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231F20"/>
                </a:solidFill>
                <a:latin typeface="Verdana"/>
                <a:cs typeface="Verdana"/>
              </a:rPr>
              <a:t>Professionals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231F20"/>
                </a:solidFill>
                <a:latin typeface="Verdana"/>
                <a:cs typeface="Verdana"/>
              </a:rPr>
              <a:t>wanting</a:t>
            </a:r>
            <a:r>
              <a:rPr sz="32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verify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32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authenticity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3200" spc="-2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3200" spc="-2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before </a:t>
            </a:r>
            <a:r>
              <a:rPr sz="3200" spc="-55" dirty="0">
                <a:solidFill>
                  <a:srgbClr val="231F20"/>
                </a:solidFill>
                <a:latin typeface="Verdana"/>
                <a:cs typeface="Verdana"/>
              </a:rPr>
              <a:t>publishing</a:t>
            </a:r>
            <a:r>
              <a:rPr sz="3200" spc="-2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stories.</a:t>
            </a:r>
            <a:endParaRPr sz="3200" dirty="0">
              <a:latin typeface="Verdana"/>
              <a:cs typeface="Verdana"/>
            </a:endParaRPr>
          </a:p>
          <a:p>
            <a:pPr marL="12700" marR="542290" indent="466725">
              <a:lnSpc>
                <a:spcPct val="115199"/>
              </a:lnSpc>
              <a:buAutoNum type="arabicPeriod"/>
              <a:tabLst>
                <a:tab pos="479425" algn="l"/>
              </a:tabLst>
            </a:pPr>
            <a:r>
              <a:rPr sz="3200" b="1" spc="-75" dirty="0">
                <a:solidFill>
                  <a:srgbClr val="231F20"/>
                </a:solidFill>
                <a:latin typeface="Verdana"/>
                <a:cs typeface="Verdana"/>
              </a:rPr>
              <a:t>Government</a:t>
            </a:r>
            <a:r>
              <a:rPr sz="3200" b="1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231F20"/>
                </a:solidFill>
                <a:latin typeface="Verdana"/>
                <a:cs typeface="Verdana"/>
              </a:rPr>
              <a:t>Agencies: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231F20"/>
                </a:solidFill>
                <a:latin typeface="Verdana"/>
                <a:cs typeface="Verdana"/>
              </a:rPr>
              <a:t>Entities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focused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231F20"/>
                </a:solidFill>
                <a:latin typeface="Verdana"/>
                <a:cs typeface="Verdana"/>
              </a:rPr>
              <a:t>maintaining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231F20"/>
                </a:solidFill>
                <a:latin typeface="Verdana"/>
                <a:cs typeface="Verdana"/>
              </a:rPr>
              <a:t>integrity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3200" spc="-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3200" spc="-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sz="3200" dirty="0">
                <a:solidFill>
                  <a:srgbClr val="231F20"/>
                </a:solidFill>
                <a:latin typeface="Verdana"/>
                <a:cs typeface="Verdana"/>
              </a:rPr>
              <a:t>public</a:t>
            </a:r>
            <a:r>
              <a:rPr sz="3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Verdana"/>
                <a:cs typeface="Verdana"/>
              </a:rPr>
              <a:t>discourse.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288109"/>
            <a:ext cx="17470338" cy="9998891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endParaRPr sz="4200" dirty="0">
              <a:latin typeface="Verdana"/>
              <a:cs typeface="Verdana"/>
            </a:endParaRPr>
          </a:p>
          <a:p>
            <a:pPr marL="943610" indent="-571500">
              <a:lnSpc>
                <a:spcPct val="100000"/>
              </a:lnSpc>
              <a:spcBef>
                <a:spcPts val="1335"/>
              </a:spcBef>
              <a:buFont typeface="Arial" panose="020B0604020202020204" pitchFamily="34" charset="0"/>
              <a:buChar char="•"/>
              <a:tabLst>
                <a:tab pos="918210" algn="l"/>
              </a:tabLst>
            </a:pPr>
            <a:r>
              <a:rPr sz="4200" b="1" spc="-105" dirty="0">
                <a:latin typeface="Verdana"/>
                <a:cs typeface="Verdana"/>
              </a:rPr>
              <a:t>Data</a:t>
            </a:r>
            <a:r>
              <a:rPr sz="4200" b="1" spc="-430" dirty="0">
                <a:latin typeface="Verdana"/>
                <a:cs typeface="Verdana"/>
              </a:rPr>
              <a:t> </a:t>
            </a:r>
            <a:r>
              <a:rPr sz="4200" b="1" spc="-10" dirty="0">
                <a:latin typeface="Verdana"/>
                <a:cs typeface="Verdana"/>
              </a:rPr>
              <a:t>Collection</a:t>
            </a:r>
            <a:r>
              <a:rPr lang="en-GB" sz="4200" b="1" spc="-10" dirty="0">
                <a:latin typeface="Verdana"/>
                <a:cs typeface="Verdana"/>
              </a:rPr>
              <a:t>: </a:t>
            </a:r>
          </a:p>
          <a:p>
            <a:pPr marL="372110">
              <a:lnSpc>
                <a:spcPct val="100000"/>
              </a:lnSpc>
              <a:spcBef>
                <a:spcPts val="1335"/>
              </a:spcBef>
              <a:tabLst>
                <a:tab pos="918210" algn="l"/>
              </a:tabLst>
            </a:pPr>
            <a:r>
              <a:rPr lang="en-GB" sz="4200" spc="-10" dirty="0">
                <a:latin typeface="Verdana"/>
                <a:cs typeface="Verdana"/>
              </a:rPr>
              <a:t>        </a:t>
            </a:r>
            <a:r>
              <a:rPr sz="4200" spc="-85" dirty="0">
                <a:latin typeface="Verdana"/>
                <a:cs typeface="Verdana"/>
              </a:rPr>
              <a:t>Comprehensive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120" dirty="0">
                <a:latin typeface="Verdana"/>
                <a:cs typeface="Verdana"/>
              </a:rPr>
              <a:t>gathering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80" dirty="0">
                <a:latin typeface="Verdana"/>
                <a:cs typeface="Verdana"/>
              </a:rPr>
              <a:t>of</a:t>
            </a:r>
            <a:r>
              <a:rPr sz="4200" spc="-390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diverse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114" dirty="0">
                <a:latin typeface="Verdana"/>
                <a:cs typeface="Verdana"/>
              </a:rPr>
              <a:t>news</a:t>
            </a:r>
            <a:r>
              <a:rPr sz="4200" spc="-390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articles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20" dirty="0">
                <a:latin typeface="Verdana"/>
                <a:cs typeface="Verdana"/>
              </a:rPr>
              <a:t>from 	</a:t>
            </a:r>
            <a:r>
              <a:rPr sz="4200" spc="-95" dirty="0">
                <a:latin typeface="Verdana"/>
                <a:cs typeface="Verdana"/>
              </a:rPr>
              <a:t>various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source</a:t>
            </a:r>
            <a:r>
              <a:rPr lang="en-GB" sz="4200" spc="-10" dirty="0">
                <a:latin typeface="Verdana"/>
                <a:cs typeface="Verdana"/>
              </a:rPr>
              <a:t>s. </a:t>
            </a:r>
          </a:p>
          <a:p>
            <a:pPr marL="943610" indent="-571500">
              <a:lnSpc>
                <a:spcPct val="100000"/>
              </a:lnSpc>
              <a:spcBef>
                <a:spcPts val="1335"/>
              </a:spcBef>
              <a:buFont typeface="Arial" panose="020B0604020202020204" pitchFamily="34" charset="0"/>
              <a:buChar char="•"/>
              <a:tabLst>
                <a:tab pos="918210" algn="l"/>
              </a:tabLst>
            </a:pPr>
            <a:r>
              <a:rPr sz="4200" b="1" spc="-75" dirty="0">
                <a:latin typeface="Verdana"/>
                <a:cs typeface="Verdana"/>
              </a:rPr>
              <a:t>Feature</a:t>
            </a:r>
            <a:r>
              <a:rPr sz="4200" b="1" spc="-400" dirty="0">
                <a:latin typeface="Verdana"/>
                <a:cs typeface="Verdana"/>
              </a:rPr>
              <a:t> </a:t>
            </a:r>
            <a:r>
              <a:rPr sz="4200" b="1" spc="-135" dirty="0">
                <a:latin typeface="Verdana"/>
                <a:cs typeface="Verdana"/>
              </a:rPr>
              <a:t>Extraction:</a:t>
            </a:r>
            <a:r>
              <a:rPr sz="4200" b="1" spc="-395" dirty="0">
                <a:latin typeface="Verdana"/>
                <a:cs typeface="Verdana"/>
              </a:rPr>
              <a:t> </a:t>
            </a:r>
            <a:endParaRPr lang="en-GB" sz="4200" b="1" spc="-395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  <a:spcBef>
                <a:spcPts val="1335"/>
              </a:spcBef>
              <a:tabLst>
                <a:tab pos="918210" algn="l"/>
              </a:tabLst>
            </a:pPr>
            <a:r>
              <a:rPr lang="en-GB" sz="4200" spc="-395" dirty="0">
                <a:latin typeface="Verdana"/>
                <a:cs typeface="Verdana"/>
              </a:rPr>
              <a:t>           </a:t>
            </a:r>
            <a:r>
              <a:rPr sz="4200" spc="-45" dirty="0">
                <a:latin typeface="Verdana"/>
                <a:cs typeface="Verdana"/>
              </a:rPr>
              <a:t>Identification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80" dirty="0">
                <a:latin typeface="Verdana"/>
                <a:cs typeface="Verdana"/>
              </a:rPr>
              <a:t>of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linguistic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60" dirty="0">
                <a:latin typeface="Verdana"/>
                <a:cs typeface="Verdana"/>
              </a:rPr>
              <a:t>and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semantic 	</a:t>
            </a:r>
            <a:r>
              <a:rPr sz="4200" spc="-50" dirty="0">
                <a:latin typeface="Verdana"/>
                <a:cs typeface="Verdana"/>
              </a:rPr>
              <a:t>patterns</a:t>
            </a:r>
            <a:r>
              <a:rPr sz="4200" spc="-409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indicative</a:t>
            </a:r>
            <a:r>
              <a:rPr sz="4200" spc="-409" dirty="0">
                <a:latin typeface="Verdana"/>
                <a:cs typeface="Verdana"/>
              </a:rPr>
              <a:t> </a:t>
            </a:r>
            <a:r>
              <a:rPr sz="4200" spc="80" dirty="0">
                <a:latin typeface="Verdana"/>
                <a:cs typeface="Verdana"/>
              </a:rPr>
              <a:t>of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140" dirty="0">
                <a:latin typeface="Verdana"/>
                <a:cs typeface="Verdana"/>
              </a:rPr>
              <a:t>fake</a:t>
            </a:r>
            <a:r>
              <a:rPr sz="4200" spc="-409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n</a:t>
            </a:r>
            <a:r>
              <a:rPr lang="en-GB" sz="4200" spc="-10" dirty="0" err="1">
                <a:latin typeface="Verdana"/>
                <a:cs typeface="Verdana"/>
              </a:rPr>
              <a:t>ews</a:t>
            </a:r>
            <a:r>
              <a:rPr lang="en-GB" sz="4200" spc="-10" dirty="0">
                <a:latin typeface="Verdana"/>
                <a:cs typeface="Verdana"/>
              </a:rPr>
              <a:t>.</a:t>
            </a:r>
          </a:p>
          <a:p>
            <a:pPr marL="943610" indent="-571500">
              <a:lnSpc>
                <a:spcPct val="100000"/>
              </a:lnSpc>
              <a:spcBef>
                <a:spcPts val="1335"/>
              </a:spcBef>
              <a:buFont typeface="Arial" panose="020B0604020202020204" pitchFamily="34" charset="0"/>
              <a:buChar char="•"/>
              <a:tabLst>
                <a:tab pos="918210" algn="l"/>
              </a:tabLst>
            </a:pPr>
            <a:r>
              <a:rPr sz="4200" b="1" spc="70" dirty="0">
                <a:latin typeface="Verdana"/>
                <a:cs typeface="Verdana"/>
              </a:rPr>
              <a:t>Model</a:t>
            </a:r>
            <a:r>
              <a:rPr sz="4200" b="1" spc="-405" dirty="0">
                <a:latin typeface="Verdana"/>
                <a:cs typeface="Verdana"/>
              </a:rPr>
              <a:t> </a:t>
            </a:r>
            <a:r>
              <a:rPr sz="4200" b="1" spc="-130" dirty="0">
                <a:latin typeface="Verdana"/>
                <a:cs typeface="Verdana"/>
              </a:rPr>
              <a:t>Development:</a:t>
            </a:r>
            <a:endParaRPr lang="en-GB" sz="4200" b="1" spc="-4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  <a:spcBef>
                <a:spcPts val="1335"/>
              </a:spcBef>
              <a:tabLst>
                <a:tab pos="918210" algn="l"/>
              </a:tabLst>
            </a:pPr>
            <a:r>
              <a:rPr lang="en-GB" sz="4200" spc="-400" dirty="0">
                <a:latin typeface="Verdana"/>
                <a:cs typeface="Verdana"/>
              </a:rPr>
              <a:t>         </a:t>
            </a:r>
            <a:r>
              <a:rPr sz="4200" spc="-50" dirty="0">
                <a:latin typeface="Verdana"/>
                <a:cs typeface="Verdana"/>
              </a:rPr>
              <a:t>Building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60" dirty="0">
                <a:latin typeface="Verdana"/>
                <a:cs typeface="Verdana"/>
              </a:rPr>
              <a:t>and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training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30" dirty="0">
                <a:latin typeface="Verdana"/>
                <a:cs typeface="Verdana"/>
              </a:rPr>
              <a:t>robust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machine 	</a:t>
            </a:r>
            <a:r>
              <a:rPr sz="4200" spc="-95" dirty="0">
                <a:latin typeface="Verdana"/>
                <a:cs typeface="Verdana"/>
              </a:rPr>
              <a:t>learning</a:t>
            </a:r>
            <a:r>
              <a:rPr sz="4200" spc="-370" dirty="0">
                <a:latin typeface="Verdana"/>
                <a:cs typeface="Verdana"/>
              </a:rPr>
              <a:t> </a:t>
            </a:r>
            <a:r>
              <a:rPr sz="4200" spc="-60" dirty="0">
                <a:latin typeface="Verdana"/>
                <a:cs typeface="Verdana"/>
              </a:rPr>
              <a:t>models</a:t>
            </a:r>
            <a:r>
              <a:rPr sz="4200" spc="-365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for</a:t>
            </a:r>
            <a:r>
              <a:rPr sz="4200" spc="-370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accurate</a:t>
            </a:r>
            <a:r>
              <a:rPr sz="4200" spc="-365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classification.</a:t>
            </a:r>
            <a:endParaRPr sz="4200" dirty="0">
              <a:latin typeface="Verdana"/>
              <a:cs typeface="Verdana"/>
            </a:endParaRPr>
          </a:p>
          <a:p>
            <a:pPr marL="942975" marR="372110" indent="-571500">
              <a:lnSpc>
                <a:spcPct val="126499"/>
              </a:lnSpc>
              <a:buFont typeface="Arial" panose="020B0604020202020204" pitchFamily="34" charset="0"/>
              <a:buChar char="•"/>
              <a:tabLst>
                <a:tab pos="918844" algn="l"/>
              </a:tabLst>
            </a:pPr>
            <a:r>
              <a:rPr sz="4200" b="1" spc="-120" dirty="0">
                <a:latin typeface="Verdana"/>
                <a:cs typeface="Verdana"/>
              </a:rPr>
              <a:t>Real-</a:t>
            </a:r>
            <a:r>
              <a:rPr sz="4200" b="1" spc="-125" dirty="0">
                <a:latin typeface="Verdana"/>
                <a:cs typeface="Verdana"/>
              </a:rPr>
              <a:t>time</a:t>
            </a:r>
            <a:r>
              <a:rPr sz="4200" b="1" spc="-405" dirty="0">
                <a:latin typeface="Verdana"/>
                <a:cs typeface="Verdana"/>
              </a:rPr>
              <a:t> </a:t>
            </a:r>
            <a:r>
              <a:rPr sz="4200" b="1" spc="-180" dirty="0">
                <a:latin typeface="Verdana"/>
                <a:cs typeface="Verdana"/>
              </a:rPr>
              <a:t>Analysis</a:t>
            </a:r>
            <a:r>
              <a:rPr sz="4200" spc="-180" dirty="0">
                <a:latin typeface="Verdana"/>
                <a:cs typeface="Verdana"/>
              </a:rPr>
              <a:t>:</a:t>
            </a:r>
            <a:endParaRPr lang="en-GB" sz="4200" spc="-400" dirty="0">
              <a:latin typeface="Verdana"/>
              <a:cs typeface="Verdana"/>
            </a:endParaRPr>
          </a:p>
          <a:p>
            <a:pPr marL="371475" marR="372110">
              <a:lnSpc>
                <a:spcPct val="126499"/>
              </a:lnSpc>
              <a:tabLst>
                <a:tab pos="918844" algn="l"/>
              </a:tabLst>
            </a:pPr>
            <a:r>
              <a:rPr lang="en-GB" sz="4200" spc="-400" dirty="0">
                <a:latin typeface="Verdana"/>
                <a:cs typeface="Verdana"/>
              </a:rPr>
              <a:t>          </a:t>
            </a:r>
            <a:r>
              <a:rPr sz="4200" dirty="0">
                <a:latin typeface="Verdana"/>
                <a:cs typeface="Verdana"/>
              </a:rPr>
              <a:t>Ability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to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120" dirty="0">
                <a:latin typeface="Verdana"/>
                <a:cs typeface="Verdana"/>
              </a:rPr>
              <a:t>analyze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114" dirty="0">
                <a:latin typeface="Verdana"/>
                <a:cs typeface="Verdana"/>
              </a:rPr>
              <a:t>news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articles</a:t>
            </a:r>
            <a:r>
              <a:rPr sz="4200" spc="-405" dirty="0">
                <a:latin typeface="Verdana"/>
                <a:cs typeface="Verdana"/>
              </a:rPr>
              <a:t> </a:t>
            </a:r>
            <a:r>
              <a:rPr sz="4200" spc="-65" dirty="0">
                <a:latin typeface="Verdana"/>
                <a:cs typeface="Verdana"/>
              </a:rPr>
              <a:t>in</a:t>
            </a:r>
            <a:r>
              <a:rPr sz="4200" spc="-400" dirty="0">
                <a:latin typeface="Verdana"/>
                <a:cs typeface="Verdana"/>
              </a:rPr>
              <a:t> </a:t>
            </a:r>
            <a:r>
              <a:rPr sz="4200" spc="-30" dirty="0">
                <a:latin typeface="Verdana"/>
                <a:cs typeface="Verdana"/>
              </a:rPr>
              <a:t>real- 	</a:t>
            </a:r>
            <a:r>
              <a:rPr sz="4200" spc="-80" dirty="0">
                <a:latin typeface="Verdana"/>
                <a:cs typeface="Verdana"/>
              </a:rPr>
              <a:t>time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dirty="0">
                <a:latin typeface="Verdana"/>
                <a:cs typeface="Verdana"/>
              </a:rPr>
              <a:t>to</a:t>
            </a:r>
            <a:r>
              <a:rPr sz="4200" spc="-390" dirty="0">
                <a:latin typeface="Verdana"/>
                <a:cs typeface="Verdana"/>
              </a:rPr>
              <a:t> </a:t>
            </a:r>
            <a:r>
              <a:rPr sz="4200" spc="-30" dirty="0">
                <a:latin typeface="Verdana"/>
                <a:cs typeface="Verdana"/>
              </a:rPr>
              <a:t>provide</a:t>
            </a:r>
            <a:r>
              <a:rPr sz="4200" spc="-390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timely</a:t>
            </a:r>
            <a:r>
              <a:rPr sz="4200" spc="-395" dirty="0">
                <a:latin typeface="Verdana"/>
                <a:cs typeface="Verdana"/>
              </a:rPr>
              <a:t> </a:t>
            </a:r>
            <a:r>
              <a:rPr sz="4200" spc="-10" dirty="0">
                <a:latin typeface="Verdana"/>
                <a:cs typeface="Verdana"/>
              </a:rPr>
              <a:t>insights.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03C52B-8AE3-8FFD-4BD7-B0EED92A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4" y="0"/>
            <a:ext cx="11276330" cy="742950"/>
          </a:xfrm>
        </p:spPr>
        <p:txBody>
          <a:bodyPr/>
          <a:lstStyle/>
          <a:p>
            <a:r>
              <a:rPr lang="en-GB" dirty="0"/>
              <a:t>Key features: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325" y="603281"/>
            <a:ext cx="1469961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4445" algn="l"/>
                <a:tab pos="5542280" algn="l"/>
                <a:tab pos="7145020" algn="l"/>
                <a:tab pos="9648825" algn="l"/>
              </a:tabLst>
            </a:pPr>
            <a:r>
              <a:rPr sz="5800" spc="60" dirty="0"/>
              <a:t>SOLUTIO</a:t>
            </a:r>
            <a:r>
              <a:rPr sz="5800" spc="-505" dirty="0"/>
              <a:t>N</a:t>
            </a:r>
            <a:r>
              <a:rPr sz="5800" dirty="0"/>
              <a:t>	</a:t>
            </a:r>
            <a:r>
              <a:rPr sz="5800" spc="160" dirty="0"/>
              <a:t>AN</a:t>
            </a:r>
            <a:r>
              <a:rPr sz="5800" spc="-405" dirty="0"/>
              <a:t>D</a:t>
            </a:r>
            <a:r>
              <a:rPr sz="5800" dirty="0"/>
              <a:t>	</a:t>
            </a:r>
            <a:r>
              <a:rPr sz="5800" spc="155" dirty="0"/>
              <a:t>IT</a:t>
            </a:r>
            <a:r>
              <a:rPr sz="5800" spc="-409" dirty="0"/>
              <a:t>'</a:t>
            </a:r>
            <a:r>
              <a:rPr sz="5800" spc="-1160" dirty="0"/>
              <a:t> </a:t>
            </a:r>
            <a:r>
              <a:rPr sz="5800" spc="-50" dirty="0"/>
              <a:t>S</a:t>
            </a:r>
            <a:r>
              <a:rPr sz="5800" dirty="0"/>
              <a:t>	</a:t>
            </a:r>
            <a:r>
              <a:rPr sz="5800" spc="100" dirty="0"/>
              <a:t>VALU</a:t>
            </a:r>
            <a:r>
              <a:rPr sz="5800" spc="-465" dirty="0"/>
              <a:t>E</a:t>
            </a:r>
            <a:r>
              <a:rPr sz="5800" dirty="0"/>
              <a:t>	</a:t>
            </a:r>
            <a:r>
              <a:rPr sz="5800" spc="195" dirty="0"/>
              <a:t>PREPOSITION</a:t>
            </a:r>
            <a:r>
              <a:rPr sz="5800" spc="-370" dirty="0"/>
              <a:t>: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619325" y="1948046"/>
            <a:ext cx="16131540" cy="780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>
              <a:lnSpc>
                <a:spcPct val="125000"/>
              </a:lnSpc>
              <a:spcBef>
                <a:spcPts val="100"/>
              </a:spcBef>
            </a:pPr>
            <a:r>
              <a:rPr sz="3400" b="1" spc="-114" dirty="0">
                <a:latin typeface="Verdana"/>
                <a:cs typeface="Verdana"/>
              </a:rPr>
              <a:t>Solution</a:t>
            </a:r>
            <a:r>
              <a:rPr sz="3400" spc="-114" dirty="0">
                <a:latin typeface="Verdana"/>
                <a:cs typeface="Verdana"/>
              </a:rPr>
              <a:t>: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Our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system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utilizes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cutting-</a:t>
            </a:r>
            <a:r>
              <a:rPr sz="3400" spc="-100" dirty="0">
                <a:latin typeface="Verdana"/>
                <a:cs typeface="Verdana"/>
              </a:rPr>
              <a:t>edge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machine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learning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algorithms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65" dirty="0">
                <a:latin typeface="Verdana"/>
                <a:cs typeface="Verdana"/>
              </a:rPr>
              <a:t>natural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35" dirty="0">
                <a:latin typeface="Verdana"/>
                <a:cs typeface="Verdana"/>
              </a:rPr>
              <a:t>language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processing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techniques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automatically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distinguish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between </a:t>
            </a:r>
            <a:r>
              <a:rPr sz="3400" spc="-70" dirty="0">
                <a:latin typeface="Verdana"/>
                <a:cs typeface="Verdana"/>
              </a:rPr>
              <a:t>real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30" dirty="0">
                <a:latin typeface="Verdana"/>
                <a:cs typeface="Verdana"/>
              </a:rPr>
              <a:t>fake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news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articles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based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on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their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0" dirty="0" err="1">
                <a:latin typeface="Verdana"/>
                <a:cs typeface="Verdana"/>
              </a:rPr>
              <a:t>cont</a:t>
            </a:r>
            <a:r>
              <a:rPr lang="en-GB" sz="3400" spc="-10" dirty="0" err="1">
                <a:latin typeface="Verdana"/>
                <a:cs typeface="Verdana"/>
              </a:rPr>
              <a:t>ent</a:t>
            </a:r>
            <a:r>
              <a:rPr lang="en-GB" sz="3400" spc="-10" dirty="0">
                <a:latin typeface="Verdana"/>
                <a:cs typeface="Verdana"/>
              </a:rPr>
              <a:t>.</a:t>
            </a:r>
          </a:p>
          <a:p>
            <a:pPr marL="12700" marR="52705">
              <a:lnSpc>
                <a:spcPct val="125000"/>
              </a:lnSpc>
              <a:spcBef>
                <a:spcPts val="100"/>
              </a:spcBef>
            </a:pPr>
            <a:r>
              <a:rPr sz="3400" b="1" spc="-220" dirty="0">
                <a:latin typeface="Verdana"/>
                <a:cs typeface="Verdana"/>
              </a:rPr>
              <a:t>Value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b="1" spc="-50" dirty="0">
                <a:latin typeface="Verdana"/>
                <a:cs typeface="Verdana"/>
              </a:rPr>
              <a:t>Proposition</a:t>
            </a:r>
            <a:r>
              <a:rPr sz="3400" spc="-50" dirty="0">
                <a:latin typeface="Verdana"/>
                <a:cs typeface="Verdana"/>
              </a:rPr>
              <a:t>:</a:t>
            </a:r>
            <a:endParaRPr sz="3400" dirty="0">
              <a:latin typeface="Verdana"/>
              <a:cs typeface="Verdana"/>
            </a:endParaRPr>
          </a:p>
          <a:p>
            <a:pPr marL="12700" marR="5080" lvl="1" indent="659765">
              <a:lnSpc>
                <a:spcPct val="125000"/>
              </a:lnSpc>
              <a:buAutoNum type="arabicPeriod"/>
              <a:tabLst>
                <a:tab pos="672465" algn="l"/>
              </a:tabLst>
            </a:pPr>
            <a:r>
              <a:rPr sz="3400" spc="-95" dirty="0">
                <a:latin typeface="Verdana"/>
                <a:cs typeface="Verdana"/>
              </a:rPr>
              <a:t>Accuracy:Ensure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accurate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identification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30" dirty="0">
                <a:latin typeface="Verdana"/>
                <a:cs typeface="Verdana"/>
              </a:rPr>
              <a:t>fake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news,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providing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users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with </a:t>
            </a:r>
            <a:r>
              <a:rPr sz="3400" spc="-40" dirty="0">
                <a:latin typeface="Verdana"/>
                <a:cs typeface="Verdana"/>
              </a:rPr>
              <a:t>reliable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information.</a:t>
            </a:r>
            <a:endParaRPr sz="3400" dirty="0">
              <a:latin typeface="Verdana"/>
              <a:cs typeface="Verdana"/>
            </a:endParaRPr>
          </a:p>
          <a:p>
            <a:pPr marL="12700" marR="1398270" lvl="1" indent="667385">
              <a:lnSpc>
                <a:spcPct val="125000"/>
              </a:lnSpc>
              <a:buAutoNum type="arabicPeriod"/>
              <a:tabLst>
                <a:tab pos="680085" algn="l"/>
              </a:tabLst>
            </a:pPr>
            <a:r>
              <a:rPr sz="3400" spc="-70" dirty="0">
                <a:latin typeface="Verdana"/>
                <a:cs typeface="Verdana"/>
              </a:rPr>
              <a:t>Efficiency: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155" dirty="0">
                <a:latin typeface="Verdana"/>
                <a:cs typeface="Verdana"/>
              </a:rPr>
              <a:t>Save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time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by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quickly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14" dirty="0">
                <a:latin typeface="Verdana"/>
                <a:cs typeface="Verdana"/>
              </a:rPr>
              <a:t>analyzing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news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articles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flagging </a:t>
            </a:r>
            <a:r>
              <a:rPr sz="3400" spc="-20" dirty="0">
                <a:latin typeface="Verdana"/>
                <a:cs typeface="Verdana"/>
              </a:rPr>
              <a:t>potential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misinformation.</a:t>
            </a:r>
            <a:endParaRPr sz="3400" dirty="0">
              <a:latin typeface="Verdana"/>
              <a:cs typeface="Verdana"/>
            </a:endParaRPr>
          </a:p>
          <a:p>
            <a:pPr marL="12700" marR="467995" lvl="1" indent="680720">
              <a:lnSpc>
                <a:spcPct val="125000"/>
              </a:lnSpc>
              <a:buAutoNum type="arabicPeriod"/>
              <a:tabLst>
                <a:tab pos="693420" algn="l"/>
              </a:tabLst>
            </a:pPr>
            <a:r>
              <a:rPr sz="3400" spc="-10" dirty="0">
                <a:latin typeface="Verdana"/>
                <a:cs typeface="Verdana"/>
              </a:rPr>
              <a:t>Media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14" dirty="0">
                <a:latin typeface="Verdana"/>
                <a:cs typeface="Verdana"/>
              </a:rPr>
              <a:t>Literacy: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Foster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critical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thinking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40" dirty="0">
                <a:latin typeface="Verdana"/>
                <a:cs typeface="Verdana"/>
              </a:rPr>
              <a:t>informed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decision-</a:t>
            </a:r>
            <a:r>
              <a:rPr sz="3400" spc="-180" dirty="0">
                <a:latin typeface="Verdana"/>
                <a:cs typeface="Verdana"/>
              </a:rPr>
              <a:t>making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by </a:t>
            </a:r>
            <a:r>
              <a:rPr sz="3400" spc="-90" dirty="0">
                <a:latin typeface="Verdana"/>
                <a:cs typeface="Verdana"/>
              </a:rPr>
              <a:t>empowering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users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to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discern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trustworthy</a:t>
            </a:r>
            <a:r>
              <a:rPr sz="3400" spc="-30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sources.</a:t>
            </a:r>
            <a:endParaRPr sz="3400" dirty="0">
              <a:latin typeface="Verdana"/>
              <a:cs typeface="Verdana"/>
            </a:endParaRPr>
          </a:p>
          <a:p>
            <a:pPr marL="12700" marR="341630" lvl="1" indent="691515">
              <a:lnSpc>
                <a:spcPct val="125000"/>
              </a:lnSpc>
              <a:buAutoNum type="arabicPeriod"/>
              <a:tabLst>
                <a:tab pos="704215" algn="l"/>
              </a:tabLst>
            </a:pPr>
            <a:r>
              <a:rPr sz="3400" spc="-70" dirty="0">
                <a:latin typeface="Verdana"/>
                <a:cs typeface="Verdana"/>
              </a:rPr>
              <a:t>Trust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20" dirty="0">
                <a:latin typeface="Verdana"/>
                <a:cs typeface="Verdana"/>
              </a:rPr>
              <a:t>Building: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Build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trust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in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news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sources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and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social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95" dirty="0">
                <a:latin typeface="Verdana"/>
                <a:cs typeface="Verdana"/>
              </a:rPr>
              <a:t>media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platforms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by </a:t>
            </a:r>
            <a:r>
              <a:rPr sz="3400" spc="-60" dirty="0">
                <a:latin typeface="Verdana"/>
                <a:cs typeface="Verdana"/>
              </a:rPr>
              <a:t>combating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the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spread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misinformation.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MODELING</a:t>
            </a:r>
            <a:r>
              <a:rPr spc="-63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81" y="1777181"/>
            <a:ext cx="17397095" cy="74930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409575" algn="l"/>
              </a:tabLst>
            </a:pPr>
            <a:r>
              <a:rPr sz="3000" spc="-80" dirty="0">
                <a:latin typeface="Verdana"/>
                <a:cs typeface="Verdana"/>
              </a:rPr>
              <a:t>Data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Collection: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Gather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real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105" dirty="0">
                <a:latin typeface="Verdana"/>
                <a:cs typeface="Verdana"/>
              </a:rPr>
              <a:t>fake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news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articles.</a:t>
            </a:r>
            <a:endParaRPr sz="3000">
              <a:latin typeface="Verdana"/>
              <a:cs typeface="Verdana"/>
            </a:endParaRPr>
          </a:p>
          <a:p>
            <a:pPr marL="12700" marR="274955" indent="403225">
              <a:lnSpc>
                <a:spcPct val="125600"/>
              </a:lnSpc>
              <a:buAutoNum type="arabicPeriod"/>
              <a:tabLst>
                <a:tab pos="415925" algn="l"/>
              </a:tabLst>
            </a:pPr>
            <a:r>
              <a:rPr sz="3000" spc="-80" dirty="0">
                <a:latin typeface="Verdana"/>
                <a:cs typeface="Verdana"/>
              </a:rPr>
              <a:t>Data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Preprocessin: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Clean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text,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remove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unnecessary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words,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convert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it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into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a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format </a:t>
            </a:r>
            <a:r>
              <a:rPr sz="3000" spc="-25" dirty="0">
                <a:latin typeface="Verdana"/>
                <a:cs typeface="Verdana"/>
              </a:rPr>
              <a:t>that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computers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can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understand.</a:t>
            </a:r>
            <a:endParaRPr sz="3000">
              <a:latin typeface="Verdana"/>
              <a:cs typeface="Verdana"/>
            </a:endParaRPr>
          </a:p>
          <a:p>
            <a:pPr marL="427990" indent="-41529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27990" algn="l"/>
              </a:tabLst>
            </a:pPr>
            <a:r>
              <a:rPr sz="3000" spc="-55" dirty="0">
                <a:latin typeface="Verdana"/>
                <a:cs typeface="Verdana"/>
              </a:rPr>
              <a:t>Feature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Extractio: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Identify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important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words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or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patterns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in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articles</a:t>
            </a:r>
            <a:endParaRPr sz="3000">
              <a:latin typeface="Verdana"/>
              <a:cs typeface="Verdana"/>
            </a:endParaRPr>
          </a:p>
          <a:p>
            <a:pPr marL="12700" marR="861694" indent="424815">
              <a:lnSpc>
                <a:spcPct val="125600"/>
              </a:lnSpc>
              <a:spcBef>
                <a:spcPts val="5"/>
              </a:spcBef>
              <a:buAutoNum type="arabicPeriod"/>
              <a:tabLst>
                <a:tab pos="437515" algn="l"/>
              </a:tabLst>
            </a:pPr>
            <a:r>
              <a:rPr sz="3000" spc="50" dirty="0">
                <a:latin typeface="Verdana"/>
                <a:cs typeface="Verdana"/>
              </a:rPr>
              <a:t>Model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Selection: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Choose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a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method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classify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articles,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like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a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decision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tree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or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logistic regression.</a:t>
            </a:r>
            <a:endParaRPr sz="3000">
              <a:latin typeface="Verdana"/>
              <a:cs typeface="Verdana"/>
            </a:endParaRPr>
          </a:p>
          <a:p>
            <a:pPr marL="12700" marR="5080" indent="419734">
              <a:lnSpc>
                <a:spcPct val="125600"/>
              </a:lnSpc>
              <a:buAutoNum type="arabicPeriod"/>
              <a:tabLst>
                <a:tab pos="432434" algn="l"/>
              </a:tabLst>
            </a:pPr>
            <a:r>
              <a:rPr sz="3000" spc="50" dirty="0">
                <a:latin typeface="Verdana"/>
                <a:cs typeface="Verdana"/>
              </a:rPr>
              <a:t>Model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Training: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Teach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model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recognize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patterns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in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data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by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showing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it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examples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of </a:t>
            </a:r>
            <a:r>
              <a:rPr sz="3000" spc="-50" dirty="0">
                <a:latin typeface="Verdana"/>
                <a:cs typeface="Verdana"/>
              </a:rPr>
              <a:t>real</a:t>
            </a:r>
            <a:r>
              <a:rPr sz="3000" spc="-29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105" dirty="0">
                <a:latin typeface="Verdana"/>
                <a:cs typeface="Verdana"/>
              </a:rPr>
              <a:t>fake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news.</a:t>
            </a:r>
            <a:endParaRPr sz="3000">
              <a:latin typeface="Verdana"/>
              <a:cs typeface="Verdana"/>
            </a:endParaRPr>
          </a:p>
          <a:p>
            <a:pPr marL="12700" marR="746760" indent="439420">
              <a:lnSpc>
                <a:spcPct val="125600"/>
              </a:lnSpc>
              <a:buAutoNum type="arabicPeriod"/>
              <a:tabLst>
                <a:tab pos="452120" algn="l"/>
              </a:tabLst>
            </a:pPr>
            <a:r>
              <a:rPr sz="3000" spc="50" dirty="0">
                <a:latin typeface="Verdana"/>
                <a:cs typeface="Verdana"/>
              </a:rPr>
              <a:t>Model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Evaluation: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Test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how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well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model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can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tell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difference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between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real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fake </a:t>
            </a:r>
            <a:r>
              <a:rPr sz="3000" spc="-10" dirty="0">
                <a:latin typeface="Verdana"/>
                <a:cs typeface="Verdana"/>
              </a:rPr>
              <a:t>news.</a:t>
            </a:r>
            <a:endParaRPr sz="3000">
              <a:latin typeface="Verdana"/>
              <a:cs typeface="Verdana"/>
            </a:endParaRPr>
          </a:p>
          <a:p>
            <a:pPr marL="394970" indent="-39370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94970" algn="l"/>
              </a:tabLst>
            </a:pPr>
            <a:r>
              <a:rPr sz="3000" spc="50" dirty="0">
                <a:latin typeface="Verdana"/>
                <a:cs typeface="Verdana"/>
              </a:rPr>
              <a:t>Model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Deployment: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Put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trained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model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into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action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classify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new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articles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10" dirty="0">
                <a:latin typeface="Verdana"/>
                <a:cs typeface="Verdana"/>
              </a:rPr>
              <a:t>as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real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or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fake.</a:t>
            </a:r>
            <a:endParaRPr sz="3000">
              <a:latin typeface="Verdana"/>
              <a:cs typeface="Verdana"/>
            </a:endParaRPr>
          </a:p>
          <a:p>
            <a:pPr marL="12700" marR="1409700" indent="424180">
              <a:lnSpc>
                <a:spcPct val="125600"/>
              </a:lnSpc>
              <a:buAutoNum type="arabicPeriod"/>
              <a:tabLst>
                <a:tab pos="436880" algn="l"/>
              </a:tabLst>
            </a:pPr>
            <a:r>
              <a:rPr sz="3000" spc="-25" dirty="0">
                <a:latin typeface="Verdana"/>
                <a:cs typeface="Verdana"/>
              </a:rPr>
              <a:t>Monitoring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95" dirty="0">
                <a:latin typeface="Verdana"/>
                <a:cs typeface="Verdana"/>
              </a:rPr>
              <a:t>Updates: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Keep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an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eye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on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how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well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model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is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performing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and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make </a:t>
            </a:r>
            <a:r>
              <a:rPr sz="3000" spc="-60" dirty="0">
                <a:latin typeface="Verdana"/>
                <a:cs typeface="Verdana"/>
              </a:rPr>
              <a:t>improvements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110" dirty="0">
                <a:latin typeface="Verdana"/>
                <a:cs typeface="Verdana"/>
              </a:rPr>
              <a:t>as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needed.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2190" y="3396305"/>
            <a:ext cx="12355830" cy="4634230"/>
            <a:chOff x="2142190" y="3396305"/>
            <a:chExt cx="12355830" cy="4634230"/>
          </a:xfrm>
        </p:grpSpPr>
        <p:sp>
          <p:nvSpPr>
            <p:cNvPr id="3" name="object 3"/>
            <p:cNvSpPr/>
            <p:nvPr/>
          </p:nvSpPr>
          <p:spPr>
            <a:xfrm>
              <a:off x="2142190" y="3396305"/>
              <a:ext cx="12355830" cy="4634230"/>
            </a:xfrm>
            <a:custGeom>
              <a:avLst/>
              <a:gdLst/>
              <a:ahLst/>
              <a:cxnLst/>
              <a:rect l="l" t="t" r="r" b="b"/>
              <a:pathLst>
                <a:path w="12355830" h="4634230">
                  <a:moveTo>
                    <a:pt x="0" y="0"/>
                  </a:moveTo>
                  <a:lnTo>
                    <a:pt x="12355337" y="0"/>
                  </a:lnTo>
                  <a:lnTo>
                    <a:pt x="12355337" y="4634197"/>
                  </a:lnTo>
                  <a:lnTo>
                    <a:pt x="0" y="4634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665" y="3849325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665" y="5506675"/>
              <a:ext cx="133350" cy="133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9490" y="1103856"/>
            <a:ext cx="4973320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50" spc="125" dirty="0"/>
              <a:t>RESULT</a:t>
            </a:r>
            <a:r>
              <a:rPr sz="9950" spc="-850" dirty="0"/>
              <a:t>:</a:t>
            </a:r>
            <a:endParaRPr sz="9950"/>
          </a:p>
        </p:txBody>
      </p:sp>
      <p:sp>
        <p:nvSpPr>
          <p:cNvPr id="7" name="object 7"/>
          <p:cNvSpPr txBox="1"/>
          <p:nvPr/>
        </p:nvSpPr>
        <p:spPr>
          <a:xfrm>
            <a:off x="2830620" y="3566686"/>
            <a:ext cx="11230610" cy="38925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039494" algn="l"/>
                <a:tab pos="2604135" algn="l"/>
                <a:tab pos="3256915" algn="l"/>
                <a:tab pos="4439285" algn="l"/>
                <a:tab pos="5806440" algn="l"/>
                <a:tab pos="8317230" algn="l"/>
              </a:tabLst>
            </a:pPr>
            <a:r>
              <a:rPr sz="3250" spc="-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6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70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ct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endParaRPr sz="3250">
              <a:latin typeface="Lucida Sans Unicode"/>
              <a:cs typeface="Lucida Sans Unicode"/>
            </a:endParaRPr>
          </a:p>
          <a:p>
            <a:pPr marL="12700" marR="100965">
              <a:lnSpc>
                <a:spcPct val="111500"/>
              </a:lnSpc>
              <a:tabLst>
                <a:tab pos="677545" algn="l"/>
                <a:tab pos="1859914" algn="l"/>
                <a:tab pos="3073400" algn="l"/>
                <a:tab pos="3475354" algn="l"/>
                <a:tab pos="4226560" algn="l"/>
                <a:tab pos="5016500" algn="l"/>
                <a:tab pos="5175885" algn="l"/>
                <a:tab pos="5616575" algn="l"/>
                <a:tab pos="6983730" algn="l"/>
                <a:tab pos="8717280" algn="l"/>
                <a:tab pos="9293860" algn="l"/>
              </a:tabLst>
            </a:pP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	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cl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70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co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450" dirty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endParaRPr sz="3250">
              <a:latin typeface="Lucida Sans Unicode"/>
              <a:cs typeface="Lucida Sans Unicode"/>
            </a:endParaRPr>
          </a:p>
          <a:p>
            <a:pPr marL="12700" marR="408940">
              <a:lnSpc>
                <a:spcPct val="111500"/>
              </a:lnSpc>
              <a:tabLst>
                <a:tab pos="1163320" algn="l"/>
                <a:tab pos="1990725" algn="l"/>
                <a:tab pos="2728595" algn="l"/>
                <a:tab pos="4189095" algn="l"/>
                <a:tab pos="4944110" algn="l"/>
                <a:tab pos="5988050" algn="l"/>
                <a:tab pos="8819515" algn="l"/>
              </a:tabLst>
            </a:pPr>
            <a:r>
              <a:rPr sz="3250" spc="-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94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h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n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5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endParaRPr sz="3250">
              <a:latin typeface="Lucida Sans Unicode"/>
              <a:cs typeface="Lucida Sans Unicode"/>
            </a:endParaRPr>
          </a:p>
          <a:p>
            <a:pPr marL="12700" marR="5080">
              <a:lnSpc>
                <a:spcPct val="111500"/>
              </a:lnSpc>
              <a:spcBef>
                <a:spcPts val="5"/>
              </a:spcBef>
              <a:tabLst>
                <a:tab pos="1485265" algn="l"/>
                <a:tab pos="2131060" algn="l"/>
                <a:tab pos="2974975" algn="l"/>
                <a:tab pos="3510279" algn="l"/>
                <a:tab pos="4185285" algn="l"/>
                <a:tab pos="4721225" algn="l"/>
                <a:tab pos="5480685" algn="l"/>
                <a:tab pos="5599430" algn="l"/>
                <a:tab pos="6807200" algn="l"/>
                <a:tab pos="7923530" algn="l"/>
                <a:tab pos="8174355" algn="l"/>
                <a:tab pos="10391140" algn="l"/>
              </a:tabLst>
            </a:pP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t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t</a:t>
            </a:r>
            <a:r>
              <a:rPr sz="325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70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	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ci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d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y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250" spc="-6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2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250" spc="-5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250" spc="-5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250" spc="-450" dirty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endParaRPr sz="325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9753"/>
            <a:ext cx="4829624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552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552" y="0"/>
                  </a:lnTo>
                  <a:lnTo>
                    <a:pt x="18287552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6148" y="0"/>
              <a:ext cx="4821851" cy="307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576296" cy="34417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4703" y="1403354"/>
            <a:ext cx="667893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180" dirty="0">
                <a:solidFill>
                  <a:srgbClr val="FFFFFF"/>
                </a:solidFill>
              </a:rPr>
              <a:t>CONCLUSION</a:t>
            </a:r>
            <a:r>
              <a:rPr sz="8000" spc="-605" dirty="0">
                <a:solidFill>
                  <a:srgbClr val="FFFFFF"/>
                </a:solidFill>
              </a:rPr>
              <a:t>:</a:t>
            </a:r>
            <a:endParaRPr sz="8000"/>
          </a:p>
        </p:txBody>
      </p:sp>
      <p:grpSp>
        <p:nvGrpSpPr>
          <p:cNvPr id="8" name="object 8"/>
          <p:cNvGrpSpPr/>
          <p:nvPr/>
        </p:nvGrpSpPr>
        <p:grpSpPr>
          <a:xfrm>
            <a:off x="3071228" y="3730135"/>
            <a:ext cx="12145645" cy="5922645"/>
            <a:chOff x="3071228" y="3730135"/>
            <a:chExt cx="12145645" cy="5922645"/>
          </a:xfrm>
        </p:grpSpPr>
        <p:sp>
          <p:nvSpPr>
            <p:cNvPr id="9" name="object 9"/>
            <p:cNvSpPr/>
            <p:nvPr/>
          </p:nvSpPr>
          <p:spPr>
            <a:xfrm>
              <a:off x="3109328" y="3768235"/>
              <a:ext cx="12069445" cy="5846445"/>
            </a:xfrm>
            <a:custGeom>
              <a:avLst/>
              <a:gdLst/>
              <a:ahLst/>
              <a:cxnLst/>
              <a:rect l="l" t="t" r="r" b="b"/>
              <a:pathLst>
                <a:path w="12069444" h="5846445">
                  <a:moveTo>
                    <a:pt x="0" y="0"/>
                  </a:moveTo>
                  <a:lnTo>
                    <a:pt x="12069215" y="0"/>
                  </a:lnTo>
                  <a:lnTo>
                    <a:pt x="12069215" y="5846103"/>
                  </a:lnTo>
                  <a:lnTo>
                    <a:pt x="0" y="584610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938" y="4262435"/>
              <a:ext cx="123824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938" y="6881810"/>
              <a:ext cx="123824" cy="12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625"/>
              </a:spcBef>
            </a:pPr>
            <a:r>
              <a:rPr spc="140" dirty="0"/>
              <a:t>Fake</a:t>
            </a:r>
            <a:r>
              <a:rPr spc="450" dirty="0"/>
              <a:t> </a:t>
            </a:r>
            <a:r>
              <a:rPr spc="155" dirty="0"/>
              <a:t>news</a:t>
            </a:r>
            <a:r>
              <a:rPr spc="450" dirty="0"/>
              <a:t> </a:t>
            </a:r>
            <a:r>
              <a:rPr spc="240" dirty="0"/>
              <a:t>detection</a:t>
            </a:r>
            <a:r>
              <a:rPr spc="450" dirty="0"/>
              <a:t> </a:t>
            </a:r>
            <a:r>
              <a:rPr spc="155" dirty="0"/>
              <a:t>helps</a:t>
            </a:r>
            <a:r>
              <a:rPr spc="450" dirty="0"/>
              <a:t> </a:t>
            </a:r>
            <a:r>
              <a:rPr spc="30" dirty="0"/>
              <a:t>us</a:t>
            </a:r>
          </a:p>
          <a:p>
            <a:pPr marL="12700" marR="103505">
              <a:lnSpc>
                <a:spcPct val="114599"/>
              </a:lnSpc>
            </a:pPr>
            <a:r>
              <a:rPr spc="225" dirty="0"/>
              <a:t>separate</a:t>
            </a:r>
            <a:r>
              <a:rPr spc="434" dirty="0"/>
              <a:t> </a:t>
            </a:r>
            <a:r>
              <a:rPr spc="225" dirty="0"/>
              <a:t>fact</a:t>
            </a:r>
            <a:r>
              <a:rPr spc="440" dirty="0"/>
              <a:t> </a:t>
            </a:r>
            <a:r>
              <a:rPr spc="95" dirty="0"/>
              <a:t>from</a:t>
            </a:r>
            <a:r>
              <a:rPr spc="440" dirty="0"/>
              <a:t> </a:t>
            </a:r>
            <a:r>
              <a:rPr spc="-110" dirty="0"/>
              <a:t>f</a:t>
            </a:r>
            <a:r>
              <a:rPr spc="-660" dirty="0"/>
              <a:t> </a:t>
            </a:r>
            <a:r>
              <a:rPr spc="185" dirty="0"/>
              <a:t>iction</a:t>
            </a:r>
            <a:r>
              <a:rPr spc="440" dirty="0"/>
              <a:t> </a:t>
            </a:r>
            <a:r>
              <a:rPr dirty="0"/>
              <a:t>in</a:t>
            </a:r>
            <a:r>
              <a:rPr spc="440" dirty="0"/>
              <a:t> </a:t>
            </a:r>
            <a:r>
              <a:rPr spc="160" dirty="0"/>
              <a:t>the</a:t>
            </a:r>
            <a:r>
              <a:rPr spc="440" dirty="0"/>
              <a:t> </a:t>
            </a:r>
            <a:r>
              <a:rPr spc="135" dirty="0"/>
              <a:t>news </a:t>
            </a:r>
            <a:r>
              <a:rPr spc="114" dirty="0"/>
              <a:t>we</a:t>
            </a:r>
            <a:r>
              <a:rPr spc="440" dirty="0"/>
              <a:t> </a:t>
            </a:r>
            <a:r>
              <a:rPr spc="160" dirty="0"/>
              <a:t>consume.</a:t>
            </a:r>
            <a:r>
              <a:rPr spc="440" dirty="0"/>
              <a:t> </a:t>
            </a:r>
            <a:r>
              <a:rPr spc="225" dirty="0"/>
              <a:t>By</a:t>
            </a:r>
            <a:r>
              <a:rPr spc="440" dirty="0"/>
              <a:t> </a:t>
            </a:r>
            <a:r>
              <a:rPr spc="90" dirty="0"/>
              <a:t>using</a:t>
            </a:r>
            <a:r>
              <a:rPr spc="440" dirty="0"/>
              <a:t> </a:t>
            </a:r>
            <a:r>
              <a:rPr spc="229" dirty="0"/>
              <a:t>advanced</a:t>
            </a:r>
          </a:p>
          <a:p>
            <a:pPr marL="12700" marR="5080">
              <a:lnSpc>
                <a:spcPct val="114599"/>
              </a:lnSpc>
            </a:pPr>
            <a:r>
              <a:rPr spc="175" dirty="0"/>
              <a:t>technology,</a:t>
            </a:r>
            <a:r>
              <a:rPr spc="409" dirty="0"/>
              <a:t> </a:t>
            </a:r>
            <a:r>
              <a:rPr spc="114" dirty="0"/>
              <a:t>we</a:t>
            </a:r>
            <a:r>
              <a:rPr spc="415" dirty="0"/>
              <a:t> </a:t>
            </a:r>
            <a:r>
              <a:rPr spc="180" dirty="0"/>
              <a:t>can</a:t>
            </a:r>
            <a:r>
              <a:rPr spc="415" dirty="0"/>
              <a:t> </a:t>
            </a:r>
            <a:r>
              <a:rPr spc="130" dirty="0"/>
              <a:t>tell</a:t>
            </a:r>
            <a:r>
              <a:rPr spc="415" dirty="0"/>
              <a:t> </a:t>
            </a:r>
            <a:r>
              <a:rPr spc="-155" dirty="0"/>
              <a:t>i</a:t>
            </a:r>
            <a:r>
              <a:rPr spc="-660" dirty="0"/>
              <a:t> </a:t>
            </a:r>
            <a:r>
              <a:rPr dirty="0"/>
              <a:t>f</a:t>
            </a:r>
            <a:r>
              <a:rPr spc="415" dirty="0"/>
              <a:t> </a:t>
            </a:r>
            <a:r>
              <a:rPr dirty="0"/>
              <a:t>a</a:t>
            </a:r>
            <a:r>
              <a:rPr spc="415" dirty="0"/>
              <a:t> </a:t>
            </a:r>
            <a:r>
              <a:rPr spc="155" dirty="0"/>
              <a:t>news</a:t>
            </a:r>
            <a:r>
              <a:rPr spc="409" dirty="0"/>
              <a:t> </a:t>
            </a:r>
            <a:r>
              <a:rPr spc="185" dirty="0"/>
              <a:t>story </a:t>
            </a:r>
            <a:r>
              <a:rPr spc="55" dirty="0"/>
              <a:t>is</a:t>
            </a:r>
            <a:r>
              <a:rPr spc="450" dirty="0"/>
              <a:t> </a:t>
            </a:r>
            <a:r>
              <a:rPr spc="155" dirty="0"/>
              <a:t>true</a:t>
            </a:r>
            <a:r>
              <a:rPr spc="455" dirty="0"/>
              <a:t> </a:t>
            </a:r>
            <a:r>
              <a:rPr dirty="0"/>
              <a:t>or</a:t>
            </a:r>
            <a:r>
              <a:rPr spc="455" dirty="0"/>
              <a:t> </a:t>
            </a:r>
            <a:r>
              <a:rPr spc="165" dirty="0"/>
              <a:t>made</a:t>
            </a:r>
            <a:r>
              <a:rPr spc="450" dirty="0"/>
              <a:t> </a:t>
            </a:r>
            <a:r>
              <a:rPr spc="-25" dirty="0"/>
              <a:t>up.</a:t>
            </a:r>
          </a:p>
          <a:p>
            <a:pPr marL="12700" marR="377190" indent="137795">
              <a:lnSpc>
                <a:spcPct val="114599"/>
              </a:lnSpc>
            </a:pPr>
            <a:r>
              <a:rPr spc="75" dirty="0"/>
              <a:t>This</a:t>
            </a:r>
            <a:r>
              <a:rPr spc="434" dirty="0"/>
              <a:t> </a:t>
            </a:r>
            <a:r>
              <a:rPr spc="155" dirty="0"/>
              <a:t>helps</a:t>
            </a:r>
            <a:r>
              <a:rPr spc="440" dirty="0"/>
              <a:t> </a:t>
            </a:r>
            <a:r>
              <a:rPr spc="55" dirty="0"/>
              <a:t>us</a:t>
            </a:r>
            <a:r>
              <a:rPr spc="434" dirty="0"/>
              <a:t> </a:t>
            </a:r>
            <a:r>
              <a:rPr spc="110" dirty="0"/>
              <a:t>make</a:t>
            </a:r>
            <a:r>
              <a:rPr spc="440" dirty="0"/>
              <a:t> </a:t>
            </a:r>
            <a:r>
              <a:rPr spc="229" dirty="0"/>
              <a:t>better</a:t>
            </a:r>
            <a:r>
              <a:rPr spc="434" dirty="0"/>
              <a:t> </a:t>
            </a:r>
            <a:r>
              <a:rPr spc="200" dirty="0"/>
              <a:t>decisions </a:t>
            </a:r>
            <a:r>
              <a:rPr spc="120" dirty="0"/>
              <a:t>and</a:t>
            </a:r>
            <a:r>
              <a:rPr spc="430" dirty="0"/>
              <a:t> </a:t>
            </a:r>
            <a:r>
              <a:rPr spc="130" dirty="0"/>
              <a:t>not</a:t>
            </a:r>
            <a:r>
              <a:rPr spc="430" dirty="0"/>
              <a:t> </a:t>
            </a:r>
            <a:r>
              <a:rPr spc="135" dirty="0"/>
              <a:t>get</a:t>
            </a:r>
            <a:r>
              <a:rPr spc="434" dirty="0"/>
              <a:t> </a:t>
            </a:r>
            <a:r>
              <a:rPr spc="165" dirty="0"/>
              <a:t>fooled</a:t>
            </a:r>
            <a:r>
              <a:rPr spc="430" dirty="0"/>
              <a:t> </a:t>
            </a:r>
            <a:r>
              <a:rPr spc="180" dirty="0"/>
              <a:t>by</a:t>
            </a:r>
            <a:r>
              <a:rPr spc="434" dirty="0"/>
              <a:t> </a:t>
            </a:r>
            <a:r>
              <a:rPr spc="145" dirty="0"/>
              <a:t>false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35" dirty="0"/>
              <a:t>information.</a:t>
            </a:r>
            <a:r>
              <a:rPr spc="450" dirty="0"/>
              <a:t> </a:t>
            </a:r>
            <a:r>
              <a:rPr spc="65" dirty="0"/>
              <a:t>So,</a:t>
            </a:r>
            <a:r>
              <a:rPr spc="450" dirty="0"/>
              <a:t> </a:t>
            </a:r>
            <a:r>
              <a:rPr spc="180" dirty="0"/>
              <a:t>by</a:t>
            </a:r>
            <a:r>
              <a:rPr spc="450" dirty="0"/>
              <a:t> </a:t>
            </a:r>
            <a:r>
              <a:rPr spc="225" dirty="0"/>
              <a:t>detecting</a:t>
            </a:r>
            <a:r>
              <a:rPr spc="455" dirty="0"/>
              <a:t> </a:t>
            </a:r>
            <a:r>
              <a:rPr spc="100" dirty="0"/>
              <a:t>fake</a:t>
            </a:r>
          </a:p>
          <a:p>
            <a:pPr marL="12700" marR="41910">
              <a:lnSpc>
                <a:spcPct val="114599"/>
              </a:lnSpc>
            </a:pPr>
            <a:r>
              <a:rPr spc="100" dirty="0"/>
              <a:t>news,</a:t>
            </a:r>
            <a:r>
              <a:rPr spc="434" dirty="0"/>
              <a:t> </a:t>
            </a:r>
            <a:r>
              <a:rPr spc="114" dirty="0"/>
              <a:t>we</a:t>
            </a:r>
            <a:r>
              <a:rPr spc="440" dirty="0"/>
              <a:t> </a:t>
            </a:r>
            <a:r>
              <a:rPr spc="180" dirty="0"/>
              <a:t>can</a:t>
            </a:r>
            <a:r>
              <a:rPr spc="434" dirty="0"/>
              <a:t> </a:t>
            </a:r>
            <a:r>
              <a:rPr spc="180" dirty="0"/>
              <a:t>trust</a:t>
            </a:r>
            <a:r>
              <a:rPr spc="440" dirty="0"/>
              <a:t> </a:t>
            </a:r>
            <a:r>
              <a:rPr spc="160" dirty="0"/>
              <a:t>the</a:t>
            </a:r>
            <a:r>
              <a:rPr spc="434" dirty="0"/>
              <a:t> </a:t>
            </a:r>
            <a:r>
              <a:rPr spc="155" dirty="0"/>
              <a:t>news</a:t>
            </a:r>
            <a:r>
              <a:rPr spc="440" dirty="0"/>
              <a:t> </a:t>
            </a:r>
            <a:r>
              <a:rPr spc="130" dirty="0"/>
              <a:t>more</a:t>
            </a:r>
            <a:r>
              <a:rPr spc="434" dirty="0"/>
              <a:t> </a:t>
            </a:r>
            <a:r>
              <a:rPr spc="95" dirty="0"/>
              <a:t>and </a:t>
            </a:r>
            <a:r>
              <a:rPr spc="110" dirty="0"/>
              <a:t>make</a:t>
            </a:r>
            <a:r>
              <a:rPr spc="434" dirty="0"/>
              <a:t> </a:t>
            </a:r>
            <a:r>
              <a:rPr spc="180" dirty="0"/>
              <a:t>smarter</a:t>
            </a:r>
            <a:r>
              <a:rPr spc="440" dirty="0"/>
              <a:t> </a:t>
            </a:r>
            <a:r>
              <a:rPr spc="240" dirty="0"/>
              <a:t>choices</a:t>
            </a:r>
            <a:r>
              <a:rPr spc="440" dirty="0"/>
              <a:t> </a:t>
            </a:r>
            <a:r>
              <a:rPr dirty="0"/>
              <a:t>in</a:t>
            </a:r>
            <a:r>
              <a:rPr spc="434" dirty="0"/>
              <a:t> </a:t>
            </a:r>
            <a:r>
              <a:rPr spc="70" dirty="0"/>
              <a:t>our</a:t>
            </a:r>
            <a:r>
              <a:rPr spc="440" dirty="0"/>
              <a:t> </a:t>
            </a:r>
            <a:r>
              <a:rPr spc="-204" dirty="0"/>
              <a:t>l</a:t>
            </a:r>
            <a:r>
              <a:rPr spc="-660" dirty="0"/>
              <a:t> </a:t>
            </a:r>
            <a:r>
              <a:rPr spc="114" dirty="0"/>
              <a:t>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 A K E N E W S D E T E C T I O N</vt:lpstr>
      <vt:lpstr>PROBLEM STATEMENT:</vt:lpstr>
      <vt:lpstr>PROBLEM OVERVIEW:</vt:lpstr>
      <vt:lpstr>THE END USER FOR FAKE NEWS DETECTION SYSTEM CAN INCLUDE:</vt:lpstr>
      <vt:lpstr>Key features:</vt:lpstr>
      <vt:lpstr>SOLUTION AND IT' S VALUE PREPOSITION:</vt:lpstr>
      <vt:lpstr>MODELING:</vt:lpstr>
      <vt:lpstr>RESULT:</vt:lpstr>
      <vt:lpstr>CONCLUSION:</vt:lpstr>
      <vt:lpstr>REFERNECE: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dc:creator>THOWPIC I</dc:creator>
  <cp:keywords>DAGBLgUV4us,BAFn7XVbEDk</cp:keywords>
  <cp:lastModifiedBy>fshaina786@gmail.com</cp:lastModifiedBy>
  <cp:revision>2</cp:revision>
  <dcterms:created xsi:type="dcterms:W3CDTF">2024-04-02T04:45:38Z</dcterms:created>
  <dcterms:modified xsi:type="dcterms:W3CDTF">2024-04-02T05:47:10Z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2024-04-02T00:00:00Z</vt:filetime>
  </property>
  <property fmtid="{D5CDD505-2E9C-101B-9397-08002B2CF9AE}" pid="5" name="Producer">
    <vt:lpwstr>Canva</vt:lpwstr>
  </property>
</Properties>
</file>