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313f657e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313f657e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313f657e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1313f657e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313f657e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313f657e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313f657e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313f657e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1313f657e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1313f657e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313f657e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313f657e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131215ef1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131215ef1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31215ef1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31215ef1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313f657e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1313f657e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313f657e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313f657e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testasp.vulnweb.com" TargetMode="External"/><Relationship Id="rId4" Type="http://schemas.openxmlformats.org/officeDocument/2006/relationships/hyperlink" Target="http://testasp.vulnweb.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drive.google.com/file/d/1--FhHplImX8oqagW1bHHJTD4ep3s0twI/view" TargetMode="Externa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blog.malwarebytes.com/wp-content/uploads/2018/11/B2C-Data-Breach-Checklist-2018.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74625" y="209775"/>
            <a:ext cx="8520600" cy="498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880"/>
              <a:t>Cross site scripting:</a:t>
            </a:r>
            <a:endParaRPr sz="2880"/>
          </a:p>
        </p:txBody>
      </p:sp>
      <p:sp>
        <p:nvSpPr>
          <p:cNvPr id="55" name="Google Shape;55;p13"/>
          <p:cNvSpPr txBox="1"/>
          <p:nvPr>
            <p:ph idx="1" type="subTitle"/>
          </p:nvPr>
        </p:nvSpPr>
        <p:spPr>
          <a:xfrm>
            <a:off x="311700" y="707775"/>
            <a:ext cx="8520600" cy="410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VULNWEB: </a:t>
            </a:r>
            <a:r>
              <a:rPr lang="en" sz="1700" u="sng">
                <a:solidFill>
                  <a:schemeClr val="hlink"/>
                </a:solidFill>
                <a:hlinkClick r:id="rId3"/>
              </a:rPr>
              <a:t>http://testasp.vulnweb.com</a:t>
            </a:r>
            <a:r>
              <a:rPr lang="en" sz="1700"/>
              <a:t> </a:t>
            </a:r>
            <a:endParaRPr sz="1700"/>
          </a:p>
          <a:p>
            <a:pPr indent="0" lvl="0" marL="0" rtl="0" algn="l">
              <a:spcBef>
                <a:spcPts val="0"/>
              </a:spcBef>
              <a:spcAft>
                <a:spcPts val="0"/>
              </a:spcAft>
              <a:buNone/>
            </a:pPr>
            <a:r>
              <a:rPr lang="en" sz="1700"/>
              <a:t>Website  </a:t>
            </a:r>
            <a:r>
              <a:rPr lang="en" sz="1700" u="sng">
                <a:solidFill>
                  <a:schemeClr val="hlink"/>
                </a:solidFill>
                <a:hlinkClick r:id="rId4"/>
              </a:rPr>
              <a:t>http://testasp.vulnweb.com</a:t>
            </a:r>
            <a:r>
              <a:rPr lang="en" sz="1700"/>
              <a:t> /  </a:t>
            </a:r>
            <a:endParaRPr sz="1700"/>
          </a:p>
          <a:p>
            <a:pPr indent="0" lvl="0" marL="0" rtl="0" algn="l">
              <a:spcBef>
                <a:spcPts val="0"/>
              </a:spcBef>
              <a:spcAft>
                <a:spcPts val="0"/>
              </a:spcAft>
              <a:buClr>
                <a:schemeClr val="dk1"/>
              </a:buClr>
              <a:buSzPts val="1100"/>
              <a:buFont typeface="Arial"/>
              <a:buNone/>
            </a:pPr>
            <a:r>
              <a:t/>
            </a:r>
            <a:endParaRPr sz="1700"/>
          </a:p>
          <a:p>
            <a:pPr indent="0" lvl="0" marL="0" rtl="0" algn="l">
              <a:spcBef>
                <a:spcPts val="0"/>
              </a:spcBef>
              <a:spcAft>
                <a:spcPts val="0"/>
              </a:spcAft>
              <a:buNone/>
            </a:pPr>
            <a:r>
              <a:rPr lang="en" sz="1200">
                <a:solidFill>
                  <a:srgbClr val="444444"/>
                </a:solidFill>
                <a:highlight>
                  <a:srgbClr val="FFFFFF"/>
                </a:highlight>
                <a:latin typeface="Roboto"/>
                <a:ea typeface="Roboto"/>
                <a:cs typeface="Roboto"/>
                <a:sym typeface="Roboto"/>
              </a:rPr>
              <a:t>Cross-Site Scripting (XSS) attacks are a type of injection, in which malicious scripts are injected into otherwise benign and trusted websites. XSS attacks occur when an attacker uses a web application to send malicious code, generally in the form of a browser side script, to a different end user</a:t>
            </a:r>
            <a:endParaRPr sz="1200">
              <a:solidFill>
                <a:srgbClr val="444444"/>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444444"/>
                </a:solidFill>
                <a:highlight>
                  <a:srgbClr val="FFFFFF"/>
                </a:highlight>
                <a:latin typeface="Roboto"/>
                <a:ea typeface="Roboto"/>
                <a:cs typeface="Roboto"/>
                <a:sym typeface="Roboto"/>
              </a:rPr>
              <a:t>Types of XSS:</a:t>
            </a:r>
            <a:endParaRPr sz="1200">
              <a:solidFill>
                <a:srgbClr val="444444"/>
              </a:solidFill>
              <a:highlight>
                <a:srgbClr val="FFFFFF"/>
              </a:highlight>
              <a:latin typeface="Roboto"/>
              <a:ea typeface="Roboto"/>
              <a:cs typeface="Roboto"/>
              <a:sym typeface="Roboto"/>
            </a:endParaRPr>
          </a:p>
          <a:p>
            <a:pPr indent="0" lvl="0" marL="0" rtl="0" algn="l">
              <a:spcBef>
                <a:spcPts val="0"/>
              </a:spcBef>
              <a:spcAft>
                <a:spcPts val="0"/>
              </a:spcAft>
              <a:buNone/>
            </a:pPr>
            <a:r>
              <a:rPr b="1" lang="en" sz="1150">
                <a:solidFill>
                  <a:schemeClr val="dk1"/>
                </a:solidFill>
                <a:highlight>
                  <a:srgbClr val="FFFFFF"/>
                </a:highlight>
              </a:rPr>
              <a:t>#1) Reflected XSS</a:t>
            </a:r>
            <a:r>
              <a:rPr lang="en" sz="1150">
                <a:solidFill>
                  <a:srgbClr val="3A3A3A"/>
                </a:solidFill>
                <a:highlight>
                  <a:srgbClr val="FFFFFF"/>
                </a:highlight>
              </a:rPr>
              <a:t> – This attack occurs, when a malicious script is not being saved on the web server but reflected in the website’s results.</a:t>
            </a:r>
            <a:endParaRPr sz="1150">
              <a:solidFill>
                <a:srgbClr val="3A3A3A"/>
              </a:solidFill>
              <a:highlight>
                <a:srgbClr val="FFFFFF"/>
              </a:highlight>
            </a:endParaRPr>
          </a:p>
          <a:p>
            <a:pPr indent="0" lvl="0" marL="0" rtl="0" algn="l">
              <a:spcBef>
                <a:spcPts val="0"/>
              </a:spcBef>
              <a:spcAft>
                <a:spcPts val="0"/>
              </a:spcAft>
              <a:buNone/>
            </a:pPr>
            <a:r>
              <a:rPr b="1" lang="en" sz="1150">
                <a:solidFill>
                  <a:srgbClr val="3A3A3A"/>
                </a:solidFill>
                <a:highlight>
                  <a:srgbClr val="FFFFFF"/>
                </a:highlight>
              </a:rPr>
              <a:t>#2) Stored XSS – </a:t>
            </a:r>
            <a:r>
              <a:rPr lang="en" sz="1150">
                <a:solidFill>
                  <a:srgbClr val="3A3A3A"/>
                </a:solidFill>
                <a:highlight>
                  <a:srgbClr val="FFFFFF"/>
                </a:highlight>
              </a:rPr>
              <a:t>This attack occurs when a malicious script is being saved on the web server permanently.</a:t>
            </a:r>
            <a:endParaRPr sz="1150">
              <a:solidFill>
                <a:srgbClr val="3A3A3A"/>
              </a:solidFill>
              <a:highlight>
                <a:srgbClr val="FFFFFF"/>
              </a:highlight>
            </a:endParaRPr>
          </a:p>
          <a:p>
            <a:pPr indent="0" lvl="0" marL="0" rtl="0" algn="l">
              <a:spcBef>
                <a:spcPts val="0"/>
              </a:spcBef>
              <a:spcAft>
                <a:spcPts val="0"/>
              </a:spcAft>
              <a:buClr>
                <a:schemeClr val="dk1"/>
              </a:buClr>
              <a:buSzPts val="1100"/>
              <a:buFont typeface="Arial"/>
              <a:buNone/>
            </a:pPr>
            <a:r>
              <a:rPr b="1" lang="en" sz="1150">
                <a:solidFill>
                  <a:srgbClr val="3A3A3A"/>
                </a:solidFill>
                <a:highlight>
                  <a:srgbClr val="FFFFFF"/>
                </a:highlight>
              </a:rPr>
              <a:t>#3)</a:t>
            </a:r>
            <a:r>
              <a:rPr lang="en" sz="1150">
                <a:solidFill>
                  <a:srgbClr val="3A3A3A"/>
                </a:solidFill>
                <a:highlight>
                  <a:srgbClr val="FFFFFF"/>
                </a:highlight>
              </a:rPr>
              <a:t> </a:t>
            </a:r>
            <a:r>
              <a:rPr b="1" lang="en" sz="1150">
                <a:solidFill>
                  <a:srgbClr val="3A3A3A"/>
                </a:solidFill>
                <a:highlight>
                  <a:srgbClr val="FFFFFF"/>
                </a:highlight>
              </a:rPr>
              <a:t>DOM</a:t>
            </a:r>
            <a:r>
              <a:rPr lang="en" sz="1150">
                <a:solidFill>
                  <a:srgbClr val="3A3A3A"/>
                </a:solidFill>
                <a:highlight>
                  <a:srgbClr val="FFFFFF"/>
                </a:highlight>
              </a:rPr>
              <a:t> – This occurs, when the DOM environment is being changed, but the code remains the same.</a:t>
            </a:r>
            <a:endParaRPr sz="1200">
              <a:solidFill>
                <a:srgbClr val="44444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This happens because </a:t>
            </a:r>
            <a:r>
              <a:rPr lang="en" sz="1350">
                <a:solidFill>
                  <a:srgbClr val="111111"/>
                </a:solidFill>
                <a:highlight>
                  <a:srgbClr val="FFFFFF"/>
                </a:highlight>
                <a:latin typeface="Roboto"/>
                <a:ea typeface="Roboto"/>
                <a:cs typeface="Roboto"/>
                <a:sym typeface="Roboto"/>
              </a:rPr>
              <a:t> When the website or application stores user input in a database or a file to display it later, like a field in a profile or a comment in a forum, resulting attack.</a:t>
            </a:r>
            <a:endParaRPr sz="1700"/>
          </a:p>
          <a:p>
            <a:pPr indent="0" lvl="0" marL="0" rtl="0" algn="l">
              <a:spcBef>
                <a:spcPts val="0"/>
              </a:spcBef>
              <a:spcAft>
                <a:spcPts val="0"/>
              </a:spcAft>
              <a:buNone/>
            </a:pPr>
            <a:r>
              <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920"/>
              <a:t>3.sanitizing</a:t>
            </a:r>
            <a:endParaRPr sz="1920"/>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lnSpc>
                <a:spcPct val="144827"/>
              </a:lnSpc>
              <a:spcBef>
                <a:spcPts val="0"/>
              </a:spcBef>
              <a:spcAft>
                <a:spcPts val="0"/>
              </a:spcAft>
              <a:buClr>
                <a:schemeClr val="dk1"/>
              </a:buClr>
              <a:buSzPct val="75862"/>
              <a:buFont typeface="Arial"/>
              <a:buNone/>
            </a:pPr>
            <a:r>
              <a:rPr lang="en" sz="1450">
                <a:solidFill>
                  <a:srgbClr val="333333"/>
                </a:solidFill>
                <a:highlight>
                  <a:srgbClr val="FFFFFF"/>
                </a:highlight>
              </a:rPr>
              <a:t>Sanitizing user input is another effective way of </a:t>
            </a:r>
            <a:r>
              <a:rPr b="1" lang="en" sz="1450">
                <a:solidFill>
                  <a:srgbClr val="333333"/>
                </a:solidFill>
                <a:highlight>
                  <a:srgbClr val="FFFFFF"/>
                </a:highlight>
              </a:rPr>
              <a:t>prevent XSS attacks</a:t>
            </a:r>
            <a:r>
              <a:rPr lang="en" sz="1450">
                <a:solidFill>
                  <a:srgbClr val="333333"/>
                </a:solidFill>
                <a:highlight>
                  <a:srgbClr val="FFFFFF"/>
                </a:highlight>
              </a:rPr>
              <a:t>. Even though it is a robust defence, it should be used combined with the two mitigation methods mentioned above. Sanitization ought not to be utilized singly to mitigate XSS attacks. Utilizing the above three mitigation procedures will enable you to attain an extremely safe application.</a:t>
            </a:r>
            <a:endParaRPr sz="1450">
              <a:solidFill>
                <a:srgbClr val="333333"/>
              </a:solidFill>
              <a:highlight>
                <a:srgbClr val="FFFFFF"/>
              </a:highlight>
            </a:endParaRPr>
          </a:p>
          <a:p>
            <a:pPr indent="0" lvl="0" marL="0" rtl="0" algn="l">
              <a:lnSpc>
                <a:spcPct val="144827"/>
              </a:lnSpc>
              <a:spcBef>
                <a:spcPts val="1500"/>
              </a:spcBef>
              <a:spcAft>
                <a:spcPts val="0"/>
              </a:spcAft>
              <a:buClr>
                <a:schemeClr val="dk1"/>
              </a:buClr>
              <a:buSzPct val="75862"/>
              <a:buFont typeface="Arial"/>
              <a:buNone/>
            </a:pPr>
            <a:r>
              <a:rPr lang="en" sz="1450">
                <a:solidFill>
                  <a:srgbClr val="333333"/>
                </a:solidFill>
                <a:highlight>
                  <a:srgbClr val="FFFFFF"/>
                </a:highlight>
              </a:rPr>
              <a:t>Sanitization is especially beneficial with web pages that permit HTML markup. It cleans off possibly detrimental markup, hence ensuring that the data obtained is harmless to both your users plus your database. Therefore, sanitization transforms user input that is undesirable into a suitable format.</a:t>
            </a:r>
            <a:endParaRPr sz="1450">
              <a:solidFill>
                <a:srgbClr val="333333"/>
              </a:solidFill>
              <a:highlight>
                <a:srgbClr val="FFFFFF"/>
              </a:highlight>
            </a:endParaRPr>
          </a:p>
          <a:p>
            <a:pPr indent="0" lvl="0" marL="0" rtl="0" algn="l">
              <a:spcBef>
                <a:spcPts val="1500"/>
              </a:spcBef>
              <a:spcAft>
                <a:spcPts val="0"/>
              </a:spcAft>
              <a:buClr>
                <a:schemeClr val="dk1"/>
              </a:buClr>
              <a:buSzPct val="48888"/>
              <a:buFont typeface="Arial"/>
              <a:buNone/>
            </a:pPr>
            <a:r>
              <a:rPr b="1" lang="en" sz="2250">
                <a:solidFill>
                  <a:schemeClr val="dk1"/>
                </a:solidFill>
                <a:highlight>
                  <a:srgbClr val="FFFFFF"/>
                </a:highlight>
              </a:rPr>
              <a:t>4. Using suitable response headers</a:t>
            </a:r>
            <a:endParaRPr b="1" sz="2250">
              <a:solidFill>
                <a:schemeClr val="dk1"/>
              </a:solidFill>
              <a:highlight>
                <a:srgbClr val="FFFFFF"/>
              </a:highlight>
            </a:endParaRPr>
          </a:p>
          <a:p>
            <a:pPr indent="0" lvl="0" marL="0" rtl="0" algn="l">
              <a:lnSpc>
                <a:spcPct val="144827"/>
              </a:lnSpc>
              <a:spcBef>
                <a:spcPts val="800"/>
              </a:spcBef>
              <a:spcAft>
                <a:spcPts val="0"/>
              </a:spcAft>
              <a:buClr>
                <a:schemeClr val="dk1"/>
              </a:buClr>
              <a:buSzPct val="75862"/>
              <a:buFont typeface="Arial"/>
              <a:buNone/>
            </a:pPr>
            <a:r>
              <a:rPr lang="en" sz="1450">
                <a:solidFill>
                  <a:srgbClr val="333333"/>
                </a:solidFill>
                <a:highlight>
                  <a:srgbClr val="FFFFFF"/>
                </a:highlight>
              </a:rPr>
              <a:t>This is where Content-Type options plus X-Content-Type-Options headers are utilized towards guaranteeing that browsers infer the retorts in an intended way. This will aid in inhibiting XSS present in HTTP reactions, which are not designed to comprise some HTML</a:t>
            </a:r>
            <a:endParaRPr sz="1450">
              <a:solidFill>
                <a:srgbClr val="333333"/>
              </a:solidFill>
              <a:highlight>
                <a:srgbClr val="FFFFFF"/>
              </a:highlight>
            </a:endParaRPr>
          </a:p>
          <a:p>
            <a:pPr indent="0" lvl="0" marL="0" rtl="0" algn="l">
              <a:spcBef>
                <a:spcPts val="15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a:t>
            </a:r>
            <a:r>
              <a:rPr b="1" lang="en" sz="2355"/>
              <a:t>.Content security policy</a:t>
            </a:r>
            <a:endParaRPr b="1" sz="2355"/>
          </a:p>
        </p:txBody>
      </p:sp>
      <p:sp>
        <p:nvSpPr>
          <p:cNvPr id="119" name="Google Shape;119;p23"/>
          <p:cNvSpPr txBox="1"/>
          <p:nvPr>
            <p:ph idx="1" type="body"/>
          </p:nvPr>
        </p:nvSpPr>
        <p:spPr>
          <a:xfrm>
            <a:off x="311700" y="1152475"/>
            <a:ext cx="8520600" cy="3880800"/>
          </a:xfrm>
          <a:prstGeom prst="rect">
            <a:avLst/>
          </a:prstGeom>
        </p:spPr>
        <p:txBody>
          <a:bodyPr anchorCtr="0" anchor="t" bIns="91425" lIns="91425" spcFirstLastPara="1" rIns="91425" wrap="square" tIns="91425">
            <a:normAutofit/>
          </a:bodyPr>
          <a:lstStyle/>
          <a:p>
            <a:pPr indent="0" lvl="0" marL="0" rtl="0" algn="l">
              <a:lnSpc>
                <a:spcPct val="144827"/>
              </a:lnSpc>
              <a:spcBef>
                <a:spcPts val="0"/>
              </a:spcBef>
              <a:spcAft>
                <a:spcPts val="0"/>
              </a:spcAft>
              <a:buClr>
                <a:schemeClr val="dk1"/>
              </a:buClr>
              <a:buSzPts val="1100"/>
              <a:buFont typeface="Arial"/>
              <a:buNone/>
            </a:pPr>
            <a:r>
              <a:rPr lang="en" sz="1450">
                <a:solidFill>
                  <a:srgbClr val="333333"/>
                </a:solidFill>
                <a:highlight>
                  <a:srgbClr val="FFFFFF"/>
                </a:highlight>
              </a:rPr>
              <a:t>This is often applied as a last option of mitigation so as to minimize the brutality of any XSS susceptibilities that may still arise.</a:t>
            </a:r>
            <a:endParaRPr sz="1450">
              <a:solidFill>
                <a:srgbClr val="333333"/>
              </a:solidFill>
              <a:highlight>
                <a:srgbClr val="FFFFFF"/>
              </a:highlight>
            </a:endParaRPr>
          </a:p>
          <a:p>
            <a:pPr indent="0" lvl="0" marL="0" rtl="0" algn="l">
              <a:spcBef>
                <a:spcPts val="1500"/>
              </a:spcBef>
              <a:spcAft>
                <a:spcPts val="0"/>
              </a:spcAft>
              <a:buClr>
                <a:schemeClr val="dk1"/>
              </a:buClr>
              <a:buSzPts val="1100"/>
              <a:buFont typeface="Arial"/>
              <a:buNone/>
            </a:pPr>
            <a:r>
              <a:rPr b="1" lang="en" sz="2250">
                <a:solidFill>
                  <a:schemeClr val="dk1"/>
                </a:solidFill>
                <a:highlight>
                  <a:srgbClr val="FFFFFF"/>
                </a:highlight>
              </a:rPr>
              <a:t>Conclusion</a:t>
            </a:r>
            <a:endParaRPr b="1" sz="2250">
              <a:solidFill>
                <a:schemeClr val="dk1"/>
              </a:solidFill>
              <a:highlight>
                <a:srgbClr val="FFFFFF"/>
              </a:highlight>
            </a:endParaRPr>
          </a:p>
          <a:p>
            <a:pPr indent="0" lvl="0" marL="0" rtl="0" algn="l">
              <a:lnSpc>
                <a:spcPct val="144827"/>
              </a:lnSpc>
              <a:spcBef>
                <a:spcPts val="800"/>
              </a:spcBef>
              <a:spcAft>
                <a:spcPts val="0"/>
              </a:spcAft>
              <a:buClr>
                <a:schemeClr val="dk1"/>
              </a:buClr>
              <a:buSzPts val="1100"/>
              <a:buFont typeface="Arial"/>
              <a:buNone/>
            </a:pPr>
            <a:r>
              <a:rPr lang="en" sz="1450">
                <a:solidFill>
                  <a:srgbClr val="333333"/>
                </a:solidFill>
                <a:highlight>
                  <a:srgbClr val="FFFFFF"/>
                </a:highlight>
              </a:rPr>
              <a:t>Utilizing the above </a:t>
            </a:r>
            <a:r>
              <a:rPr b="1" lang="en" sz="1450">
                <a:solidFill>
                  <a:srgbClr val="333333"/>
                </a:solidFill>
                <a:highlight>
                  <a:srgbClr val="FFFFFF"/>
                </a:highlight>
              </a:rPr>
              <a:t>cross-site scripting</a:t>
            </a:r>
            <a:r>
              <a:rPr lang="en" sz="1450">
                <a:solidFill>
                  <a:srgbClr val="333333"/>
                </a:solidFill>
                <a:highlight>
                  <a:srgbClr val="FFFFFF"/>
                </a:highlight>
              </a:rPr>
              <a:t> mitigation procedures will ensure that your users plus the applications are safe from XSS attacks. Hence, implement these procedures, and you can be sure of blocking any attempted </a:t>
            </a:r>
            <a:r>
              <a:rPr b="1" lang="en" sz="1450">
                <a:solidFill>
                  <a:srgbClr val="333333"/>
                </a:solidFill>
                <a:highlight>
                  <a:srgbClr val="FFFFFF"/>
                </a:highlight>
              </a:rPr>
              <a:t>XSS attacks</a:t>
            </a:r>
            <a:r>
              <a:rPr lang="en" sz="1450">
                <a:solidFill>
                  <a:srgbClr val="333333"/>
                </a:solidFill>
                <a:highlight>
                  <a:srgbClr val="FFFFFF"/>
                </a:highlight>
              </a:rPr>
              <a:t> from occurring.</a:t>
            </a:r>
            <a:endParaRPr sz="1450">
              <a:solidFill>
                <a:srgbClr val="333333"/>
              </a:solidFill>
              <a:highlight>
                <a:srgbClr val="FFFFFF"/>
              </a:highlight>
            </a:endParaRPr>
          </a:p>
          <a:p>
            <a:pPr indent="0" lvl="0" marL="381000" marR="381000" rtl="0" algn="l">
              <a:lnSpc>
                <a:spcPct val="142857"/>
              </a:lnSpc>
              <a:spcBef>
                <a:spcPts val="1500"/>
              </a:spcBef>
              <a:spcAft>
                <a:spcPts val="0"/>
              </a:spcAft>
              <a:buClr>
                <a:schemeClr val="dk1"/>
              </a:buClr>
              <a:buSzPts val="1100"/>
              <a:buFont typeface="Arial"/>
              <a:buNone/>
            </a:pPr>
            <a:r>
              <a:t/>
            </a:r>
            <a:endParaRPr sz="1500">
              <a:solidFill>
                <a:srgbClr val="0754FF"/>
              </a:solidFill>
              <a:highlight>
                <a:srgbClr val="1C8753"/>
              </a:highlight>
            </a:endParaRPr>
          </a:p>
          <a:p>
            <a:pPr indent="0" lvl="0" marL="0" rtl="0" algn="l">
              <a:spcBef>
                <a:spcPts val="15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201600" y="0"/>
            <a:ext cx="8520600" cy="79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Steps to Reproduce:</a:t>
            </a:r>
            <a:endParaRPr/>
          </a:p>
        </p:txBody>
      </p:sp>
      <p:sp>
        <p:nvSpPr>
          <p:cNvPr id="61" name="Google Shape;61;p14"/>
          <p:cNvSpPr txBox="1"/>
          <p:nvPr>
            <p:ph idx="1" type="subTitle"/>
          </p:nvPr>
        </p:nvSpPr>
        <p:spPr>
          <a:xfrm>
            <a:off x="311700" y="792600"/>
            <a:ext cx="8520600" cy="4036200"/>
          </a:xfrm>
          <a:prstGeom prst="rect">
            <a:avLst/>
          </a:prstGeom>
          <a:solidFill>
            <a:schemeClr val="lt1"/>
          </a:solidFill>
        </p:spPr>
        <p:txBody>
          <a:bodyPr anchorCtr="0" anchor="t" bIns="91425" lIns="91425" spcFirstLastPara="1" rIns="91425" wrap="square" tIns="91425">
            <a:normAutofit/>
          </a:bodyPr>
          <a:lstStyle/>
          <a:p>
            <a:pPr indent="0" lvl="0" marL="0" rtl="0" algn="l">
              <a:spcBef>
                <a:spcPts val="0"/>
              </a:spcBef>
              <a:spcAft>
                <a:spcPts val="0"/>
              </a:spcAft>
              <a:buNone/>
            </a:pPr>
            <a:r>
              <a:rPr lang="en" sz="2500"/>
              <a:t>To reproduce this, an attacker has to:</a:t>
            </a:r>
            <a:endParaRPr sz="2500"/>
          </a:p>
          <a:p>
            <a:pPr indent="-387350" lvl="0" marL="457200" rtl="0" algn="l">
              <a:spcBef>
                <a:spcPts val="0"/>
              </a:spcBef>
              <a:spcAft>
                <a:spcPts val="0"/>
              </a:spcAft>
              <a:buSzPts val="2500"/>
              <a:buChar char="●"/>
            </a:pPr>
            <a:r>
              <a:rPr lang="en" sz="2500"/>
              <a:t>Prepare a javascript to payload that it wants the victim to execute. In this case , for proof of Concept purposes,our javascript code will prompt an alert.</a:t>
            </a:r>
            <a:endParaRPr sz="2500"/>
          </a:p>
          <a:p>
            <a:pPr indent="-387350" lvl="0" marL="457200" rtl="0" algn="l">
              <a:spcBef>
                <a:spcPts val="0"/>
              </a:spcBef>
              <a:spcAft>
                <a:spcPts val="0"/>
              </a:spcAft>
              <a:buSzPts val="2500"/>
              <a:buChar char="●"/>
            </a:pPr>
            <a:r>
              <a:rPr lang="en" sz="2500"/>
              <a:t>Code: &lt;script&gt;alert(1)&lt;/script&gt;</a:t>
            </a:r>
            <a:endParaRPr sz="2500"/>
          </a:p>
          <a:p>
            <a:pPr indent="-387350" lvl="0" marL="457200" rtl="0" algn="l">
              <a:spcBef>
                <a:spcPts val="0"/>
              </a:spcBef>
              <a:spcAft>
                <a:spcPts val="0"/>
              </a:spcAft>
              <a:buSzPts val="2500"/>
              <a:buChar char="●"/>
            </a:pPr>
            <a:r>
              <a:rPr lang="en" sz="2500"/>
              <a:t>Inject this javascript code properly into the vulnerable parameter, creating thus a alert1 will inject the payload.</a:t>
            </a:r>
            <a:endParaRPr sz="2500"/>
          </a:p>
          <a:p>
            <a:pPr indent="0" lvl="0" marL="0" rtl="0" algn="ctr">
              <a:spcBef>
                <a:spcPts val="0"/>
              </a:spcBef>
              <a:spcAft>
                <a:spcPts val="0"/>
              </a:spcAft>
              <a:buNone/>
            </a:pP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557600" y="241250"/>
            <a:ext cx="8520600" cy="89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t/>
            </a:r>
            <a:endParaRPr sz="2280"/>
          </a:p>
          <a:p>
            <a:pPr indent="0" lvl="0" marL="0" rtl="0" algn="l">
              <a:spcBef>
                <a:spcPts val="0"/>
              </a:spcBef>
              <a:spcAft>
                <a:spcPts val="0"/>
              </a:spcAft>
              <a:buSzPts val="990"/>
              <a:buNone/>
            </a:pPr>
            <a:r>
              <a:t/>
            </a:r>
            <a:endParaRPr sz="2280"/>
          </a:p>
          <a:p>
            <a:pPr indent="0" lvl="0" marL="0" rtl="0" algn="l">
              <a:spcBef>
                <a:spcPts val="0"/>
              </a:spcBef>
              <a:spcAft>
                <a:spcPts val="0"/>
              </a:spcAft>
              <a:buSzPts val="990"/>
              <a:buNone/>
            </a:pPr>
            <a:r>
              <a:t/>
            </a:r>
            <a:endParaRPr sz="2280"/>
          </a:p>
          <a:p>
            <a:pPr indent="0" lvl="0" marL="0" rtl="0" algn="l">
              <a:spcBef>
                <a:spcPts val="0"/>
              </a:spcBef>
              <a:spcAft>
                <a:spcPts val="0"/>
              </a:spcAft>
              <a:buSzPts val="990"/>
              <a:buNone/>
            </a:pPr>
            <a:r>
              <a:rPr lang="en" sz="2280"/>
              <a:t>Image demonstration:</a:t>
            </a:r>
            <a:endParaRPr sz="2280"/>
          </a:p>
          <a:p>
            <a:pPr indent="0" lvl="0" marL="0" rtl="0" algn="l">
              <a:spcBef>
                <a:spcPts val="0"/>
              </a:spcBef>
              <a:spcAft>
                <a:spcPts val="0"/>
              </a:spcAft>
              <a:buSzPts val="990"/>
              <a:buNone/>
            </a:pPr>
            <a:r>
              <a:rPr lang="en" sz="2280"/>
              <a:t>s</a:t>
            </a:r>
            <a:r>
              <a:rPr lang="en" sz="2280"/>
              <a:t>creenshots:</a:t>
            </a:r>
            <a:endParaRPr sz="2280"/>
          </a:p>
        </p:txBody>
      </p:sp>
      <p:sp>
        <p:nvSpPr>
          <p:cNvPr id="67" name="Google Shape;67;p15"/>
          <p:cNvSpPr txBox="1"/>
          <p:nvPr>
            <p:ph idx="1" type="subTitle"/>
          </p:nvPr>
        </p:nvSpPr>
        <p:spPr>
          <a:xfrm>
            <a:off x="311700" y="1321275"/>
            <a:ext cx="8520600" cy="368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p:txBody>
      </p:sp>
      <p:pic>
        <p:nvPicPr>
          <p:cNvPr id="68" name="Google Shape;68;p15"/>
          <p:cNvPicPr preferRelativeResize="0"/>
          <p:nvPr/>
        </p:nvPicPr>
        <p:blipFill rotWithShape="1">
          <a:blip r:embed="rId3">
            <a:alphaModFix/>
          </a:blip>
          <a:srcRect b="36214" l="0" r="0" t="15364"/>
          <a:stretch/>
        </p:blipFill>
        <p:spPr>
          <a:xfrm>
            <a:off x="311700" y="1242575"/>
            <a:ext cx="8766499" cy="19347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ctrTitle"/>
          </p:nvPr>
        </p:nvSpPr>
        <p:spPr>
          <a:xfrm>
            <a:off x="311700" y="744575"/>
            <a:ext cx="8520600" cy="45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580"/>
              <a:t>alert1:</a:t>
            </a:r>
            <a:endParaRPr sz="2580"/>
          </a:p>
        </p:txBody>
      </p:sp>
      <p:sp>
        <p:nvSpPr>
          <p:cNvPr id="74" name="Google Shape;74;p1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75" name="Google Shape;75;p16"/>
          <p:cNvPicPr preferRelativeResize="0"/>
          <p:nvPr/>
        </p:nvPicPr>
        <p:blipFill rotWithShape="1">
          <a:blip r:embed="rId3">
            <a:alphaModFix/>
          </a:blip>
          <a:srcRect b="70030" l="0" r="0" t="8257"/>
          <a:stretch/>
        </p:blipFill>
        <p:spPr>
          <a:xfrm>
            <a:off x="311700" y="2834113"/>
            <a:ext cx="8326075" cy="11167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ctrTitle"/>
          </p:nvPr>
        </p:nvSpPr>
        <p:spPr>
          <a:xfrm>
            <a:off x="311700" y="744575"/>
            <a:ext cx="8520600" cy="38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380"/>
              <a:t>Video demonstration:</a:t>
            </a:r>
            <a:endParaRPr sz="2380"/>
          </a:p>
        </p:txBody>
      </p:sp>
      <p:sp>
        <p:nvSpPr>
          <p:cNvPr id="81" name="Google Shape;81;p17"/>
          <p:cNvSpPr txBox="1"/>
          <p:nvPr>
            <p:ph idx="1" type="subTitle"/>
          </p:nvPr>
        </p:nvSpPr>
        <p:spPr>
          <a:xfrm>
            <a:off x="311700" y="1132475"/>
            <a:ext cx="8520600" cy="2494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82" name="Google Shape;82;p17" title="vulnerability (1).mp4">
            <a:hlinkClick r:id="rId3"/>
          </p:cNvPr>
          <p:cNvPicPr preferRelativeResize="0"/>
          <p:nvPr/>
        </p:nvPicPr>
        <p:blipFill>
          <a:blip r:embed="rId4">
            <a:alphaModFix/>
          </a:blip>
          <a:stretch>
            <a:fillRect/>
          </a:stretch>
        </p:blipFill>
        <p:spPr>
          <a:xfrm>
            <a:off x="0" y="1132475"/>
            <a:ext cx="9144000" cy="3145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fix this :</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114300" marR="114300" rtl="0" algn="l">
              <a:lnSpc>
                <a:spcPct val="130769"/>
              </a:lnSpc>
              <a:spcBef>
                <a:spcPts val="0"/>
              </a:spcBef>
              <a:spcAft>
                <a:spcPts val="0"/>
              </a:spcAft>
              <a:buNone/>
            </a:pPr>
            <a:r>
              <a:t/>
            </a:r>
            <a:endParaRPr sz="1000">
              <a:solidFill>
                <a:schemeClr val="dk1"/>
              </a:solidFill>
            </a:endParaRPr>
          </a:p>
          <a:p>
            <a:pPr indent="0" lvl="0" marL="114300" marR="114300" rtl="0" algn="l">
              <a:lnSpc>
                <a:spcPct val="130769"/>
              </a:lnSpc>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1200"/>
              </a:spcAft>
              <a:buNone/>
            </a:pPr>
            <a:r>
              <a:t/>
            </a:r>
            <a:endParaRPr/>
          </a:p>
        </p:txBody>
      </p:sp>
      <p:pic>
        <p:nvPicPr>
          <p:cNvPr id="89" name="Google Shape;89;p18"/>
          <p:cNvPicPr preferRelativeResize="0"/>
          <p:nvPr/>
        </p:nvPicPr>
        <p:blipFill rotWithShape="1">
          <a:blip r:embed="rId3">
            <a:alphaModFix/>
          </a:blip>
          <a:srcRect b="19330" l="2239" r="28436" t="40211"/>
          <a:stretch/>
        </p:blipFill>
        <p:spPr>
          <a:xfrm>
            <a:off x="519075" y="2438025"/>
            <a:ext cx="6338952" cy="12027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Impact:</a:t>
            </a:r>
            <a:endParaRPr/>
          </a:p>
        </p:txBody>
      </p:sp>
      <p:sp>
        <p:nvSpPr>
          <p:cNvPr id="95" name="Google Shape;95;p19"/>
          <p:cNvSpPr txBox="1"/>
          <p:nvPr>
            <p:ph idx="1" type="body"/>
          </p:nvPr>
        </p:nvSpPr>
        <p:spPr>
          <a:xfrm>
            <a:off x="311700" y="1152475"/>
            <a:ext cx="8520600" cy="3990900"/>
          </a:xfrm>
          <a:prstGeom prst="rect">
            <a:avLst/>
          </a:prstGeom>
        </p:spPr>
        <p:txBody>
          <a:bodyPr anchorCtr="0" anchor="t" bIns="91425" lIns="91425" spcFirstLastPara="1" rIns="91425" wrap="square" tIns="91425">
            <a:normAutofit fontScale="92500" lnSpcReduction="10000"/>
          </a:bodyPr>
          <a:lstStyle/>
          <a:p>
            <a:pPr indent="0" lvl="0" marL="0" rtl="0" algn="l">
              <a:lnSpc>
                <a:spcPct val="130000"/>
              </a:lnSpc>
              <a:spcBef>
                <a:spcPts val="1400"/>
              </a:spcBef>
              <a:spcAft>
                <a:spcPts val="0"/>
              </a:spcAft>
              <a:buNone/>
            </a:pPr>
            <a:r>
              <a:rPr b="1" lang="en" sz="1300">
                <a:solidFill>
                  <a:schemeClr val="dk1"/>
                </a:solidFill>
                <a:highlight>
                  <a:srgbClr val="FFFFFF"/>
                </a:highlight>
                <a:latin typeface="Roboto"/>
                <a:ea typeface="Roboto"/>
                <a:cs typeface="Roboto"/>
                <a:sym typeface="Roboto"/>
              </a:rPr>
              <a:t>Account Hijacking </a:t>
            </a:r>
            <a:r>
              <a:rPr lang="en" sz="1200">
                <a:solidFill>
                  <a:srgbClr val="333333"/>
                </a:solidFill>
                <a:highlight>
                  <a:srgbClr val="FFFFFF"/>
                </a:highlight>
                <a:latin typeface="Roboto"/>
                <a:ea typeface="Roboto"/>
                <a:cs typeface="Roboto"/>
                <a:sym typeface="Roboto"/>
              </a:rPr>
              <a:t>Attackers often steal session cookies in the browser to hijack legitimate user accounts. This allows attackers to take over the victim's session and access any functionality or sensitive information on their behalf</a:t>
            </a:r>
            <a:endParaRPr sz="1200">
              <a:solidFill>
                <a:srgbClr val="333333"/>
              </a:solidFill>
              <a:highlight>
                <a:srgbClr val="FFFFFF"/>
              </a:highlight>
              <a:latin typeface="Roboto"/>
              <a:ea typeface="Roboto"/>
              <a:cs typeface="Roboto"/>
              <a:sym typeface="Roboto"/>
            </a:endParaRPr>
          </a:p>
          <a:p>
            <a:pPr indent="0" lvl="0" marL="0" rtl="0" algn="l">
              <a:lnSpc>
                <a:spcPct val="130000"/>
              </a:lnSpc>
              <a:spcBef>
                <a:spcPts val="1400"/>
              </a:spcBef>
              <a:spcAft>
                <a:spcPts val="0"/>
              </a:spcAft>
              <a:buClr>
                <a:schemeClr val="dk1"/>
              </a:buClr>
              <a:buSzPct val="91666"/>
              <a:buFont typeface="Arial"/>
              <a:buNone/>
            </a:pPr>
            <a:r>
              <a:rPr lang="en" sz="1200">
                <a:solidFill>
                  <a:srgbClr val="333333"/>
                </a:solidFill>
                <a:highlight>
                  <a:srgbClr val="FFFFFF"/>
                </a:highlight>
                <a:latin typeface="Roboto"/>
                <a:ea typeface="Roboto"/>
                <a:cs typeface="Roboto"/>
                <a:sym typeface="Roboto"/>
              </a:rPr>
              <a:t>.</a:t>
            </a:r>
            <a:r>
              <a:rPr b="1" lang="en" sz="1300">
                <a:solidFill>
                  <a:schemeClr val="dk1"/>
                </a:solidFill>
                <a:highlight>
                  <a:srgbClr val="FFFFFF"/>
                </a:highlight>
                <a:latin typeface="Roboto"/>
                <a:ea typeface="Roboto"/>
                <a:cs typeface="Roboto"/>
                <a:sym typeface="Roboto"/>
              </a:rPr>
              <a:t>Credential Theft </a:t>
            </a:r>
            <a:r>
              <a:rPr lang="en" sz="1200">
                <a:solidFill>
                  <a:srgbClr val="333333"/>
                </a:solidFill>
                <a:highlight>
                  <a:srgbClr val="FFFFFF"/>
                </a:highlight>
                <a:latin typeface="Roboto"/>
                <a:ea typeface="Roboto"/>
                <a:cs typeface="Roboto"/>
                <a:sym typeface="Roboto"/>
              </a:rPr>
              <a:t>One of the most common XSS attack vectors is to use HTML and JavaScript in order to steal user credentials. Attackers can clone the login page of the web application and then use cross-site scripting vulnerabilities to serve it to the victims.</a:t>
            </a:r>
            <a:endParaRPr sz="1200">
              <a:solidFill>
                <a:srgbClr val="333333"/>
              </a:solidFill>
              <a:highlight>
                <a:srgbClr val="FFFFFF"/>
              </a:highlight>
              <a:latin typeface="Roboto"/>
              <a:ea typeface="Roboto"/>
              <a:cs typeface="Roboto"/>
              <a:sym typeface="Roboto"/>
            </a:endParaRPr>
          </a:p>
          <a:p>
            <a:pPr indent="0" lvl="0" marL="0" rtl="0" algn="l">
              <a:lnSpc>
                <a:spcPct val="150000"/>
              </a:lnSpc>
              <a:spcBef>
                <a:spcPts val="1200"/>
              </a:spcBef>
              <a:spcAft>
                <a:spcPts val="0"/>
              </a:spcAft>
              <a:buClr>
                <a:schemeClr val="dk1"/>
              </a:buClr>
              <a:buSzPct val="91666"/>
              <a:buFont typeface="Arial"/>
              <a:buNone/>
            </a:pPr>
            <a:r>
              <a:rPr lang="en" sz="1200">
                <a:solidFill>
                  <a:srgbClr val="333333"/>
                </a:solidFill>
                <a:highlight>
                  <a:srgbClr val="FFFFFF"/>
                </a:highlight>
                <a:latin typeface="Roboto"/>
                <a:ea typeface="Roboto"/>
                <a:cs typeface="Roboto"/>
                <a:sym typeface="Roboto"/>
              </a:rPr>
              <a:t>When a victim uses the vulnerable web page and inputs their credentials, they are forwarded to a server under the attacker’s control. This way, attackers can obtain the credentials of a user in plaintext instead of hacking their session cookies, which may expire.</a:t>
            </a:r>
            <a:endParaRPr sz="1200">
              <a:solidFill>
                <a:srgbClr val="333333"/>
              </a:solidFill>
              <a:highlight>
                <a:srgbClr val="FFFFFF"/>
              </a:highlight>
              <a:latin typeface="Roboto"/>
              <a:ea typeface="Roboto"/>
              <a:cs typeface="Roboto"/>
              <a:sym typeface="Roboto"/>
            </a:endParaRPr>
          </a:p>
          <a:p>
            <a:pPr indent="0" lvl="0" marL="0" rtl="0" algn="l">
              <a:lnSpc>
                <a:spcPct val="130000"/>
              </a:lnSpc>
              <a:spcBef>
                <a:spcPts val="1400"/>
              </a:spcBef>
              <a:spcAft>
                <a:spcPts val="0"/>
              </a:spcAft>
              <a:buClr>
                <a:schemeClr val="dk1"/>
              </a:buClr>
              <a:buSzPct val="84615"/>
              <a:buFont typeface="Arial"/>
              <a:buNone/>
            </a:pPr>
            <a:r>
              <a:rPr b="1" lang="en" sz="1300">
                <a:solidFill>
                  <a:schemeClr val="dk1"/>
                </a:solidFill>
                <a:highlight>
                  <a:srgbClr val="FFFFFF"/>
                </a:highlight>
                <a:latin typeface="Roboto"/>
                <a:ea typeface="Roboto"/>
                <a:cs typeface="Roboto"/>
                <a:sym typeface="Roboto"/>
              </a:rPr>
              <a:t>Data Leakage</a:t>
            </a:r>
            <a:endParaRPr b="1" sz="1300">
              <a:solidFill>
                <a:schemeClr val="dk1"/>
              </a:solidFill>
              <a:highlight>
                <a:srgbClr val="FFFFFF"/>
              </a:highlight>
              <a:latin typeface="Roboto"/>
              <a:ea typeface="Roboto"/>
              <a:cs typeface="Roboto"/>
              <a:sym typeface="Roboto"/>
            </a:endParaRPr>
          </a:p>
          <a:p>
            <a:pPr indent="0" lvl="0" marL="0" rtl="0" algn="l">
              <a:lnSpc>
                <a:spcPct val="150000"/>
              </a:lnSpc>
              <a:spcBef>
                <a:spcPts val="1200"/>
              </a:spcBef>
              <a:spcAft>
                <a:spcPts val="0"/>
              </a:spcAft>
              <a:buClr>
                <a:schemeClr val="dk1"/>
              </a:buClr>
              <a:buSzPct val="91666"/>
              <a:buFont typeface="Arial"/>
              <a:buNone/>
            </a:pPr>
            <a:r>
              <a:rPr lang="en" sz="1200">
                <a:solidFill>
                  <a:srgbClr val="333333"/>
                </a:solidFill>
                <a:highlight>
                  <a:srgbClr val="FFFFFF"/>
                </a:highlight>
                <a:latin typeface="Roboto"/>
                <a:ea typeface="Roboto"/>
                <a:cs typeface="Roboto"/>
                <a:sym typeface="Roboto"/>
              </a:rPr>
              <a:t>Another powerful XSS attack vector is exfiltrating sensitive data, such as social security numbers, personally identifiable information (PII), or credit card info, and performing unauthorized operations, such as bank transactions.</a:t>
            </a:r>
            <a:endParaRPr sz="1200">
              <a:solidFill>
                <a:srgbClr val="333333"/>
              </a:solidFill>
              <a:highlight>
                <a:srgbClr val="FFFFFF"/>
              </a:highlight>
              <a:latin typeface="Roboto"/>
              <a:ea typeface="Roboto"/>
              <a:cs typeface="Roboto"/>
              <a:sym typeface="Roboto"/>
            </a:endParaRPr>
          </a:p>
          <a:p>
            <a:pPr indent="0" lvl="0" marL="0" rtl="0" algn="l">
              <a:lnSpc>
                <a:spcPct val="150000"/>
              </a:lnSpc>
              <a:spcBef>
                <a:spcPts val="1200"/>
              </a:spcBef>
              <a:spcAft>
                <a:spcPts val="0"/>
              </a:spcAft>
              <a:buClr>
                <a:schemeClr val="dk1"/>
              </a:buClr>
              <a:buSzPct val="91666"/>
              <a:buFont typeface="Arial"/>
              <a:buNone/>
            </a:pPr>
            <a:r>
              <a:rPr lang="en" sz="1200">
                <a:solidFill>
                  <a:srgbClr val="333333"/>
                </a:solidFill>
                <a:highlight>
                  <a:srgbClr val="FFFFFF"/>
                </a:highlight>
                <a:latin typeface="Roboto"/>
                <a:ea typeface="Roboto"/>
                <a:cs typeface="Roboto"/>
                <a:sym typeface="Roboto"/>
              </a:rPr>
              <a:t>Once the attacker has access to the personal or sensitive information of users, they can demand ransom payments from the organization to delete the data, or leak the information of their customers</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highlight>
                <a:srgbClr val="4A86E8"/>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 </a:t>
            </a:r>
            <a:r>
              <a:rPr lang="en"/>
              <a:t>p</a:t>
            </a:r>
            <a:r>
              <a:rPr lang="en"/>
              <a:t>revent from this:</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 sz="1200">
                <a:solidFill>
                  <a:schemeClr val="dk1"/>
                </a:solidFill>
                <a:highlight>
                  <a:srgbClr val="FFFFFF"/>
                </a:highlight>
              </a:rPr>
              <a:t>Update your database management software:.</a:t>
            </a:r>
            <a:r>
              <a:rPr lang="en" sz="1200">
                <a:solidFill>
                  <a:schemeClr val="dk1"/>
                </a:solidFill>
                <a:highlight>
                  <a:srgbClr val="FFFFFF"/>
                </a:highlight>
              </a:rPr>
              <a:t> Your software is flawed as it comes from the manufacturer. This is a fact. There's no such thing as bug-free software. Cybercriminals can take advantage of these software vulnerabilities, or exploits, with a SQLI. You can protect yourself by just patching and updating your database management software.</a:t>
            </a:r>
            <a:endParaRPr sz="1200">
              <a:solidFill>
                <a:schemeClr val="dk1"/>
              </a:solidFill>
              <a:highlight>
                <a:srgbClr val="FFFFFF"/>
              </a:highlight>
            </a:endParaRPr>
          </a:p>
          <a:p>
            <a:pPr indent="0" lvl="0" marL="0" rtl="0" algn="l">
              <a:spcBef>
                <a:spcPts val="1200"/>
              </a:spcBef>
              <a:spcAft>
                <a:spcPts val="0"/>
              </a:spcAft>
              <a:buClr>
                <a:schemeClr val="dk1"/>
              </a:buClr>
              <a:buSzPct val="91666"/>
              <a:buFont typeface="Arial"/>
              <a:buNone/>
            </a:pPr>
            <a:r>
              <a:rPr b="1" lang="en" sz="1200">
                <a:solidFill>
                  <a:schemeClr val="dk1"/>
                </a:solidFill>
                <a:highlight>
                  <a:srgbClr val="FFFFFF"/>
                </a:highlight>
              </a:rPr>
              <a:t>Enforce the principle of least privilege (PoLP).</a:t>
            </a:r>
            <a:r>
              <a:rPr lang="en" sz="1200">
                <a:solidFill>
                  <a:schemeClr val="dk1"/>
                </a:solidFill>
                <a:highlight>
                  <a:srgbClr val="FFFFFF"/>
                </a:highlight>
              </a:rPr>
              <a:t> PoLP means each account only has enough access to do its job and nothing more. For example, a web account that only needs read access to a given database shouldn't have the ability to write, edit or change data in any way.</a:t>
            </a:r>
            <a:endParaRPr sz="1200">
              <a:solidFill>
                <a:schemeClr val="dk1"/>
              </a:solidFill>
              <a:highlight>
                <a:srgbClr val="FFFFFF"/>
              </a:highlight>
            </a:endParaRPr>
          </a:p>
          <a:p>
            <a:pPr indent="0" lvl="0" marL="0" rtl="0" algn="l">
              <a:spcBef>
                <a:spcPts val="1100"/>
              </a:spcBef>
              <a:spcAft>
                <a:spcPts val="0"/>
              </a:spcAft>
              <a:buClr>
                <a:schemeClr val="dk1"/>
              </a:buClr>
              <a:buSzPct val="91666"/>
              <a:buFont typeface="Arial"/>
              <a:buNone/>
            </a:pPr>
            <a:r>
              <a:rPr b="1" lang="en" sz="1200">
                <a:solidFill>
                  <a:schemeClr val="dk1"/>
                </a:solidFill>
                <a:highlight>
                  <a:srgbClr val="FFFFFF"/>
                </a:highlight>
              </a:rPr>
              <a:t>Use prepared statements or stored procedures.</a:t>
            </a:r>
            <a:r>
              <a:rPr lang="en" sz="1200">
                <a:solidFill>
                  <a:schemeClr val="dk1"/>
                </a:solidFill>
                <a:highlight>
                  <a:srgbClr val="FFFFFF"/>
                </a:highlight>
              </a:rPr>
              <a:t> As opposed to dynamic SQL, prepared statements limit variables on incoming SQL commands. In this way, cybercriminals can't piggyback malicious SQL injections onto legitimate SQL statements. Stored procedures similarly limit what cybercriminals are able to do by storing SQL statements on the database, which are executed from the web application by the user.</a:t>
            </a:r>
            <a:endParaRPr sz="1200">
              <a:solidFill>
                <a:schemeClr val="dk1"/>
              </a:solidFill>
              <a:highlight>
                <a:srgbClr val="FFFFFF"/>
              </a:highlight>
            </a:endParaRPr>
          </a:p>
          <a:p>
            <a:pPr indent="0" lvl="0" marL="0" rtl="0" algn="l">
              <a:spcBef>
                <a:spcPts val="1100"/>
              </a:spcBef>
              <a:spcAft>
                <a:spcPts val="0"/>
              </a:spcAft>
              <a:buClr>
                <a:schemeClr val="dk1"/>
              </a:buClr>
              <a:buSzPct val="91666"/>
              <a:buFont typeface="Arial"/>
              <a:buNone/>
            </a:pPr>
            <a:r>
              <a:rPr b="1" lang="en" sz="1200">
                <a:solidFill>
                  <a:schemeClr val="dk1"/>
                </a:solidFill>
                <a:highlight>
                  <a:srgbClr val="FFFFFF"/>
                </a:highlight>
              </a:rPr>
              <a:t>Hire competent, experienced developers.</a:t>
            </a:r>
            <a:r>
              <a:rPr lang="en" sz="1200">
                <a:solidFill>
                  <a:schemeClr val="dk1"/>
                </a:solidFill>
                <a:highlight>
                  <a:srgbClr val="FFFFFF"/>
                </a:highlight>
              </a:rPr>
              <a:t> SQLI attacks often result from sloppy coding. Let your software developers know in advance what you expect as far as security is concerned.</a:t>
            </a:r>
            <a:endParaRPr sz="1200">
              <a:solidFill>
                <a:schemeClr val="dk1"/>
              </a:solidFill>
              <a:highlight>
                <a:srgbClr val="FFFFFF"/>
              </a:highlight>
            </a:endParaRPr>
          </a:p>
          <a:p>
            <a:pPr indent="0" lvl="0" marL="0" rtl="0" algn="l">
              <a:spcBef>
                <a:spcPts val="1100"/>
              </a:spcBef>
              <a:spcAft>
                <a:spcPts val="0"/>
              </a:spcAft>
              <a:buClr>
                <a:schemeClr val="dk1"/>
              </a:buClr>
              <a:buSzPct val="91666"/>
              <a:buFont typeface="Arial"/>
              <a:buNone/>
            </a:pPr>
            <a:r>
              <a:rPr b="1" lang="en" sz="1200">
                <a:solidFill>
                  <a:schemeClr val="dk1"/>
                </a:solidFill>
                <a:highlight>
                  <a:srgbClr val="FFFFFF"/>
                </a:highlight>
              </a:rPr>
              <a:t>What if my personal information was stolen in a data breach?</a:t>
            </a:r>
            <a:r>
              <a:rPr lang="en" sz="1200">
                <a:solidFill>
                  <a:schemeClr val="dk1"/>
                </a:solidFill>
                <a:highlight>
                  <a:srgbClr val="FFFFFF"/>
                </a:highlight>
              </a:rPr>
              <a:t> You should take a look at our </a:t>
            </a:r>
            <a:r>
              <a:rPr lang="en" sz="1200">
                <a:solidFill>
                  <a:srgbClr val="337AB7"/>
                </a:solidFill>
                <a:highlight>
                  <a:srgbClr val="FFFFFF"/>
                </a:highlight>
                <a:uFill>
                  <a:noFill/>
                </a:uFill>
                <a:hlinkClick r:id="rId3">
                  <a:extLst>
                    <a:ext uri="{A12FA001-AC4F-418D-AE19-62706E023703}">
                      <ahyp:hlinkClr val="tx"/>
                    </a:ext>
                  </a:extLst>
                </a:hlinkClick>
              </a:rPr>
              <a:t>data breach checklist</a:t>
            </a:r>
            <a:r>
              <a:rPr lang="en" sz="1200">
                <a:solidFill>
                  <a:schemeClr val="dk1"/>
                </a:solidFill>
                <a:highlight>
                  <a:srgbClr val="FFFFFF"/>
                </a:highlight>
              </a:rPr>
              <a:t>. There you'll learn all about cleaning up and staying safe after a SQLI attack data breach impacts you.</a:t>
            </a:r>
            <a:endParaRPr sz="1200">
              <a:solidFill>
                <a:schemeClr val="dk1"/>
              </a:solidFill>
              <a:highlight>
                <a:srgbClr val="FFFFFF"/>
              </a:highlight>
            </a:endParaRPr>
          </a:p>
          <a:p>
            <a:pPr indent="0" lvl="0" marL="0" rtl="0" algn="l">
              <a:spcBef>
                <a:spcPts val="1100"/>
              </a:spcBef>
              <a:spcAft>
                <a:spcPts val="0"/>
              </a:spcAft>
              <a:buClr>
                <a:schemeClr val="dk1"/>
              </a:buClr>
              <a:buSzPct val="91666"/>
              <a:buFont typeface="Arial"/>
              <a:buNone/>
            </a:pPr>
            <a:r>
              <a:rPr b="1" lang="en" sz="1200">
                <a:solidFill>
                  <a:schemeClr val="dk1"/>
                </a:solidFill>
                <a:highlight>
                  <a:srgbClr val="FFFFFF"/>
                </a:highlight>
              </a:rPr>
              <a:t>Visit OWASP.</a:t>
            </a:r>
            <a:r>
              <a:rPr lang="en" sz="1200">
                <a:solidFill>
                  <a:schemeClr val="dk1"/>
                </a:solidFill>
                <a:highlight>
                  <a:srgbClr val="FFFFFF"/>
                </a:highlight>
              </a:rPr>
              <a:t> The Open Web Application Security Project, OWASP for short, is the leading authority on web applications</a:t>
            </a:r>
            <a:endParaRPr sz="1200">
              <a:solidFill>
                <a:schemeClr val="dk1"/>
              </a:solidFill>
              <a:highlight>
                <a:srgbClr val="FFFFFF"/>
              </a:highlight>
            </a:endParaRPr>
          </a:p>
          <a:p>
            <a:pPr indent="0" lvl="0" marL="0" rtl="0" algn="l">
              <a:spcBef>
                <a:spcPts val="1100"/>
              </a:spcBef>
              <a:spcAft>
                <a:spcPts val="1200"/>
              </a:spcAft>
              <a:buNone/>
            </a:pPr>
            <a:r>
              <a:rPr b="1" lang="en" sz="1200">
                <a:solidFill>
                  <a:schemeClr val="dk1"/>
                </a:solidFill>
                <a:highlight>
                  <a:srgbClr val="FFFFFF"/>
                </a:highlight>
              </a:rPr>
              <a:t>.</a:t>
            </a:r>
            <a:r>
              <a:rPr lang="en" sz="1200">
                <a:solidFill>
                  <a:schemeClr val="dk1"/>
                </a:solidFill>
                <a:highlight>
                  <a:srgbClr val="FFFFFF"/>
                </a:highlight>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XSS mitigation measures:</a:t>
            </a:r>
            <a:endParaRPr/>
          </a:p>
        </p:txBody>
      </p:sp>
      <p:sp>
        <p:nvSpPr>
          <p:cNvPr id="107" name="Google Shape;107;p21"/>
          <p:cNvSpPr txBox="1"/>
          <p:nvPr>
            <p:ph idx="1" type="body"/>
          </p:nvPr>
        </p:nvSpPr>
        <p:spPr>
          <a:xfrm>
            <a:off x="437550" y="1152600"/>
            <a:ext cx="8520600" cy="3990900"/>
          </a:xfrm>
          <a:prstGeom prst="rect">
            <a:avLst/>
          </a:prstGeom>
        </p:spPr>
        <p:txBody>
          <a:bodyPr anchorCtr="0" anchor="t" bIns="91425" lIns="91425" spcFirstLastPara="1" rIns="91425" wrap="square" tIns="91425">
            <a:normAutofit fontScale="62500" lnSpcReduction="20000"/>
          </a:bodyPr>
          <a:lstStyle/>
          <a:p>
            <a:pPr indent="0" lvl="0" marL="0" rtl="0" algn="l">
              <a:spcBef>
                <a:spcPts val="1500"/>
              </a:spcBef>
              <a:spcAft>
                <a:spcPts val="0"/>
              </a:spcAft>
              <a:buClr>
                <a:schemeClr val="dk1"/>
              </a:buClr>
              <a:buSzPct val="48888"/>
              <a:buFont typeface="Arial"/>
              <a:buNone/>
            </a:pPr>
            <a:r>
              <a:rPr b="1" lang="en" sz="2250">
                <a:solidFill>
                  <a:schemeClr val="dk1"/>
                </a:solidFill>
                <a:highlight>
                  <a:srgbClr val="FFFFFF"/>
                </a:highlight>
              </a:rPr>
              <a:t>1. Escaping</a:t>
            </a:r>
            <a:endParaRPr b="1" sz="2250">
              <a:solidFill>
                <a:schemeClr val="dk1"/>
              </a:solidFill>
              <a:highlight>
                <a:srgbClr val="FFFFFF"/>
              </a:highlight>
            </a:endParaRPr>
          </a:p>
          <a:p>
            <a:pPr indent="0" lvl="0" marL="0" rtl="0" algn="l">
              <a:lnSpc>
                <a:spcPct val="144827"/>
              </a:lnSpc>
              <a:spcBef>
                <a:spcPts val="800"/>
              </a:spcBef>
              <a:spcAft>
                <a:spcPts val="0"/>
              </a:spcAft>
              <a:buClr>
                <a:schemeClr val="dk1"/>
              </a:buClr>
              <a:buSzPct val="75862"/>
              <a:buFont typeface="Arial"/>
              <a:buNone/>
            </a:pPr>
            <a:r>
              <a:rPr lang="en" sz="1450">
                <a:solidFill>
                  <a:srgbClr val="333333"/>
                </a:solidFill>
                <a:highlight>
                  <a:srgbClr val="FFFFFF"/>
                </a:highlight>
              </a:rPr>
              <a:t>This is the initial </a:t>
            </a:r>
            <a:r>
              <a:rPr b="1" lang="en" sz="1450">
                <a:solidFill>
                  <a:srgbClr val="333333"/>
                </a:solidFill>
                <a:highlight>
                  <a:srgbClr val="FFFFFF"/>
                </a:highlight>
              </a:rPr>
              <a:t>cross-site scripting</a:t>
            </a:r>
            <a:r>
              <a:rPr lang="en" sz="1450">
                <a:solidFill>
                  <a:srgbClr val="333333"/>
                </a:solidFill>
                <a:highlight>
                  <a:srgbClr val="FFFFFF"/>
                </a:highlight>
              </a:rPr>
              <a:t> mitigation measure you should employ to deter XSS susceptibilities from making an appearance in your apps. It is all about escaping user input, which involves securing the data received by an application prior to it being delivered to the final user. As the user inputted data is escaped, the main characters present in the data the web page obtains are protected from being maliciously interpreted. In essence, by escaping user input, you censor the information your web site gets, which prevents the characters from being extracted, which would ordinarily endanger applications plus users.</a:t>
            </a:r>
            <a:endParaRPr sz="1450">
              <a:solidFill>
                <a:srgbClr val="333333"/>
              </a:solidFill>
              <a:highlight>
                <a:srgbClr val="FFFFFF"/>
              </a:highlight>
            </a:endParaRPr>
          </a:p>
          <a:p>
            <a:pPr indent="0" lvl="0" marL="0" rtl="0" algn="l">
              <a:lnSpc>
                <a:spcPct val="144827"/>
              </a:lnSpc>
              <a:spcBef>
                <a:spcPts val="1500"/>
              </a:spcBef>
              <a:spcAft>
                <a:spcPts val="0"/>
              </a:spcAft>
              <a:buClr>
                <a:schemeClr val="dk1"/>
              </a:buClr>
              <a:buSzPct val="75862"/>
              <a:buFont typeface="Arial"/>
              <a:buNone/>
            </a:pPr>
            <a:r>
              <a:rPr lang="en" sz="1450">
                <a:solidFill>
                  <a:srgbClr val="333333"/>
                </a:solidFill>
                <a:highlight>
                  <a:srgbClr val="FFFFFF"/>
                </a:highlight>
              </a:rPr>
              <a:t>In scenarios where your site disallows users from including their codes to your site, ensure that you escape every HTML, URL, plus JavaScript unit.</a:t>
            </a:r>
            <a:endParaRPr sz="1450">
              <a:solidFill>
                <a:srgbClr val="333333"/>
              </a:solidFill>
              <a:highlight>
                <a:srgbClr val="FFFFFF"/>
              </a:highlight>
            </a:endParaRPr>
          </a:p>
          <a:p>
            <a:pPr indent="0" lvl="0" marL="0" rtl="0" algn="l">
              <a:spcBef>
                <a:spcPts val="1500"/>
              </a:spcBef>
              <a:spcAft>
                <a:spcPts val="0"/>
              </a:spcAft>
              <a:buClr>
                <a:schemeClr val="dk1"/>
              </a:buClr>
              <a:buSzPct val="48888"/>
              <a:buFont typeface="Arial"/>
              <a:buNone/>
            </a:pPr>
            <a:r>
              <a:rPr b="1" lang="en" sz="2250">
                <a:solidFill>
                  <a:schemeClr val="dk1"/>
                </a:solidFill>
                <a:highlight>
                  <a:srgbClr val="FFFFFF"/>
                </a:highlight>
              </a:rPr>
              <a:t>2. Validating input</a:t>
            </a:r>
            <a:endParaRPr b="1" sz="2250">
              <a:solidFill>
                <a:schemeClr val="dk1"/>
              </a:solidFill>
              <a:highlight>
                <a:srgbClr val="FFFFFF"/>
              </a:highlight>
            </a:endParaRPr>
          </a:p>
          <a:p>
            <a:pPr indent="0" lvl="0" marL="0" rtl="0" algn="l">
              <a:lnSpc>
                <a:spcPct val="144827"/>
              </a:lnSpc>
              <a:spcBef>
                <a:spcPts val="800"/>
              </a:spcBef>
              <a:spcAft>
                <a:spcPts val="0"/>
              </a:spcAft>
              <a:buClr>
                <a:schemeClr val="dk1"/>
              </a:buClr>
              <a:buSzPct val="75862"/>
              <a:buFont typeface="Arial"/>
              <a:buNone/>
            </a:pPr>
            <a:r>
              <a:rPr lang="en" sz="1450">
                <a:solidFill>
                  <a:srgbClr val="333333"/>
                </a:solidFill>
                <a:highlight>
                  <a:srgbClr val="FFFFFF"/>
                </a:highlight>
              </a:rPr>
              <a:t>Input validation revolves around the act of ascertaining that the accurate data is being rendered by an application while at the same time blocking malevolent data from causing damage to the web page, database, plus users. Input validation, together with whitelisting are utilized as further </a:t>
            </a:r>
            <a:r>
              <a:rPr b="1" lang="en" sz="1450">
                <a:solidFill>
                  <a:srgbClr val="333333"/>
                </a:solidFill>
                <a:highlight>
                  <a:srgbClr val="FFFFFF"/>
                </a:highlight>
              </a:rPr>
              <a:t>preventive measures for XSS attacks</a:t>
            </a:r>
            <a:r>
              <a:rPr lang="en" sz="1450">
                <a:solidFill>
                  <a:srgbClr val="333333"/>
                </a:solidFill>
                <a:highlight>
                  <a:srgbClr val="FFFFFF"/>
                </a:highlight>
              </a:rPr>
              <a:t>. Blacklisting prohibits the identified evil characters only, whereas whitelisting permits recognized good characters, thus aids in preventing XSS attacks better.</a:t>
            </a:r>
            <a:endParaRPr sz="1450">
              <a:solidFill>
                <a:srgbClr val="333333"/>
              </a:solidFill>
              <a:highlight>
                <a:srgbClr val="FFFFFF"/>
              </a:highlight>
            </a:endParaRPr>
          </a:p>
          <a:p>
            <a:pPr indent="0" lvl="0" marL="0" rtl="0" algn="l">
              <a:lnSpc>
                <a:spcPct val="144827"/>
              </a:lnSpc>
              <a:spcBef>
                <a:spcPts val="1500"/>
              </a:spcBef>
              <a:spcAft>
                <a:spcPts val="0"/>
              </a:spcAft>
              <a:buClr>
                <a:schemeClr val="dk1"/>
              </a:buClr>
              <a:buSzPct val="75862"/>
              <a:buFont typeface="Arial"/>
              <a:buNone/>
            </a:pPr>
            <a:r>
              <a:rPr lang="en" sz="1450">
                <a:solidFill>
                  <a:srgbClr val="333333"/>
                </a:solidFill>
                <a:highlight>
                  <a:srgbClr val="FFFFFF"/>
                </a:highlight>
              </a:rPr>
              <a:t>Input validation is incredibly beneficial and better at averting XSS attacks in forms. It deters the addition of unique characters by the users into the forms, other than declining the application. Even though input validation is not considered the main method of deterring vulnerabilities, it is still essential in minimizing the impacts in case an attacker learns of the weakness.</a:t>
            </a:r>
            <a:endParaRPr b="1" sz="2250">
              <a:solidFill>
                <a:schemeClr val="dk1"/>
              </a:solidFill>
              <a:highlight>
                <a:srgbClr val="FFFFFF"/>
              </a:highlight>
            </a:endParaRPr>
          </a:p>
          <a:p>
            <a:pPr indent="0" lvl="0" marL="0" rtl="0" algn="l">
              <a:spcBef>
                <a:spcPts val="15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