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3" r:id="rId19"/>
    <p:sldId id="272"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showGuides="1">
      <p:cViewPr varScale="1">
        <p:scale>
          <a:sx n="113" d="100"/>
          <a:sy n="113" d="100"/>
        </p:scale>
        <p:origin x="41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2021/02/04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2021/02/04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2021/02/04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2021/02/04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2021/02/04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2021/02/04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2021/02/04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2021/02/04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2021/02/04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2021/02/04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2021/02/04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2021/02/04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2</a:t>
            </a:r>
            <a:endParaRPr lang="en-US" dirty="0"/>
          </a:p>
        </p:txBody>
      </p:sp>
      <p:sp>
        <p:nvSpPr>
          <p:cNvPr id="3" name="Subtitle 2"/>
          <p:cNvSpPr>
            <a:spLocks noGrp="1"/>
          </p:cNvSpPr>
          <p:nvPr>
            <p:ph type="subTitle" idx="1"/>
          </p:nvPr>
        </p:nvSpPr>
        <p:spPr/>
        <p:txBody>
          <a:bodyPr/>
          <a:lstStyle/>
          <a:p>
            <a:r>
              <a:rPr lang="en-US" dirty="0" smtClean="0"/>
              <a:t>Electron portion, based on TG25</a:t>
            </a:r>
            <a:endParaRPr lang="en-US" dirty="0"/>
          </a:p>
        </p:txBody>
      </p:sp>
    </p:spTree>
    <p:extLst>
      <p:ext uri="{BB962C8B-B14F-4D97-AF65-F5344CB8AC3E}">
        <p14:creationId xmlns:p14="http://schemas.microsoft.com/office/powerpoint/2010/main" val="3159705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probable energy</a:t>
            </a:r>
            <a:endParaRPr lang="en-US" dirty="0"/>
          </a:p>
        </p:txBody>
      </p:sp>
      <p:pic>
        <p:nvPicPr>
          <p:cNvPr id="4" name="Content Placeholder 3"/>
          <p:cNvPicPr>
            <a:picLocks noGrp="1" noChangeAspect="1"/>
          </p:cNvPicPr>
          <p:nvPr>
            <p:ph idx="1"/>
          </p:nvPr>
        </p:nvPicPr>
        <p:blipFill>
          <a:blip r:embed="rId2"/>
          <a:stretch>
            <a:fillRect/>
          </a:stretch>
        </p:blipFill>
        <p:spPr>
          <a:xfrm>
            <a:off x="2797843" y="2120900"/>
            <a:ext cx="6602663" cy="4051300"/>
          </a:xfrm>
          <a:prstGeom prst="rect">
            <a:avLst/>
          </a:prstGeom>
        </p:spPr>
      </p:pic>
    </p:spTree>
    <p:extLst>
      <p:ext uri="{BB962C8B-B14F-4D97-AF65-F5344CB8AC3E}">
        <p14:creationId xmlns:p14="http://schemas.microsoft.com/office/powerpoint/2010/main" val="338938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 energy</a:t>
            </a:r>
            <a:endParaRPr lang="en-US" dirty="0"/>
          </a:p>
        </p:txBody>
      </p:sp>
      <p:pic>
        <p:nvPicPr>
          <p:cNvPr id="4" name="Content Placeholder 3"/>
          <p:cNvPicPr>
            <a:picLocks noGrp="1" noChangeAspect="1"/>
          </p:cNvPicPr>
          <p:nvPr>
            <p:ph idx="1"/>
          </p:nvPr>
        </p:nvPicPr>
        <p:blipFill>
          <a:blip r:embed="rId2"/>
          <a:stretch>
            <a:fillRect/>
          </a:stretch>
        </p:blipFill>
        <p:spPr>
          <a:xfrm>
            <a:off x="2305397" y="2197100"/>
            <a:ext cx="7198088" cy="4051300"/>
          </a:xfrm>
          <a:prstGeom prst="rect">
            <a:avLst/>
          </a:prstGeom>
        </p:spPr>
      </p:pic>
    </p:spTree>
    <p:extLst>
      <p:ext uri="{BB962C8B-B14F-4D97-AF65-F5344CB8AC3E}">
        <p14:creationId xmlns:p14="http://schemas.microsoft.com/office/powerpoint/2010/main" val="88263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Energy at depth</a:t>
            </a:r>
            <a:endParaRPr lang="en-US" dirty="0"/>
          </a:p>
        </p:txBody>
      </p:sp>
      <p:pic>
        <p:nvPicPr>
          <p:cNvPr id="4" name="Content Placeholder 3"/>
          <p:cNvPicPr>
            <a:picLocks noGrp="1" noChangeAspect="1"/>
          </p:cNvPicPr>
          <p:nvPr>
            <p:ph idx="1"/>
          </p:nvPr>
        </p:nvPicPr>
        <p:blipFill>
          <a:blip r:embed="rId2"/>
          <a:stretch>
            <a:fillRect/>
          </a:stretch>
        </p:blipFill>
        <p:spPr>
          <a:xfrm>
            <a:off x="2539873" y="2120900"/>
            <a:ext cx="7118603" cy="4051300"/>
          </a:xfrm>
          <a:prstGeom prst="rect">
            <a:avLst/>
          </a:prstGeom>
        </p:spPr>
      </p:pic>
    </p:spTree>
    <p:extLst>
      <p:ext uri="{BB962C8B-B14F-4D97-AF65-F5344CB8AC3E}">
        <p14:creationId xmlns:p14="http://schemas.microsoft.com/office/powerpoint/2010/main" val="54784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3699" y="0"/>
            <a:ext cx="8584602" cy="6858000"/>
          </a:xfrm>
          <a:prstGeom prst="rect">
            <a:avLst/>
          </a:prstGeom>
        </p:spPr>
      </p:pic>
    </p:spTree>
    <p:extLst>
      <p:ext uri="{BB962C8B-B14F-4D97-AF65-F5344CB8AC3E}">
        <p14:creationId xmlns:p14="http://schemas.microsoft.com/office/powerpoint/2010/main" val="413418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PDI to PDD : </a:t>
            </a:r>
            <a:r>
              <a:rPr lang="en-US" b="1" dirty="0" smtClean="0">
                <a:solidFill>
                  <a:srgbClr val="FF0000"/>
                </a:solidFill>
              </a:rPr>
              <a:t>shift</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297515" y="1707917"/>
            <a:ext cx="6638925" cy="1276350"/>
          </a:xfrm>
          <a:prstGeom prst="rect">
            <a:avLst/>
          </a:prstGeom>
        </p:spPr>
      </p:pic>
      <p:pic>
        <p:nvPicPr>
          <p:cNvPr id="5" name="Picture 2" descr="A schematic diagram illustrating the concept of the effective point of...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952" y="3231092"/>
            <a:ext cx="49720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9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66098"/>
            <a:ext cx="11430000" cy="1609344"/>
          </a:xfrm>
        </p:spPr>
        <p:txBody>
          <a:bodyPr/>
          <a:lstStyle/>
          <a:p>
            <a:r>
              <a:rPr lang="en-US" dirty="0"/>
              <a:t>Converting PDI to PDD : </a:t>
            </a:r>
            <a:r>
              <a:rPr lang="en-US" b="1" dirty="0" smtClean="0">
                <a:solidFill>
                  <a:srgbClr val="FF0000"/>
                </a:solidFill>
              </a:rPr>
              <a:t>energy at depth</a:t>
            </a:r>
            <a:endParaRPr lang="en-US"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570971" y="2335741"/>
            <a:ext cx="6467475" cy="1571625"/>
          </a:xfrm>
          <a:prstGeom prst="rect">
            <a:avLst/>
          </a:prstGeom>
        </p:spPr>
      </p:pic>
      <p:pic>
        <p:nvPicPr>
          <p:cNvPr id="5" name="Picture 4"/>
          <p:cNvPicPr>
            <a:picLocks noChangeAspect="1"/>
          </p:cNvPicPr>
          <p:nvPr/>
        </p:nvPicPr>
        <p:blipFill>
          <a:blip r:embed="rId3"/>
          <a:stretch>
            <a:fillRect/>
          </a:stretch>
        </p:blipFill>
        <p:spPr>
          <a:xfrm>
            <a:off x="463550" y="4116324"/>
            <a:ext cx="6438900" cy="809625"/>
          </a:xfrm>
          <a:prstGeom prst="rect">
            <a:avLst/>
          </a:prstGeom>
        </p:spPr>
      </p:pic>
      <p:sp>
        <p:nvSpPr>
          <p:cNvPr id="3" name="TextBox 2"/>
          <p:cNvSpPr txBox="1"/>
          <p:nvPr/>
        </p:nvSpPr>
        <p:spPr>
          <a:xfrm>
            <a:off x="905934" y="5266267"/>
            <a:ext cx="9025467" cy="923330"/>
          </a:xfrm>
          <a:prstGeom prst="rect">
            <a:avLst/>
          </a:prstGeom>
          <a:noFill/>
        </p:spPr>
        <p:txBody>
          <a:bodyPr wrap="square" rtlCol="0">
            <a:spAutoFit/>
          </a:bodyPr>
          <a:lstStyle/>
          <a:p>
            <a:r>
              <a:rPr lang="en-US" b="1" dirty="0" smtClean="0">
                <a:solidFill>
                  <a:srgbClr val="FF0000"/>
                </a:solidFill>
              </a:rPr>
              <a:t>Strictly speaking, to find mean energy at depth or surface we need R</a:t>
            </a:r>
            <a:r>
              <a:rPr lang="en-US" b="1" baseline="-25000" dirty="0" smtClean="0">
                <a:solidFill>
                  <a:srgbClr val="FF0000"/>
                </a:solidFill>
              </a:rPr>
              <a:t>p</a:t>
            </a:r>
            <a:r>
              <a:rPr lang="en-US" b="1" dirty="0" smtClean="0">
                <a:solidFill>
                  <a:srgbClr val="FF0000"/>
                </a:solidFill>
              </a:rPr>
              <a:t> and R</a:t>
            </a:r>
            <a:r>
              <a:rPr lang="en-US" b="1" baseline="-25000" dirty="0" smtClean="0">
                <a:solidFill>
                  <a:srgbClr val="FF0000"/>
                </a:solidFill>
              </a:rPr>
              <a:t>50</a:t>
            </a:r>
            <a:r>
              <a:rPr lang="en-US" b="1" dirty="0" smtClean="0">
                <a:solidFill>
                  <a:srgbClr val="FF0000"/>
                </a:solidFill>
              </a:rPr>
              <a:t> from PDDs. In practice finding these values on the PDI graph is almost equivalent (within 1 mm). </a:t>
            </a:r>
            <a:endParaRPr lang="en-US" b="1" dirty="0">
              <a:solidFill>
                <a:srgbClr val="FF0000"/>
              </a:solidFill>
            </a:endParaRPr>
          </a:p>
        </p:txBody>
      </p:sp>
    </p:spTree>
    <p:extLst>
      <p:ext uri="{BB962C8B-B14F-4D97-AF65-F5344CB8AC3E}">
        <p14:creationId xmlns:p14="http://schemas.microsoft.com/office/powerpoint/2010/main" val="318480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PDI to PDD </a:t>
            </a:r>
            <a:r>
              <a:rPr lang="en-US" dirty="0" smtClean="0"/>
              <a:t>: </a:t>
            </a:r>
            <a:r>
              <a:rPr lang="en-US" b="1" dirty="0" smtClean="0">
                <a:solidFill>
                  <a:srgbClr val="FF0000"/>
                </a:solidFill>
              </a:rPr>
              <a:t>Stopping power ratio</a:t>
            </a:r>
            <a:endParaRPr lang="en-US" b="1" dirty="0">
              <a:solidFill>
                <a:srgbClr val="FF0000"/>
              </a:solidFill>
            </a:endParaRPr>
          </a:p>
        </p:txBody>
      </p:sp>
      <p:sp>
        <p:nvSpPr>
          <p:cNvPr id="3" name="Content Placeholder 2"/>
          <p:cNvSpPr>
            <a:spLocks noGrp="1"/>
          </p:cNvSpPr>
          <p:nvPr>
            <p:ph idx="1"/>
          </p:nvPr>
        </p:nvSpPr>
        <p:spPr>
          <a:xfrm>
            <a:off x="1069848" y="2121408"/>
            <a:ext cx="10058400" cy="4025392"/>
          </a:xfrm>
        </p:spPr>
        <p:txBody>
          <a:bodyPr/>
          <a:lstStyle/>
          <a:p>
            <a:r>
              <a:rPr lang="en-US" b="1" dirty="0" smtClean="0"/>
              <a:t>Remember that with ionization chambers, we are collecting ionization in the air cavity of the chamber.</a:t>
            </a:r>
          </a:p>
          <a:p>
            <a:r>
              <a:rPr lang="en-US" b="1" dirty="0" smtClean="0"/>
              <a:t>Cavity theory </a:t>
            </a:r>
          </a:p>
          <a:p>
            <a:pPr lvl="1"/>
            <a:r>
              <a:rPr lang="en-US" b="1" dirty="0" smtClean="0"/>
              <a:t>In its simplest form, relates the ionization in air to dose in medium.</a:t>
            </a:r>
          </a:p>
          <a:p>
            <a:pPr lvl="1"/>
            <a:r>
              <a:rPr lang="en-US" b="1" dirty="0" smtClean="0"/>
              <a:t>Bragg-Gray: Ratio of doses in two media = ratio of stopping powers</a:t>
            </a:r>
          </a:p>
          <a:p>
            <a:pPr lvl="1"/>
            <a:endParaRPr lang="en-US" b="1" dirty="0"/>
          </a:p>
        </p:txBody>
      </p:sp>
      <p:pic>
        <p:nvPicPr>
          <p:cNvPr id="8" name="Picture 7"/>
          <p:cNvPicPr>
            <a:picLocks noChangeAspect="1"/>
          </p:cNvPicPr>
          <p:nvPr/>
        </p:nvPicPr>
        <p:blipFill>
          <a:blip r:embed="rId2"/>
          <a:stretch>
            <a:fillRect/>
          </a:stretch>
        </p:blipFill>
        <p:spPr>
          <a:xfrm>
            <a:off x="3352799" y="3853845"/>
            <a:ext cx="4766733" cy="2894088"/>
          </a:xfrm>
          <a:prstGeom prst="rect">
            <a:avLst/>
          </a:prstGeom>
        </p:spPr>
      </p:pic>
    </p:spTree>
    <p:extLst>
      <p:ext uri="{BB962C8B-B14F-4D97-AF65-F5344CB8AC3E}">
        <p14:creationId xmlns:p14="http://schemas.microsoft.com/office/powerpoint/2010/main" val="295814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PDI to PDD : </a:t>
            </a:r>
            <a:r>
              <a:rPr lang="en-US" b="1" dirty="0">
                <a:solidFill>
                  <a:srgbClr val="FF0000"/>
                </a:solidFill>
              </a:rPr>
              <a:t>Stopping power ratio</a:t>
            </a:r>
            <a:endParaRPr lang="en-US" dirty="0"/>
          </a:p>
        </p:txBody>
      </p:sp>
      <p:sp>
        <p:nvSpPr>
          <p:cNvPr id="3" name="Content Placeholder 2"/>
          <p:cNvSpPr>
            <a:spLocks noGrp="1"/>
          </p:cNvSpPr>
          <p:nvPr>
            <p:ph idx="1"/>
          </p:nvPr>
        </p:nvSpPr>
        <p:spPr/>
        <p:txBody>
          <a:bodyPr/>
          <a:lstStyle/>
          <a:p>
            <a:r>
              <a:rPr lang="en-US" dirty="0" smtClean="0"/>
              <a:t>Assumptions in BG:</a:t>
            </a:r>
          </a:p>
          <a:p>
            <a:pPr lvl="1"/>
            <a:r>
              <a:rPr lang="en-US" dirty="0" smtClean="0"/>
              <a:t>The cavity must not disturb the charged particle </a:t>
            </a:r>
            <a:r>
              <a:rPr lang="en-US" dirty="0" err="1" smtClean="0"/>
              <a:t>fluence</a:t>
            </a:r>
            <a:r>
              <a:rPr lang="en-US" dirty="0" smtClean="0"/>
              <a:t> existing in the medium in the absence of the cavity. </a:t>
            </a:r>
          </a:p>
          <a:p>
            <a:pPr lvl="1"/>
            <a:r>
              <a:rPr lang="en-US" dirty="0" smtClean="0"/>
              <a:t>The absorbed dose in the cavity is deposited entirely by the charged particles crossing it.</a:t>
            </a:r>
          </a:p>
          <a:p>
            <a:pPr lvl="1"/>
            <a:endParaRPr lang="en-US" dirty="0"/>
          </a:p>
        </p:txBody>
      </p:sp>
      <p:pic>
        <p:nvPicPr>
          <p:cNvPr id="4" name="Picture 3"/>
          <p:cNvPicPr>
            <a:picLocks noChangeAspect="1"/>
          </p:cNvPicPr>
          <p:nvPr/>
        </p:nvPicPr>
        <p:blipFill>
          <a:blip r:embed="rId2"/>
          <a:stretch>
            <a:fillRect/>
          </a:stretch>
        </p:blipFill>
        <p:spPr>
          <a:xfrm>
            <a:off x="3267886" y="3556000"/>
            <a:ext cx="5072838" cy="3175000"/>
          </a:xfrm>
          <a:prstGeom prst="rect">
            <a:avLst/>
          </a:prstGeom>
        </p:spPr>
      </p:pic>
    </p:spTree>
    <p:extLst>
      <p:ext uri="{BB962C8B-B14F-4D97-AF65-F5344CB8AC3E}">
        <p14:creationId xmlns:p14="http://schemas.microsoft.com/office/powerpoint/2010/main" val="199310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PDI to PDD </a:t>
            </a:r>
            <a:r>
              <a:rPr lang="en-US" dirty="0" smtClean="0"/>
              <a:t>: </a:t>
            </a:r>
            <a:r>
              <a:rPr lang="en-US" b="1" dirty="0" smtClean="0">
                <a:solidFill>
                  <a:srgbClr val="FF0000"/>
                </a:solidFill>
              </a:rPr>
              <a:t>Stopping power ratio</a:t>
            </a:r>
            <a:endParaRPr lang="en-US" b="1" dirty="0">
              <a:solidFill>
                <a:srgbClr val="FF0000"/>
              </a:solidFill>
            </a:endParaRPr>
          </a:p>
        </p:txBody>
      </p:sp>
      <p:pic>
        <p:nvPicPr>
          <p:cNvPr id="6" name="Picture 5"/>
          <p:cNvPicPr>
            <a:picLocks noChangeAspect="1"/>
          </p:cNvPicPr>
          <p:nvPr/>
        </p:nvPicPr>
        <p:blipFill rotWithShape="1">
          <a:blip r:embed="rId2"/>
          <a:srcRect b="36007"/>
          <a:stretch/>
        </p:blipFill>
        <p:spPr>
          <a:xfrm>
            <a:off x="84666" y="2482581"/>
            <a:ext cx="6680200" cy="2402686"/>
          </a:xfrm>
          <a:prstGeom prst="rect">
            <a:avLst/>
          </a:prstGeom>
        </p:spPr>
      </p:pic>
      <p:sp>
        <p:nvSpPr>
          <p:cNvPr id="7" name="TextBox 6"/>
          <p:cNvSpPr txBox="1"/>
          <p:nvPr/>
        </p:nvSpPr>
        <p:spPr>
          <a:xfrm>
            <a:off x="7526867" y="2032000"/>
            <a:ext cx="3666066" cy="3416320"/>
          </a:xfrm>
          <a:prstGeom prst="rect">
            <a:avLst/>
          </a:prstGeom>
          <a:noFill/>
        </p:spPr>
        <p:txBody>
          <a:bodyPr wrap="square" rtlCol="0">
            <a:spAutoFit/>
          </a:bodyPr>
          <a:lstStyle/>
          <a:p>
            <a:r>
              <a:rPr lang="en-US" dirty="0" smtClean="0"/>
              <a:t>Spencer-</a:t>
            </a:r>
            <a:r>
              <a:rPr lang="en-US" dirty="0" err="1" smtClean="0"/>
              <a:t>Attix</a:t>
            </a:r>
            <a:r>
              <a:rPr lang="en-US" dirty="0" smtClean="0"/>
              <a:t> noticed that Bragg-Gray overestimates dose in the medium.</a:t>
            </a:r>
          </a:p>
          <a:p>
            <a:endParaRPr lang="en-US" dirty="0"/>
          </a:p>
          <a:p>
            <a:r>
              <a:rPr lang="en-US" dirty="0" smtClean="0"/>
              <a:t>Electrons with energies less than 10 </a:t>
            </a:r>
            <a:r>
              <a:rPr lang="en-US" dirty="0" err="1"/>
              <a:t>K</a:t>
            </a:r>
            <a:r>
              <a:rPr lang="en-US" dirty="0" err="1" smtClean="0"/>
              <a:t>eV</a:t>
            </a:r>
            <a:r>
              <a:rPr lang="en-US" dirty="0" smtClean="0"/>
              <a:t> do not have enough energy to cross over to the other side of normal ion chambers (r</a:t>
            </a:r>
            <a:r>
              <a:rPr lang="en-US" baseline="-25000" dirty="0" smtClean="0"/>
              <a:t>cav</a:t>
            </a:r>
            <a:r>
              <a:rPr lang="en-US" dirty="0" smtClean="0"/>
              <a:t> 3-6 mm). Therefore, all of their energy is deposited locally.</a:t>
            </a:r>
          </a:p>
          <a:p>
            <a:endParaRPr lang="en-US" dirty="0"/>
          </a:p>
          <a:p>
            <a:endParaRPr lang="en-US" dirty="0"/>
          </a:p>
        </p:txBody>
      </p:sp>
      <p:sp>
        <p:nvSpPr>
          <p:cNvPr id="8" name="TextBox 7"/>
          <p:cNvSpPr txBox="1"/>
          <p:nvPr/>
        </p:nvSpPr>
        <p:spPr>
          <a:xfrm>
            <a:off x="618067" y="5037667"/>
            <a:ext cx="6383866" cy="923330"/>
          </a:xfrm>
          <a:prstGeom prst="rect">
            <a:avLst/>
          </a:prstGeom>
          <a:noFill/>
        </p:spPr>
        <p:txBody>
          <a:bodyPr wrap="square" rtlCol="0">
            <a:spAutoFit/>
          </a:bodyPr>
          <a:lstStyle/>
          <a:p>
            <a:r>
              <a:rPr lang="en-US" dirty="0" smtClean="0"/>
              <a:t>The difference between BG and SA is the use of restricted stopping power ratios (medium/air) rather than unrestricted stopping power ratios.</a:t>
            </a:r>
            <a:endParaRPr lang="en-US" dirty="0"/>
          </a:p>
        </p:txBody>
      </p:sp>
    </p:spTree>
    <p:extLst>
      <p:ext uri="{BB962C8B-B14F-4D97-AF65-F5344CB8AC3E}">
        <p14:creationId xmlns:p14="http://schemas.microsoft.com/office/powerpoint/2010/main" val="1608087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954" y="713232"/>
            <a:ext cx="10058400" cy="709168"/>
          </a:xfrm>
        </p:spPr>
        <p:txBody>
          <a:bodyPr>
            <a:normAutofit fontScale="90000"/>
          </a:bodyPr>
          <a:lstStyle/>
          <a:p>
            <a:r>
              <a:rPr lang="en-US" dirty="0"/>
              <a:t>Converting PDI to PDD </a:t>
            </a:r>
            <a:r>
              <a:rPr lang="en-US" dirty="0" smtClean="0"/>
              <a:t>: </a:t>
            </a:r>
            <a:r>
              <a:rPr lang="en-US" dirty="0" smtClean="0">
                <a:solidFill>
                  <a:srgbClr val="FF0000"/>
                </a:solidFill>
              </a:rPr>
              <a:t>Replacement factor</a:t>
            </a:r>
            <a:endParaRPr lang="en-US" dirty="0">
              <a:solidFill>
                <a:srgbClr val="FF0000"/>
              </a:solidFill>
            </a:endParaRPr>
          </a:p>
        </p:txBody>
      </p:sp>
      <p:pic>
        <p:nvPicPr>
          <p:cNvPr id="4" name="Content Placeholder 3"/>
          <p:cNvPicPr>
            <a:picLocks noGrp="1" noChangeAspect="1"/>
          </p:cNvPicPr>
          <p:nvPr>
            <p:ph idx="1"/>
          </p:nvPr>
        </p:nvPicPr>
        <p:blipFill rotWithShape="1">
          <a:blip r:embed="rId2"/>
          <a:srcRect b="71227"/>
          <a:stretch/>
        </p:blipFill>
        <p:spPr>
          <a:xfrm>
            <a:off x="1157954" y="2263309"/>
            <a:ext cx="4743313" cy="1165691"/>
          </a:xfrm>
          <a:prstGeom prst="rect">
            <a:avLst/>
          </a:prstGeom>
        </p:spPr>
      </p:pic>
      <p:sp>
        <p:nvSpPr>
          <p:cNvPr id="3" name="Rectangle 2"/>
          <p:cNvSpPr/>
          <p:nvPr/>
        </p:nvSpPr>
        <p:spPr>
          <a:xfrm>
            <a:off x="6011333" y="1663144"/>
            <a:ext cx="6096000" cy="3139321"/>
          </a:xfrm>
          <a:prstGeom prst="rect">
            <a:avLst/>
          </a:prstGeom>
        </p:spPr>
        <p:txBody>
          <a:bodyPr>
            <a:spAutoFit/>
          </a:bodyPr>
          <a:lstStyle/>
          <a:p>
            <a:pPr lvl="1"/>
            <a:r>
              <a:rPr lang="en-US" dirty="0" smtClean="0"/>
              <a:t>1</a:t>
            </a:r>
            <a:r>
              <a:rPr lang="en-US" baseline="30000" dirty="0" smtClean="0"/>
              <a:t>st</a:t>
            </a:r>
            <a:r>
              <a:rPr lang="en-US" dirty="0" smtClean="0"/>
              <a:t> assumption : The </a:t>
            </a:r>
            <a:r>
              <a:rPr lang="en-US" dirty="0"/>
              <a:t>cavity must not disturb the charged particle </a:t>
            </a:r>
            <a:r>
              <a:rPr lang="en-US" dirty="0" err="1"/>
              <a:t>fluence</a:t>
            </a:r>
            <a:r>
              <a:rPr lang="en-US" dirty="0"/>
              <a:t> existing in the medium in the absence of the cavity. </a:t>
            </a:r>
            <a:endParaRPr lang="en-US" dirty="0" smtClean="0"/>
          </a:p>
          <a:p>
            <a:pPr lvl="1"/>
            <a:endParaRPr lang="en-US" dirty="0"/>
          </a:p>
          <a:p>
            <a:pPr lvl="1"/>
            <a:endParaRPr lang="en-US" dirty="0" smtClean="0"/>
          </a:p>
          <a:p>
            <a:pPr lvl="1"/>
            <a:r>
              <a:rPr lang="en-US" dirty="0" smtClean="0"/>
              <a:t>Not true! For cylindrical chambers, we must correct for changes to </a:t>
            </a:r>
            <a:r>
              <a:rPr lang="en-US" dirty="0" err="1" smtClean="0"/>
              <a:t>fluence</a:t>
            </a:r>
            <a:r>
              <a:rPr lang="en-US" dirty="0" smtClean="0"/>
              <a:t> as a function of using the cavity.</a:t>
            </a:r>
          </a:p>
          <a:p>
            <a:pPr lvl="1"/>
            <a:endParaRPr lang="en-US" dirty="0"/>
          </a:p>
          <a:p>
            <a:pPr lvl="1"/>
            <a:endParaRPr lang="en-US" dirty="0" smtClean="0"/>
          </a:p>
          <a:p>
            <a:pPr lvl="1"/>
            <a:r>
              <a:rPr lang="en-US" dirty="0" smtClean="0"/>
              <a:t>For cc13: radium = 3 mm.</a:t>
            </a:r>
            <a:endParaRPr lang="en-US" dirty="0"/>
          </a:p>
        </p:txBody>
      </p:sp>
      <p:pic>
        <p:nvPicPr>
          <p:cNvPr id="5" name="Picture 4"/>
          <p:cNvPicPr>
            <a:picLocks noChangeAspect="1"/>
          </p:cNvPicPr>
          <p:nvPr/>
        </p:nvPicPr>
        <p:blipFill>
          <a:blip r:embed="rId3"/>
          <a:stretch>
            <a:fillRect/>
          </a:stretch>
        </p:blipFill>
        <p:spPr>
          <a:xfrm>
            <a:off x="957263" y="3739945"/>
            <a:ext cx="5138737" cy="3118055"/>
          </a:xfrm>
          <a:prstGeom prst="rect">
            <a:avLst/>
          </a:prstGeom>
        </p:spPr>
      </p:pic>
    </p:spTree>
    <p:extLst>
      <p:ext uri="{BB962C8B-B14F-4D97-AF65-F5344CB8AC3E}">
        <p14:creationId xmlns:p14="http://schemas.microsoft.com/office/powerpoint/2010/main" val="402777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Cylindrical chamber shifts</a:t>
            </a:r>
            <a:endParaRPr lang="en-US" dirty="0"/>
          </a:p>
        </p:txBody>
      </p:sp>
      <p:pic>
        <p:nvPicPr>
          <p:cNvPr id="1026" name="Picture 2" descr="A schematic diagram illustrating the concept of the effective point of...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416" y="2452159"/>
            <a:ext cx="4972050" cy="2762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4600" y="1896533"/>
            <a:ext cx="5240867" cy="2585323"/>
          </a:xfrm>
          <a:prstGeom prst="rect">
            <a:avLst/>
          </a:prstGeom>
          <a:noFill/>
        </p:spPr>
        <p:txBody>
          <a:bodyPr wrap="square" rtlCol="0">
            <a:spAutoFit/>
          </a:bodyPr>
          <a:lstStyle/>
          <a:p>
            <a:r>
              <a:rPr lang="en-US" dirty="0" smtClean="0"/>
              <a:t>For a cylindrical chamber the effective point of measurement is displaced towards the source from the </a:t>
            </a:r>
            <a:r>
              <a:rPr lang="en-US" dirty="0" err="1" smtClean="0"/>
              <a:t>centre</a:t>
            </a:r>
            <a:r>
              <a:rPr lang="en-US" dirty="0" smtClean="0"/>
              <a:t> of the chamber.</a:t>
            </a:r>
          </a:p>
          <a:p>
            <a:endParaRPr lang="en-US" dirty="0"/>
          </a:p>
          <a:p>
            <a:r>
              <a:rPr lang="en-US" dirty="0" smtClean="0"/>
              <a:t>The magnitude of this displacement has been measured by using thin parallel-plate chambers, film dosimeters, or Fricke dosimeters in thin vessels and by suing a series of cylindrical probes of decreasing radii.</a:t>
            </a:r>
          </a:p>
        </p:txBody>
      </p:sp>
    </p:spTree>
    <p:extLst>
      <p:ext uri="{BB962C8B-B14F-4D97-AF65-F5344CB8AC3E}">
        <p14:creationId xmlns:p14="http://schemas.microsoft.com/office/powerpoint/2010/main" val="78271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09168"/>
          </a:xfrm>
        </p:spPr>
        <p:txBody>
          <a:bodyPr>
            <a:normAutofit fontScale="90000"/>
          </a:bodyPr>
          <a:lstStyle/>
          <a:p>
            <a:r>
              <a:rPr lang="en-US" dirty="0"/>
              <a:t>Converting PDI to PDD : </a:t>
            </a:r>
            <a:r>
              <a:rPr lang="en-US" b="1" dirty="0">
                <a:solidFill>
                  <a:srgbClr val="FF0000"/>
                </a:solidFill>
              </a:rPr>
              <a:t>Stopping power ratio</a:t>
            </a:r>
            <a:endParaRPr lang="en-US" dirty="0"/>
          </a:p>
        </p:txBody>
      </p:sp>
      <p:pic>
        <p:nvPicPr>
          <p:cNvPr id="4" name="Content Placeholder 3"/>
          <p:cNvPicPr>
            <a:picLocks noGrp="1" noChangeAspect="1"/>
          </p:cNvPicPr>
          <p:nvPr>
            <p:ph idx="1"/>
          </p:nvPr>
        </p:nvPicPr>
        <p:blipFill rotWithShape="1">
          <a:blip r:embed="rId2"/>
          <a:srcRect t="28109"/>
          <a:stretch/>
        </p:blipFill>
        <p:spPr>
          <a:xfrm>
            <a:off x="641488" y="2226732"/>
            <a:ext cx="4743313" cy="2944875"/>
          </a:xfrm>
          <a:prstGeom prst="rect">
            <a:avLst/>
          </a:prstGeom>
        </p:spPr>
      </p:pic>
      <p:sp>
        <p:nvSpPr>
          <p:cNvPr id="3" name="TextBox 2"/>
          <p:cNvSpPr txBox="1"/>
          <p:nvPr/>
        </p:nvSpPr>
        <p:spPr>
          <a:xfrm>
            <a:off x="5926667" y="1295400"/>
            <a:ext cx="5317066" cy="1477328"/>
          </a:xfrm>
          <a:prstGeom prst="rect">
            <a:avLst/>
          </a:prstGeom>
          <a:noFill/>
        </p:spPr>
        <p:txBody>
          <a:bodyPr wrap="square" rtlCol="0">
            <a:spAutoFit/>
          </a:bodyPr>
          <a:lstStyle/>
          <a:p>
            <a:r>
              <a:rPr lang="en-US" dirty="0" smtClean="0"/>
              <a:t>Energy spectrum of the high-energy electron beam, unlike that of an x-ray beam decreases in energy rapidly with depth in the absorbing medium, with a consequent change in stopping power (significant </a:t>
            </a:r>
            <a:r>
              <a:rPr lang="en-US" smtClean="0"/>
              <a:t>for air) with </a:t>
            </a:r>
            <a:r>
              <a:rPr lang="en-US" dirty="0" smtClean="0"/>
              <a:t>depth. </a:t>
            </a:r>
            <a:endParaRPr lang="en-US" dirty="0"/>
          </a:p>
        </p:txBody>
      </p:sp>
    </p:spTree>
    <p:extLst>
      <p:ext uri="{BB962C8B-B14F-4D97-AF65-F5344CB8AC3E}">
        <p14:creationId xmlns:p14="http://schemas.microsoft.com/office/powerpoint/2010/main" val="276378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Cylindrical chamber shifts</a:t>
            </a:r>
          </a:p>
        </p:txBody>
      </p:sp>
      <p:pic>
        <p:nvPicPr>
          <p:cNvPr id="2052" name="Picture 4" descr="Effect of shifting depth-ionization data measured with cylindrical... |  Download Scientific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5109" y="2419878"/>
            <a:ext cx="6858000" cy="3419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034867" y="2302933"/>
            <a:ext cx="3437466" cy="2862322"/>
          </a:xfrm>
          <a:prstGeom prst="rect">
            <a:avLst/>
          </a:prstGeom>
          <a:noFill/>
        </p:spPr>
        <p:txBody>
          <a:bodyPr wrap="square" rtlCol="0">
            <a:spAutoFit/>
          </a:bodyPr>
          <a:lstStyle/>
          <a:p>
            <a:r>
              <a:rPr lang="en-US" dirty="0" smtClean="0"/>
              <a:t>Shift : 0.5 r</a:t>
            </a:r>
            <a:r>
              <a:rPr lang="en-US" baseline="-25000" dirty="0" smtClean="0"/>
              <a:t>cav</a:t>
            </a:r>
            <a:r>
              <a:rPr lang="en-US" dirty="0" smtClean="0"/>
              <a:t> : electrons</a:t>
            </a:r>
          </a:p>
          <a:p>
            <a:r>
              <a:rPr lang="en-US" dirty="0"/>
              <a:t>	 </a:t>
            </a:r>
            <a:r>
              <a:rPr lang="en-US" dirty="0" smtClean="0"/>
              <a:t>  0.6 r</a:t>
            </a:r>
            <a:r>
              <a:rPr lang="en-US" baseline="-25000" dirty="0" smtClean="0"/>
              <a:t>cav</a:t>
            </a:r>
            <a:r>
              <a:rPr lang="en-US" dirty="0" smtClean="0"/>
              <a:t>: photons</a:t>
            </a:r>
          </a:p>
          <a:p>
            <a:endParaRPr lang="en-US" dirty="0"/>
          </a:p>
          <a:p>
            <a:endParaRPr lang="en-US" dirty="0" smtClean="0"/>
          </a:p>
          <a:p>
            <a:r>
              <a:rPr lang="en-US" dirty="0" smtClean="0"/>
              <a:t>You can either apply this shift to the chamber while taking the measurement (as we did in the lab) or you can correct for the shift when processing the data (shown here).</a:t>
            </a:r>
            <a:endParaRPr lang="en-US" dirty="0"/>
          </a:p>
        </p:txBody>
      </p:sp>
    </p:spTree>
    <p:extLst>
      <p:ext uri="{BB962C8B-B14F-4D97-AF65-F5344CB8AC3E}">
        <p14:creationId xmlns:p14="http://schemas.microsoft.com/office/powerpoint/2010/main" val="3848820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PDD</a:t>
            </a:r>
            <a:endParaRPr lang="en-US" dirty="0"/>
          </a:p>
        </p:txBody>
      </p:sp>
      <p:pic>
        <p:nvPicPr>
          <p:cNvPr id="4" name="Content Placeholder 3"/>
          <p:cNvPicPr>
            <a:picLocks noGrp="1" noChangeAspect="1"/>
          </p:cNvPicPr>
          <p:nvPr>
            <p:ph idx="1"/>
          </p:nvPr>
        </p:nvPicPr>
        <p:blipFill>
          <a:blip r:embed="rId2"/>
          <a:stretch>
            <a:fillRect/>
          </a:stretch>
        </p:blipFill>
        <p:spPr>
          <a:xfrm>
            <a:off x="2124248" y="2093976"/>
            <a:ext cx="7458788" cy="4051300"/>
          </a:xfrm>
          <a:prstGeom prst="rect">
            <a:avLst/>
          </a:prstGeom>
        </p:spPr>
      </p:pic>
    </p:spTree>
    <p:extLst>
      <p:ext uri="{BB962C8B-B14F-4D97-AF65-F5344CB8AC3E}">
        <p14:creationId xmlns:p14="http://schemas.microsoft.com/office/powerpoint/2010/main" val="296674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ENERGY</a:t>
            </a:r>
            <a:endParaRPr lang="en-US" dirty="0"/>
          </a:p>
        </p:txBody>
      </p:sp>
      <p:pic>
        <p:nvPicPr>
          <p:cNvPr id="4" name="Content Placeholder 3"/>
          <p:cNvPicPr>
            <a:picLocks noGrp="1" noChangeAspect="1"/>
          </p:cNvPicPr>
          <p:nvPr>
            <p:ph idx="1"/>
          </p:nvPr>
        </p:nvPicPr>
        <p:blipFill>
          <a:blip r:embed="rId2"/>
          <a:stretch>
            <a:fillRect/>
          </a:stretch>
        </p:blipFill>
        <p:spPr>
          <a:xfrm>
            <a:off x="2372139" y="2120900"/>
            <a:ext cx="7454071" cy="4051300"/>
          </a:xfrm>
          <a:prstGeom prst="rect">
            <a:avLst/>
          </a:prstGeom>
        </p:spPr>
      </p:pic>
    </p:spTree>
    <p:extLst>
      <p:ext uri="{BB962C8B-B14F-4D97-AF65-F5344CB8AC3E}">
        <p14:creationId xmlns:p14="http://schemas.microsoft.com/office/powerpoint/2010/main" val="3948380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PDD</a:t>
            </a:r>
            <a:endParaRPr lang="en-US" dirty="0"/>
          </a:p>
        </p:txBody>
      </p:sp>
      <p:pic>
        <p:nvPicPr>
          <p:cNvPr id="4" name="Content Placeholder 3"/>
          <p:cNvPicPr>
            <a:picLocks noGrp="1" noChangeAspect="1"/>
          </p:cNvPicPr>
          <p:nvPr>
            <p:ph idx="1"/>
          </p:nvPr>
        </p:nvPicPr>
        <p:blipFill>
          <a:blip r:embed="rId2"/>
          <a:stretch>
            <a:fillRect/>
          </a:stretch>
        </p:blipFill>
        <p:spPr>
          <a:xfrm>
            <a:off x="2692731" y="2120900"/>
            <a:ext cx="6812887" cy="4051300"/>
          </a:xfrm>
          <a:prstGeom prst="rect">
            <a:avLst/>
          </a:prstGeom>
        </p:spPr>
      </p:pic>
    </p:spTree>
    <p:extLst>
      <p:ext uri="{BB962C8B-B14F-4D97-AF65-F5344CB8AC3E}">
        <p14:creationId xmlns:p14="http://schemas.microsoft.com/office/powerpoint/2010/main" val="123199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Range</a:t>
            </a:r>
            <a:endParaRPr lang="en-US" dirty="0"/>
          </a:p>
        </p:txBody>
      </p:sp>
      <p:pic>
        <p:nvPicPr>
          <p:cNvPr id="4" name="Content Placeholder 3"/>
          <p:cNvPicPr>
            <a:picLocks noGrp="1" noChangeAspect="1"/>
          </p:cNvPicPr>
          <p:nvPr>
            <p:ph idx="1"/>
          </p:nvPr>
        </p:nvPicPr>
        <p:blipFill>
          <a:blip r:embed="rId2"/>
          <a:stretch>
            <a:fillRect/>
          </a:stretch>
        </p:blipFill>
        <p:spPr>
          <a:xfrm>
            <a:off x="2266209" y="2120900"/>
            <a:ext cx="7665932" cy="4051300"/>
          </a:xfrm>
          <a:prstGeom prst="rect">
            <a:avLst/>
          </a:prstGeom>
        </p:spPr>
      </p:pic>
    </p:spTree>
    <p:extLst>
      <p:ext uri="{BB962C8B-B14F-4D97-AF65-F5344CB8AC3E}">
        <p14:creationId xmlns:p14="http://schemas.microsoft.com/office/powerpoint/2010/main" val="219980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Bremsstrahlung Contamination</a:t>
            </a:r>
            <a:endParaRPr lang="en-US" dirty="0"/>
          </a:p>
        </p:txBody>
      </p:sp>
      <p:pic>
        <p:nvPicPr>
          <p:cNvPr id="4" name="Content Placeholder 3"/>
          <p:cNvPicPr>
            <a:picLocks noGrp="1" noChangeAspect="1"/>
          </p:cNvPicPr>
          <p:nvPr>
            <p:ph idx="1"/>
          </p:nvPr>
        </p:nvPicPr>
        <p:blipFill>
          <a:blip r:embed="rId2"/>
          <a:stretch>
            <a:fillRect/>
          </a:stretch>
        </p:blipFill>
        <p:spPr>
          <a:xfrm>
            <a:off x="2676270" y="2120900"/>
            <a:ext cx="6845809" cy="4051300"/>
          </a:xfrm>
          <a:prstGeom prst="rect">
            <a:avLst/>
          </a:prstGeom>
        </p:spPr>
      </p:pic>
    </p:spTree>
    <p:extLst>
      <p:ext uri="{BB962C8B-B14F-4D97-AF65-F5344CB8AC3E}">
        <p14:creationId xmlns:p14="http://schemas.microsoft.com/office/powerpoint/2010/main" val="198925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energy</a:t>
            </a:r>
            <a:endParaRPr lang="en-US" dirty="0"/>
          </a:p>
        </p:txBody>
      </p:sp>
      <p:pic>
        <p:nvPicPr>
          <p:cNvPr id="4" name="Content Placeholder 3"/>
          <p:cNvPicPr>
            <a:picLocks noGrp="1" noChangeAspect="1"/>
          </p:cNvPicPr>
          <p:nvPr>
            <p:ph idx="1"/>
          </p:nvPr>
        </p:nvPicPr>
        <p:blipFill>
          <a:blip r:embed="rId2"/>
          <a:stretch>
            <a:fillRect/>
          </a:stretch>
        </p:blipFill>
        <p:spPr>
          <a:xfrm>
            <a:off x="2289956" y="2093976"/>
            <a:ext cx="7076572" cy="4051300"/>
          </a:xfrm>
          <a:prstGeom prst="rect">
            <a:avLst/>
          </a:prstGeom>
        </p:spPr>
      </p:pic>
    </p:spTree>
    <p:extLst>
      <p:ext uri="{BB962C8B-B14F-4D97-AF65-F5344CB8AC3E}">
        <p14:creationId xmlns:p14="http://schemas.microsoft.com/office/powerpoint/2010/main" val="782367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240</TotalTime>
  <Words>438</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Rockwell</vt:lpstr>
      <vt:lpstr>Rockwell Condensed</vt:lpstr>
      <vt:lpstr>Wingdings</vt:lpstr>
      <vt:lpstr>Wood Type</vt:lpstr>
      <vt:lpstr>Lab 2</vt:lpstr>
      <vt:lpstr>Cylindrical chamber shifts</vt:lpstr>
      <vt:lpstr>Cylindrical chamber shifts</vt:lpstr>
      <vt:lpstr>Electron PDD</vt:lpstr>
      <vt:lpstr>Electron ENERGY</vt:lpstr>
      <vt:lpstr>Electron PDD</vt:lpstr>
      <vt:lpstr>Practical Range</vt:lpstr>
      <vt:lpstr>Bremsstrahlung Contamination</vt:lpstr>
      <vt:lpstr>Electron energy</vt:lpstr>
      <vt:lpstr>Most probable energy</vt:lpstr>
      <vt:lpstr>Mean energy</vt:lpstr>
      <vt:lpstr>Energy at depth</vt:lpstr>
      <vt:lpstr>PowerPoint Presentation</vt:lpstr>
      <vt:lpstr>Converting PDI to PDD : shift</vt:lpstr>
      <vt:lpstr>Converting PDI to PDD : energy at depth</vt:lpstr>
      <vt:lpstr>Converting PDI to PDD : Stopping power ratio</vt:lpstr>
      <vt:lpstr>Converting PDI to PDD : Stopping power ratio</vt:lpstr>
      <vt:lpstr>Converting PDI to PDD : Stopping power ratio</vt:lpstr>
      <vt:lpstr>Converting PDI to PDD : Replacement factor</vt:lpstr>
      <vt:lpstr>Converting PDI to PDD : Stopping power ratio</vt:lpstr>
    </vt:vector>
  </TitlesOfParts>
  <Company>NSHA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Monajemi, Thalat</dc:creator>
  <cp:lastModifiedBy>Monajemi, Thalat</cp:lastModifiedBy>
  <cp:revision>41</cp:revision>
  <dcterms:created xsi:type="dcterms:W3CDTF">2021-02-03T14:09:44Z</dcterms:created>
  <dcterms:modified xsi:type="dcterms:W3CDTF">2021-02-04T15:18:33Z</dcterms:modified>
</cp:coreProperties>
</file>