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441792-7DEA-4E9E-A150-AED94BDC61E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5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FCC9C-54C4-43E1-A636-20A32C265DF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B4BE4-3441-4B9F-92AB-103E9E750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023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4BE4-3441-4B9F-92AB-103E9E750A3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44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0EF-45D6-4E38-94FB-C39A270671BD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342-B2A9-4F4E-9976-F86BB2994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71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0EF-45D6-4E38-94FB-C39A270671BD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342-B2A9-4F4E-9976-F86BB2994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84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0EF-45D6-4E38-94FB-C39A270671BD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342-B2A9-4F4E-9976-F86BB2994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957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0EF-45D6-4E38-94FB-C39A270671BD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342-B2A9-4F4E-9976-F86BB2994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056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0EF-45D6-4E38-94FB-C39A270671BD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342-B2A9-4F4E-9976-F86BB2994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125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0EF-45D6-4E38-94FB-C39A270671BD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342-B2A9-4F4E-9976-F86BB2994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6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0EF-45D6-4E38-94FB-C39A270671BD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342-B2A9-4F4E-9976-F86BB2994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01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0EF-45D6-4E38-94FB-C39A270671BD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342-B2A9-4F4E-9976-F86BB2994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89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0EF-45D6-4E38-94FB-C39A270671BD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342-B2A9-4F4E-9976-F86BB2994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84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0EF-45D6-4E38-94FB-C39A270671BD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A5DE342-B2A9-4F4E-9976-F86BB2994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55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0EF-45D6-4E38-94FB-C39A270671BD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342-B2A9-4F4E-9976-F86BB2994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98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0EF-45D6-4E38-94FB-C39A270671BD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342-B2A9-4F4E-9976-F86BB2994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1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0EF-45D6-4E38-94FB-C39A270671BD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342-B2A9-4F4E-9976-F86BB2994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5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0EF-45D6-4E38-94FB-C39A270671BD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342-B2A9-4F4E-9976-F86BB2994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37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0EF-45D6-4E38-94FB-C39A270671BD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342-B2A9-4F4E-9976-F86BB2994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32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0EF-45D6-4E38-94FB-C39A270671BD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342-B2A9-4F4E-9976-F86BB2994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9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0EF-45D6-4E38-94FB-C39A270671BD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E342-B2A9-4F4E-9976-F86BB2994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50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E90EF-45D6-4E38-94FB-C39A270671BD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5DE342-B2A9-4F4E-9976-F86BB2994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0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2033-E80E-064B-09D4-D64842FD1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485" y="667910"/>
            <a:ext cx="9459538" cy="3328358"/>
          </a:xfrm>
        </p:spPr>
        <p:txBody>
          <a:bodyPr/>
          <a:lstStyle/>
          <a:p>
            <a:r>
              <a:rPr lang="en-IN" b="1" dirty="0"/>
              <a:t>Advanced SQL-IMDB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E5A48-EE28-5966-8CC5-69B8F26EF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Name</a:t>
            </a:r>
            <a:r>
              <a:rPr lang="en-IN" dirty="0"/>
              <a:t> : SHAHIN SULAIMAN M</a:t>
            </a:r>
          </a:p>
          <a:p>
            <a:pPr algn="ctr"/>
            <a:r>
              <a:rPr lang="en-IN" dirty="0"/>
              <a:t>                                  </a:t>
            </a:r>
            <a:r>
              <a:rPr lang="en-IN" b="1" dirty="0"/>
              <a:t>DATE</a:t>
            </a:r>
            <a:r>
              <a:rPr lang="en-IN" dirty="0"/>
              <a:t>: 21.01.2025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16765-AD1E-1619-5F52-7F061CB96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376" y="3152287"/>
            <a:ext cx="2842965" cy="28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5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AE36-FC30-7736-1F97-E018FABD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5374"/>
            <a:ext cx="12340423" cy="3193773"/>
          </a:xfrm>
        </p:spPr>
        <p:txBody>
          <a:bodyPr>
            <a:normAutofit/>
          </a:bodyPr>
          <a:lstStyle/>
          <a:p>
            <a:pPr algn="l"/>
            <a:r>
              <a:rPr lang="en-US" sz="1400" b="1" dirty="0"/>
              <a:t> 10.Which are the top 10 movies based on their average rating?                            11.Summarize the ratings table by grouping movies based on their median ratings</a:t>
            </a:r>
            <a:endParaRPr lang="en-IN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11735-0667-A229-F650-1E2627462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98" y="1586823"/>
            <a:ext cx="3648584" cy="1171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9A9B60-0169-1592-5222-DE40AB38D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98" y="3429000"/>
            <a:ext cx="3172268" cy="2324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0B171B-9BDE-A370-37E8-BF342920E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985" y="1261828"/>
            <a:ext cx="5337920" cy="1171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DB128D-F606-27D0-6BA0-885B25B5C8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985" y="3236162"/>
            <a:ext cx="238158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5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99B1-6BED-9F47-64CE-CCC2DCB4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3122" y="-508882"/>
            <a:ext cx="12335122" cy="2947282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/>
              <a:t>     12.How many movies, released in March 2017 in the USA within a       13.</a:t>
            </a:r>
            <a:r>
              <a:rPr lang="en-US" sz="1400" b="1" dirty="0"/>
              <a:t>Find movies from each genre that begin with the word “The” and have an                                                                                                                                                                                                a                                                                                                                                                                           average rating greater than 8. </a:t>
            </a:r>
            <a:br>
              <a:rPr lang="en-US" sz="1600" b="1" dirty="0"/>
            </a:br>
            <a:r>
              <a:rPr lang="en-US" sz="1600" b="1" dirty="0"/>
              <a:t>      specific  genre, had more than 1,000 votes?</a:t>
            </a:r>
            <a:endParaRPr lang="en-IN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B897B7-8C48-177E-E287-104080857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80" y="1345415"/>
            <a:ext cx="3667110" cy="2083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664F2-A104-4171-6E69-83EB97ED8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666" y="3694632"/>
            <a:ext cx="4124901" cy="2743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71483-5415-214D-AFCB-A48A2A790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0" y="1499403"/>
            <a:ext cx="3221341" cy="3134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FD8600-C396-4031-57CB-045E8E3EC5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224" y="3979817"/>
            <a:ext cx="1895111" cy="23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3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8581-6211-10EB-4CF9-AE0F4A80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267" y="0"/>
            <a:ext cx="12495107" cy="24383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  14.</a:t>
            </a:r>
            <a:r>
              <a:rPr lang="en-US" sz="1000" dirty="0"/>
              <a:t> </a:t>
            </a:r>
            <a:r>
              <a:rPr lang="en-US" sz="1800" b="1" dirty="0"/>
              <a:t>Of the movies released between April 1, 2018, and       15.</a:t>
            </a:r>
            <a:r>
              <a:rPr lang="en-US" sz="1600" b="1" dirty="0"/>
              <a:t>Do German movies receive more votes on average than Italian movies</a:t>
            </a:r>
            <a:r>
              <a:rPr lang="en-US" sz="1600" dirty="0"/>
              <a:t>? </a:t>
            </a:r>
            <a:br>
              <a:rPr lang="en-US" sz="1800" b="1" dirty="0"/>
            </a:br>
            <a:r>
              <a:rPr lang="en-US" sz="1800" b="1" dirty="0"/>
              <a:t>   April 1, 2019, how many received a median rating of 8?</a:t>
            </a:r>
            <a:br>
              <a:rPr lang="en-US" sz="1800" b="1" dirty="0"/>
            </a:br>
            <a:endParaRPr lang="en-IN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D958D-F70E-0CF8-79C6-AD129DC04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86" y="1769515"/>
            <a:ext cx="5020376" cy="1247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63A283-66E2-F6BF-DDFE-87DF871D8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71" y="3840537"/>
            <a:ext cx="2210108" cy="77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33625F-CEBD-8BBA-ECBE-4C2B5BF4A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71" y="1787955"/>
            <a:ext cx="5249582" cy="1437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DA4C22-700F-E0D3-D120-464A143926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4" y="3774109"/>
            <a:ext cx="2105764" cy="90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0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9523-2FE5-1EB3-BDDF-5F05752B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12191999" cy="1752599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/>
              <a:t>16.Identify the columns in the names table                           17. Who are the top two actors whose movies have a median rating of 8 or higher?</a:t>
            </a:r>
            <a:r>
              <a:rPr lang="en-US" sz="1600" dirty="0"/>
              <a:t> </a:t>
            </a:r>
            <a:br>
              <a:rPr lang="en-US" sz="1600" b="1" dirty="0"/>
            </a:br>
            <a:r>
              <a:rPr lang="en-US" sz="1600" b="1" dirty="0"/>
              <a:t>       that contain null values. </a:t>
            </a:r>
            <a:endParaRPr lang="en-IN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F40E1-805D-B416-EDDE-E70DFB986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910" y="1724386"/>
            <a:ext cx="5287113" cy="2410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3B60F6-6709-301F-9E50-52011BD87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798" y="4525374"/>
            <a:ext cx="2172003" cy="838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8B3C71-658F-1480-5615-33798A47C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7" y="1972070"/>
            <a:ext cx="3591426" cy="1914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60163B-E3E9-8AB4-3F0A-ED3EEE6CA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61" y="4440707"/>
            <a:ext cx="1981477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55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45A1-FBF5-9784-BCAA-34D26793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612250"/>
            <a:ext cx="12451742" cy="305064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18.Which are the top three production companies based     19.How many directors have worked on more than three movies?</a:t>
            </a:r>
            <a:br>
              <a:rPr lang="en-US" sz="1800" b="1" dirty="0"/>
            </a:br>
            <a:r>
              <a:rPr lang="en-US" sz="1800" b="1" dirty="0"/>
              <a:t>on the total number of votes their movies received?</a:t>
            </a:r>
            <a:endParaRPr lang="en-IN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A5F42-ACA5-6CC1-7569-00C9C7A3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837"/>
            <a:ext cx="5960587" cy="1490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BA1BF9-CABE-F40A-E2E1-00E1D59FE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4" y="3596582"/>
            <a:ext cx="2838846" cy="876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03E670-07E9-A027-3123-FA349459A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06" y="1253021"/>
            <a:ext cx="2953162" cy="1762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C8082E-D0A4-B3D2-B470-AD80B28A5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773" y="3429000"/>
            <a:ext cx="1686160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7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4F94-1200-708A-2DA6-369535EC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658" y="-866692"/>
            <a:ext cx="12364278" cy="3305091"/>
          </a:xfrm>
        </p:spPr>
        <p:txBody>
          <a:bodyPr/>
          <a:lstStyle/>
          <a:p>
            <a:pPr algn="l"/>
            <a:r>
              <a:rPr lang="en-US" sz="2000" b="1" dirty="0"/>
              <a:t>21.List the 10 oldest movies in the dataset along  with        20.</a:t>
            </a:r>
            <a:r>
              <a:rPr lang="en-US" sz="1800" b="1" dirty="0"/>
              <a:t>Calculate the average height of actors and actresses</a:t>
            </a:r>
            <a:br>
              <a:rPr lang="en-US" sz="1800" b="1" dirty="0"/>
            </a:br>
            <a:r>
              <a:rPr lang="en-US" sz="1050" b="1" dirty="0"/>
              <a:t> </a:t>
            </a:r>
            <a:r>
              <a:rPr lang="en-US" sz="2000" b="1" dirty="0"/>
              <a:t>   their title, country, and director.                                                         separately.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3177D2-ED79-6C8E-CC68-815BE2CCF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73" y="1426338"/>
            <a:ext cx="3124636" cy="1333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DC2B5E-817A-62F9-1398-94748E89F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96" y="3429000"/>
            <a:ext cx="2709958" cy="1078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649D2D-FE92-702E-CBE6-A9BD87715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8" y="1525095"/>
            <a:ext cx="5291537" cy="1422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96D08A-1BD7-0FF4-22AF-3439D7D52B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8" y="3429000"/>
            <a:ext cx="5182578" cy="236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21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5210-DA81-A0AC-A4BB-5350EB79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610" y="0"/>
            <a:ext cx="12255609" cy="2438399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/>
              <a:t>22.List the top 5 movies with the highest total </a:t>
            </a:r>
            <a:r>
              <a:rPr lang="en-US" sz="1600" b="1" dirty="0" err="1"/>
              <a:t>votes,along</a:t>
            </a:r>
            <a:r>
              <a:rPr lang="en-US" sz="1600" b="1" dirty="0"/>
              <a:t> with their genres     23.Identify the movie with the longest duration, along with </a:t>
            </a:r>
            <a:br>
              <a:rPr lang="en-US" sz="1600" b="1" dirty="0"/>
            </a:br>
            <a:r>
              <a:rPr lang="en-US" sz="1600" b="1" dirty="0"/>
              <a:t>                                                                                                                                                                     genre and production company.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927C6-37B3-C414-F2B8-2776C9CA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02" y="4564836"/>
            <a:ext cx="3686689" cy="1343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0DAC6D-4BF1-F848-FE54-30AF28ECC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31" y="2098988"/>
            <a:ext cx="5201376" cy="1724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BE37C-1EDA-BF32-CCFE-C45E190D7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19" y="1591734"/>
            <a:ext cx="5060494" cy="2340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ADD3EF-5791-7F16-44D9-5143B6ABE7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48" y="4402669"/>
            <a:ext cx="5191850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36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03B0-FCD4-C46A-6A57-7F6E0784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562" y="-858741"/>
            <a:ext cx="12263562" cy="3297141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     24.Determine the total number of votes for          25.What is the most common language in which movies were  produced?</a:t>
            </a:r>
            <a:br>
              <a:rPr lang="en-US" sz="1800" b="1" dirty="0"/>
            </a:br>
            <a:r>
              <a:rPr lang="en-US" sz="1800" b="1" dirty="0"/>
              <a:t>     each movie released in 2018.</a:t>
            </a:r>
            <a:endParaRPr lang="en-IN" sz="1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ECE02A-09CF-18A6-F426-D0A26727A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994" y="1147114"/>
            <a:ext cx="4071843" cy="12064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0416D8-0636-BC17-0A07-43F64DB36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394" y="2853991"/>
            <a:ext cx="3068596" cy="798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F3F954-F06B-F2AB-2C0E-0E734D64B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4" y="1233377"/>
            <a:ext cx="4770330" cy="1788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EC2C2A-B3AA-2920-3B1D-26A085331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1" y="3318933"/>
            <a:ext cx="3762900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9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F8B3-39C2-08E0-1158-6648CEB9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0689" y="-644056"/>
            <a:ext cx="12594866" cy="3164619"/>
          </a:xfrm>
        </p:spPr>
        <p:txBody>
          <a:bodyPr/>
          <a:lstStyle/>
          <a:p>
            <a:r>
              <a:rPr lang="en-US" b="1" dirty="0"/>
              <a:t>Key Findings for IMDb Dataset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29D76-D096-D0DD-6121-FC64CE48B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797" y="119270"/>
            <a:ext cx="10551380" cy="67387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Movies with the Longest Duration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Top Genres by Popularity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Movies with High Ratings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Movies in Specific Countries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Voting Patterns and Audience Engagement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Actor and Genre 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Median Ratings Analysis</a:t>
            </a:r>
          </a:p>
        </p:txBody>
      </p:sp>
    </p:spTree>
    <p:extLst>
      <p:ext uri="{BB962C8B-B14F-4D97-AF65-F5344CB8AC3E}">
        <p14:creationId xmlns:p14="http://schemas.microsoft.com/office/powerpoint/2010/main" val="1197505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99A1-51EE-C043-E346-2C6D01B3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3" y="453224"/>
            <a:ext cx="10755601" cy="1985175"/>
          </a:xfrm>
        </p:spPr>
        <p:txBody>
          <a:bodyPr/>
          <a:lstStyle/>
          <a:p>
            <a:r>
              <a:rPr lang="en-IN" b="1" dirty="0"/>
              <a:t>Conclusion and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197F17-EEF2-9B9C-B761-371822912E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6062" y="2130623"/>
            <a:ext cx="10821725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Genre-Specific Strategy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Studios can prioritize high-performing genres to maximize reach and profitability.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Actor-Driven Performance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Associating with high-rated actors like </a:t>
            </a:r>
            <a:r>
              <a:rPr lang="en-US" altLang="en-US" sz="2000" b="1" dirty="0">
                <a:latin typeface="Arial" panose="020B0604020202020204" pitchFamily="34" charset="0"/>
              </a:rPr>
              <a:t>actor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could positively impact ratings and box office performance.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 Planning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Leveraging peak production/release periods (e.g., summer or holiday seasons) can enhance audience turnout.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Quality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Median ratings highlight audience preference for quality content, urging studios to prioritize compelling narratives over quantity.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426B-5D65-C7AF-CB20-C8365FDC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70059" y="-739470"/>
            <a:ext cx="12473083" cy="3177870"/>
          </a:xfrm>
        </p:spPr>
        <p:txBody>
          <a:bodyPr/>
          <a:lstStyle/>
          <a:p>
            <a:r>
              <a:rPr lang="en-IN" b="1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0071-D351-CF1F-38D9-DEE897BC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964" y="1431234"/>
            <a:ext cx="10527528" cy="4850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</a:t>
            </a:r>
            <a:r>
              <a:rPr lang="en-US" b="1" dirty="0"/>
              <a:t>Movie</a:t>
            </a:r>
            <a:r>
              <a:rPr lang="en-US" dirty="0"/>
              <a:t>: Contains basic information about each movie, including title, release year, duration, country, income, languages, and production companies. 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Genre</a:t>
            </a:r>
            <a:r>
              <a:rPr lang="en-US" dirty="0"/>
              <a:t>: Describes the genres associated with each movie. 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Director Mapping</a:t>
            </a:r>
            <a:r>
              <a:rPr lang="en-US" dirty="0"/>
              <a:t>: Maps movies to their directors. 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b="1" dirty="0"/>
              <a:t>Role Mapping</a:t>
            </a:r>
            <a:r>
              <a:rPr lang="en-US" dirty="0"/>
              <a:t>: Maps actors/actresses to movies and specifies the role category (e.g., actor, director, producer).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b="1" dirty="0"/>
              <a:t>Names</a:t>
            </a:r>
            <a:r>
              <a:rPr lang="en-US" dirty="0"/>
              <a:t>: Stores information about people (actors, directors, etc.), including their birthdates, heights, and known movies.</a:t>
            </a:r>
          </a:p>
          <a:p>
            <a:pPr marL="0" indent="0">
              <a:buNone/>
            </a:pPr>
            <a:r>
              <a:rPr lang="en-US" dirty="0"/>
              <a:t>6</a:t>
            </a:r>
            <a:r>
              <a:rPr lang="en-US" b="1" dirty="0"/>
              <a:t>. Ratings</a:t>
            </a:r>
            <a:r>
              <a:rPr lang="en-US" dirty="0"/>
              <a:t>: Contains ratings information for movies, including the average rating, total votes, and median rating.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644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CF0EE4-4140-F237-81F0-03C0EA3AC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4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EEA0-B33F-9A4F-4A0A-C11FF278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25" y="-302150"/>
            <a:ext cx="10135400" cy="2740549"/>
          </a:xfrm>
        </p:spPr>
        <p:txBody>
          <a:bodyPr>
            <a:normAutofit/>
          </a:bodyPr>
          <a:lstStyle/>
          <a:p>
            <a:r>
              <a:rPr lang="en-US" sz="3600" b="1" dirty="0"/>
              <a:t>1.Count the total number of records in each table of the database</a:t>
            </a:r>
            <a:r>
              <a:rPr lang="en-US" sz="3600" dirty="0"/>
              <a:t>.                       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3EF3D-5DC2-DE62-3329-FFEEA44B0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92" y="1695561"/>
            <a:ext cx="7642138" cy="2844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3969D8-7493-1773-20CC-D3E720100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173" y="4826523"/>
            <a:ext cx="269595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1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A06FE-C566-5328-7739-8DCC1FEF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18" y="-954156"/>
            <a:ext cx="10750163" cy="3392556"/>
          </a:xfrm>
        </p:spPr>
        <p:txBody>
          <a:bodyPr/>
          <a:lstStyle/>
          <a:p>
            <a:r>
              <a:rPr lang="en-US" sz="3600" b="1" dirty="0"/>
              <a:t>2.Identify which columns in the movie table contain null values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B605E-A64E-56D7-BDDD-1AB2A2C7A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9" y="1582310"/>
            <a:ext cx="7672258" cy="4663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A9787-E9B3-08CB-EAD0-6DB3D2463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825" y="2630744"/>
            <a:ext cx="3124636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1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C6EE-789B-CEFC-EA39-709F3DE4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939" y="-55659"/>
            <a:ext cx="10350085" cy="2494058"/>
          </a:xfrm>
        </p:spPr>
        <p:txBody>
          <a:bodyPr>
            <a:normAutofit/>
          </a:bodyPr>
          <a:lstStyle/>
          <a:p>
            <a:r>
              <a:rPr lang="en-US" sz="3200" b="1" dirty="0"/>
              <a:t>3.Determine the total number of movies released each year, and analyze how the trend changes month-wise</a:t>
            </a:r>
            <a:r>
              <a:rPr lang="en-US" sz="3200" dirty="0"/>
              <a:t>.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2C8060-43DF-EBE0-7066-D99F743D7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55" y="2207203"/>
            <a:ext cx="4096322" cy="3381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309770-A264-D4E0-D7EB-26B5E03E2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343" y="2009449"/>
            <a:ext cx="3296110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0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036A3C-D3DD-82E9-3B8B-7D0653C3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346" y="-801774"/>
            <a:ext cx="10032033" cy="3233529"/>
          </a:xfrm>
        </p:spPr>
        <p:txBody>
          <a:bodyPr>
            <a:normAutofit/>
          </a:bodyPr>
          <a:lstStyle/>
          <a:p>
            <a:r>
              <a:rPr lang="en-US" sz="3200" b="1" dirty="0"/>
              <a:t>4.List the unique genres in the dataset, and count how many movies belong exclusively to one genre.</a:t>
            </a:r>
            <a:endParaRPr lang="en-IN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492820-B3FF-635D-7280-922D5F3F3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161" y="1656310"/>
            <a:ext cx="2821694" cy="8565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CDD724-C044-D254-D296-09F284118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161" y="2857603"/>
            <a:ext cx="1287091" cy="3137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E92C14-B7F6-FE6D-3AAC-AC0159CF1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533" y="1656310"/>
            <a:ext cx="3945478" cy="30899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7286E7-E7E7-2303-7D0B-6DB972E99F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19" y="5004851"/>
            <a:ext cx="2478032" cy="98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8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1534-B0AB-FB3B-38A8-2775F5A4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82880"/>
            <a:ext cx="12518004" cy="2699845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5.How many movies were produced in either</a:t>
            </a:r>
            <a:br>
              <a:rPr lang="en-US" sz="2000" b="1" dirty="0"/>
            </a:br>
            <a:r>
              <a:rPr lang="en-US" sz="2000" b="1" dirty="0"/>
              <a:t> the USA or India in the year 2019</a:t>
            </a:r>
            <a:r>
              <a:rPr lang="en-US" sz="1400" b="1" dirty="0"/>
              <a:t>? </a:t>
            </a:r>
            <a:r>
              <a:rPr lang="en-US" sz="1400" dirty="0"/>
              <a:t>                                     </a:t>
            </a:r>
            <a:r>
              <a:rPr lang="en-US" sz="2000" b="1" dirty="0"/>
              <a:t>6</a:t>
            </a:r>
            <a:r>
              <a:rPr lang="en-US" sz="1400" dirty="0"/>
              <a:t>.</a:t>
            </a:r>
            <a:r>
              <a:rPr lang="en-US" sz="2000" b="1" dirty="0"/>
              <a:t>Which genre has the highest total number of movies produced? 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A2C80-A5CD-C9C6-C41F-EBADAFDAF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6" y="1951931"/>
            <a:ext cx="5115639" cy="1095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F5CCFC-90D3-D324-4B34-A6D215CFE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2" y="3650310"/>
            <a:ext cx="2257740" cy="885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C21CB5-E8E9-7331-85DD-847C6C9E9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41" y="2168056"/>
            <a:ext cx="3419952" cy="2505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157221-5956-91D8-C836-B6AAA861BD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41" y="5043686"/>
            <a:ext cx="207674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7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FBC9-2A2A-3248-F805-172E931C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659" y="-1137036"/>
            <a:ext cx="12348376" cy="3188473"/>
          </a:xfrm>
        </p:spPr>
        <p:txBody>
          <a:bodyPr>
            <a:normAutofit/>
          </a:bodyPr>
          <a:lstStyle/>
          <a:p>
            <a:pPr algn="l"/>
            <a:r>
              <a:rPr lang="en-US" sz="1400" b="1" dirty="0"/>
              <a:t> 7.Calculate the average movie duration for each genre</a:t>
            </a:r>
            <a:r>
              <a:rPr lang="en-US" sz="1400" dirty="0"/>
              <a:t>.        </a:t>
            </a:r>
            <a:r>
              <a:rPr lang="en-US" sz="1400" b="1" dirty="0"/>
              <a:t>8.Actors or actresses who have appeared in more than three movies  with an average rating  below 5</a:t>
            </a:r>
            <a:r>
              <a:rPr lang="en-US" sz="1400" dirty="0"/>
              <a:t>.</a:t>
            </a:r>
            <a:endParaRPr lang="en-IN" sz="1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21E21-3553-0C69-B6C5-E96FC6503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60" y="836467"/>
            <a:ext cx="3245235" cy="27495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986675-DAE4-27AA-8690-85C8FAAF1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52" y="3721856"/>
            <a:ext cx="2267266" cy="2943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84700D-EE0B-2BE8-B754-51A42DFE9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99" y="970349"/>
            <a:ext cx="6344535" cy="2038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93DB94-BED2-B136-8721-D323E949C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83" y="3586038"/>
            <a:ext cx="274358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4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57F5-BC27-64DF-E29D-C64C4243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9.Find the minimum and maximum values for each column in the ratings table, excluding the </a:t>
            </a:r>
            <a:r>
              <a:rPr lang="en-US" sz="2800" b="1" dirty="0" err="1"/>
              <a:t>movie_id</a:t>
            </a:r>
            <a:r>
              <a:rPr lang="en-US" sz="2800" b="1" dirty="0"/>
              <a:t> column.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821CD-FF06-3914-C768-C12B0EED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77" y="2172018"/>
            <a:ext cx="4191585" cy="781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76495C-EB77-9E21-EE3B-F8BB9B15D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77" y="3251188"/>
            <a:ext cx="2657846" cy="647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27BA60-740E-D533-D960-D8E363B16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714" y="2172018"/>
            <a:ext cx="4258269" cy="638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B1419-C153-0E0F-8F2F-BECF1A1DC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714" y="3046233"/>
            <a:ext cx="2724530" cy="704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CB2475-E648-6215-F0D5-6C31492A47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66" y="4392881"/>
            <a:ext cx="4810796" cy="476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5FB0C6-9977-3F8C-3FDC-E9F0034E7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66" y="5226546"/>
            <a:ext cx="306747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28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1318</TotalTime>
  <Words>714</Words>
  <Application>Microsoft Office PowerPoint</Application>
  <PresentationFormat>Widescreen</PresentationFormat>
  <Paragraphs>43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Wingdings</vt:lpstr>
      <vt:lpstr>Parallax</vt:lpstr>
      <vt:lpstr>Advanced SQL-IMDB Dataset</vt:lpstr>
      <vt:lpstr>DATASET OVERVIEW</vt:lpstr>
      <vt:lpstr>1.Count the total number of records in each table of the database.                       </vt:lpstr>
      <vt:lpstr>2.Identify which columns in the movie table contain null values.</vt:lpstr>
      <vt:lpstr>3.Determine the total number of movies released each year, and analyze how the trend changes month-wise.</vt:lpstr>
      <vt:lpstr>4.List the unique genres in the dataset, and count how many movies belong exclusively to one genre.</vt:lpstr>
      <vt:lpstr>5.How many movies were produced in either  the USA or India in the year 2019?                                      6.Which genre has the highest total number of movies produced? </vt:lpstr>
      <vt:lpstr> 7.Calculate the average movie duration for each genre.        8.Actors or actresses who have appeared in more than three movies  with an average rating  below 5.</vt:lpstr>
      <vt:lpstr>9.Find the minimum and maximum values for each column in the ratings table, excluding the movie_id column.</vt:lpstr>
      <vt:lpstr> 10.Which are the top 10 movies based on their average rating?                            11.Summarize the ratings table by grouping movies based on their median ratings</vt:lpstr>
      <vt:lpstr>     12.How many movies, released in March 2017 in the USA within a       13.Find movies from each genre that begin with the word “The” and have an                                                                                                                                                                                                a                                                                                                                                                                           average rating greater than 8.        specific  genre, had more than 1,000 votes?</vt:lpstr>
      <vt:lpstr>  14. Of the movies released between April 1, 2018, and       15.Do German movies receive more votes on average than Italian movies?     April 1, 2019, how many received a median rating of 8? </vt:lpstr>
      <vt:lpstr>16.Identify the columns in the names table                           17. Who are the top two actors whose movies have a median rating of 8 or higher?         that contain null values. </vt:lpstr>
      <vt:lpstr>18.Which are the top three production companies based     19.How many directors have worked on more than three movies? on the total number of votes their movies received?</vt:lpstr>
      <vt:lpstr>21.List the 10 oldest movies in the dataset along  with        20.Calculate the average height of actors and actresses     their title, country, and director.                                                         separately.</vt:lpstr>
      <vt:lpstr>22.List the top 5 movies with the highest total votes,along with their genres     23.Identify the movie with the longest duration, along with                                                                                                                                                                       genre and production company.</vt:lpstr>
      <vt:lpstr>     24.Determine the total number of votes for          25.What is the most common language in which movies were  produced?      each movie released in 2018.</vt:lpstr>
      <vt:lpstr>Key Findings for IMDb Dataset</vt:lpstr>
      <vt:lpstr>Conclusion and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Shahin Sulaiman</dc:creator>
  <cp:lastModifiedBy>Shahin Sulaiman</cp:lastModifiedBy>
  <cp:revision>5</cp:revision>
  <dcterms:created xsi:type="dcterms:W3CDTF">2025-01-22T21:06:41Z</dcterms:created>
  <dcterms:modified xsi:type="dcterms:W3CDTF">2025-01-30T09:21:04Z</dcterms:modified>
</cp:coreProperties>
</file>