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D1B3-F7C2-4E74-BE60-4F87AD2750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ED5BD-467A-41C3-9888-DEF663C9B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2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ED5BD-467A-41C3-9888-DEF663C9BF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3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6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53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68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69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2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4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3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1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4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3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865-A612-491F-A28E-A7AF1A81782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ACEC77-7CD8-4D91-9FB3-89FB98686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33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1773-AD2B-C4D5-6521-E16ED2153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2294466"/>
            <a:ext cx="7995536" cy="1756369"/>
          </a:xfrm>
        </p:spPr>
        <p:txBody>
          <a:bodyPr/>
          <a:lstStyle/>
          <a:p>
            <a:r>
              <a:rPr lang="en-IN" sz="6600" b="1" dirty="0"/>
              <a:t>Salary Survey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C221-E56D-625F-52D4-956266AAD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Name: Shahin Sulaiman M</a:t>
            </a:r>
          </a:p>
          <a:p>
            <a:r>
              <a:rPr lang="en-IN" sz="2400" b="1" dirty="0"/>
              <a:t>Date:13.02.2025</a:t>
            </a:r>
          </a:p>
        </p:txBody>
      </p:sp>
      <p:pic>
        <p:nvPicPr>
          <p:cNvPr id="1030" name="Picture 6" descr="First Round State of Startups 2016">
            <a:extLst>
              <a:ext uri="{FF2B5EF4-FFF2-40B4-BE49-F238E27FC236}">
                <a16:creationId xmlns:a16="http://schemas.microsoft.com/office/drawing/2014/main" id="{943CA453-25B7-E901-ECA7-4DC5A7FA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67" y="4599282"/>
            <a:ext cx="1962385" cy="19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7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FCC61-CA06-83F4-65FB-82853E59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372533"/>
            <a:ext cx="8706735" cy="1557867"/>
          </a:xfrm>
        </p:spPr>
        <p:txBody>
          <a:bodyPr/>
          <a:lstStyle/>
          <a:p>
            <a:r>
              <a:rPr lang="en-IN" b="1" dirty="0"/>
              <a:t>Key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9B44F-1756-0C74-CE2C-EF32D5A7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203266" cy="4885267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Education Level: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8FAFF"/>
                </a:solidFill>
                <a:effectLst/>
                <a:latin typeface="Inter"/>
              </a:rPr>
              <a:t>A significant number of respondents hold a Master's degree or higher, indicating a highly educated workforce.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8FAFF"/>
                </a:solidFill>
                <a:effectLst/>
                <a:latin typeface="Inter"/>
              </a:rPr>
              <a:t>Higher education levels often correlate with higher salaries and more senior positions.</a:t>
            </a:r>
          </a:p>
          <a:p>
            <a:pPr algn="l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Age and Experience: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8FAFF"/>
                </a:solidFill>
                <a:effectLst/>
                <a:latin typeface="Inter"/>
              </a:rPr>
              <a:t>The majority of respondents fall within the 25-34 age range, indicating a younger workforce.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8FAFF"/>
                </a:solidFill>
                <a:effectLst/>
                <a:latin typeface="Inter"/>
              </a:rPr>
              <a:t>Many professionals have 5-7 years of overall experience, suggesting a mid-level career stage.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Geographical Distribution: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8FAFF"/>
                </a:solidFill>
                <a:effectLst/>
                <a:latin typeface="Inter"/>
              </a:rPr>
              <a:t>The data includes professionals from various countries, including the United States, United Kingdom, Canada, and others.</a:t>
            </a:r>
          </a:p>
          <a:p>
            <a:pPr lvl="1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8FAFF"/>
                </a:solidFill>
                <a:effectLst/>
                <a:latin typeface="Inter"/>
              </a:rPr>
              <a:t>Within the U.S., states like Massachusetts, California, and New York have a high concentration of respondents.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5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DA3-0D14-104B-AD84-211FDEAC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B045-5A98-7719-E2EA-3750088D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583267"/>
            <a:ext cx="8833735" cy="445809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Salaries vary significantly across industries, with Tech, Engineering, and Senior Management roles offering the highest compensation. This highlights the lucrative nature of these fields.</a:t>
            </a:r>
          </a:p>
          <a:p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Higher education levels and more years of experience generally correlate with higher salaries and more senior positions. This underscores the importance of continuous learning and career development.</a:t>
            </a:r>
          </a:p>
          <a:p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While there is a strong presence of women in various roles, certain industries still show a gender disparity, particularly in senior technical positions. Efforts to promote gender diversity and inclusion in these fields are essential.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424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342D8-61C7-4FB2-6D74-1A814B42C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798-1442-C32A-8221-9332E3AB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355599"/>
            <a:ext cx="9398001" cy="1447801"/>
          </a:xfrm>
        </p:spPr>
        <p:txBody>
          <a:bodyPr>
            <a:normAutofit/>
          </a:bodyPr>
          <a:lstStyle/>
          <a:p>
            <a:r>
              <a:rPr lang="en-IN" sz="4000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423D-9BEA-8C9F-F4DC-BB380A21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668867"/>
            <a:ext cx="11260667" cy="6705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1600" dirty="0"/>
          </a:p>
          <a:p>
            <a:r>
              <a:rPr lang="en-US" sz="1600" b="1" dirty="0"/>
              <a:t>Age Range</a:t>
            </a:r>
            <a:r>
              <a:rPr lang="en-US" sz="1600" dirty="0"/>
              <a:t>: The age group of the individual.</a:t>
            </a:r>
          </a:p>
          <a:p>
            <a:r>
              <a:rPr lang="en-US" sz="1600" b="1" dirty="0"/>
              <a:t>Industry</a:t>
            </a:r>
            <a:r>
              <a:rPr lang="en-US" sz="1600" dirty="0"/>
              <a:t>: The sector in which the individual works.</a:t>
            </a:r>
          </a:p>
          <a:p>
            <a:r>
              <a:rPr lang="en-US" sz="1600" b="1" dirty="0"/>
              <a:t>Job Title</a:t>
            </a:r>
            <a:r>
              <a:rPr lang="en-US" sz="1600" dirty="0"/>
              <a:t>: The official position held by the individual.</a:t>
            </a:r>
          </a:p>
          <a:p>
            <a:r>
              <a:rPr lang="en-US" sz="1600" b="1" dirty="0"/>
              <a:t>Annual Salary</a:t>
            </a:r>
            <a:r>
              <a:rPr lang="en-US" sz="1600" dirty="0"/>
              <a:t>: The individual’s annual salary or earnings. </a:t>
            </a:r>
          </a:p>
          <a:p>
            <a:r>
              <a:rPr lang="en-US" sz="1600" b="1" dirty="0"/>
              <a:t>Additional Monetary Compensation</a:t>
            </a:r>
            <a:r>
              <a:rPr lang="en-US" sz="1600" dirty="0"/>
              <a:t>: Extra earnings beyond the base salary</a:t>
            </a:r>
          </a:p>
          <a:p>
            <a:r>
              <a:rPr lang="en-US" sz="1600" b="1" dirty="0"/>
              <a:t>Currency</a:t>
            </a:r>
            <a:r>
              <a:rPr lang="en-US" sz="1600" dirty="0"/>
              <a:t>: The currency in which salary and compensation are reported.</a:t>
            </a:r>
          </a:p>
          <a:p>
            <a:r>
              <a:rPr lang="en-US" sz="1600" b="1" dirty="0"/>
              <a:t>Country</a:t>
            </a:r>
            <a:r>
              <a:rPr lang="en-US" sz="1600" dirty="0"/>
              <a:t>: The country where the individual works. </a:t>
            </a:r>
          </a:p>
          <a:p>
            <a:r>
              <a:rPr lang="en-US" sz="1600" b="1" dirty="0"/>
              <a:t>State</a:t>
            </a:r>
            <a:r>
              <a:rPr lang="en-US" sz="1600" dirty="0"/>
              <a:t>: The state or province of employment</a:t>
            </a:r>
          </a:p>
          <a:p>
            <a:r>
              <a:rPr lang="en-US" sz="1600" b="1" dirty="0"/>
              <a:t>City</a:t>
            </a:r>
            <a:r>
              <a:rPr lang="en-US" sz="1600" dirty="0"/>
              <a:t>: The city where the individual works</a:t>
            </a:r>
          </a:p>
          <a:p>
            <a:r>
              <a:rPr lang="en-US" sz="1600" b="1" dirty="0"/>
              <a:t>Years of Professional Experience Overall</a:t>
            </a:r>
            <a:r>
              <a:rPr lang="en-US" sz="1600" dirty="0"/>
              <a:t>: The total number of years the individual has worked professionally.</a:t>
            </a:r>
          </a:p>
          <a:p>
            <a:r>
              <a:rPr lang="en-US" sz="1600" b="1" dirty="0"/>
              <a:t>Years of Professional Experience in Field</a:t>
            </a:r>
            <a:r>
              <a:rPr lang="en-US" sz="1600" dirty="0"/>
              <a:t>: The number of years the individual has worked in their specific field. </a:t>
            </a:r>
          </a:p>
          <a:p>
            <a:r>
              <a:rPr lang="en-US" sz="1600" b="1" dirty="0"/>
              <a:t>Highest Level of Education Completed</a:t>
            </a:r>
            <a:r>
              <a:rPr lang="en-US" sz="1600" dirty="0"/>
              <a:t>: The highest degree or educational level attained.</a:t>
            </a:r>
          </a:p>
          <a:p>
            <a:r>
              <a:rPr lang="en-US" sz="1600" b="1" dirty="0"/>
              <a:t>Gender</a:t>
            </a:r>
            <a:r>
              <a:rPr lang="en-US" sz="1600" dirty="0"/>
              <a:t>: The gender identity of the individual.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811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FE7F9-FD04-8938-A0A1-3E4A6D8C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408015"/>
            <a:ext cx="8833735" cy="1522385"/>
          </a:xfrm>
        </p:spPr>
        <p:txBody>
          <a:bodyPr>
            <a:normAutofit/>
          </a:bodyPr>
          <a:lstStyle/>
          <a:p>
            <a:r>
              <a:rPr lang="en-IN" sz="4000" b="1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D5EF9-1922-8E41-BB31-83D767F2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457882"/>
            <a:ext cx="10888133" cy="49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6C14-DA1C-E5A8-1601-FA580C5C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491067"/>
            <a:ext cx="8757535" cy="1439333"/>
          </a:xfrm>
        </p:spPr>
        <p:txBody>
          <a:bodyPr>
            <a:normAutofit/>
          </a:bodyPr>
          <a:lstStyle/>
          <a:p>
            <a:r>
              <a:rPr lang="en-IN" sz="4000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8D86-599D-1AD0-C6C8-57314C1A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354667"/>
            <a:ext cx="9127065" cy="509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Identifying and Handling Missing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Standardizing Data Formats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Handling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Validating and Verifying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Standardizing Text Data (Case Consistency, Spacing, Abbreviations)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Fixing Inconsistent Categorical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Replacing Blanks with “Unknown”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5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13EE-8589-D3B8-400E-CF85C386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609599"/>
            <a:ext cx="5853111" cy="1905000"/>
          </a:xfrm>
        </p:spPr>
        <p:txBody>
          <a:bodyPr>
            <a:normAutofit/>
          </a:bodyPr>
          <a:lstStyle/>
          <a:p>
            <a:r>
              <a:rPr lang="en-IN" sz="4000" dirty="0"/>
              <a:t>Data Importing In 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D14C2-3B41-7B10-4780-B1F40481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70" y="1553053"/>
            <a:ext cx="4513262" cy="454141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DE09D4-D559-B99D-C3D9-26BCF6694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9" y="1710266"/>
            <a:ext cx="5940422" cy="438419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Create a database in MySQL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Create a Table and Attributes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Import a cleaned CSV file to the </a:t>
            </a:r>
            <a:r>
              <a:rPr lang="en-IN" sz="2400" dirty="0" err="1"/>
              <a:t>MySql</a:t>
            </a:r>
            <a:r>
              <a:rPr lang="en-IN" sz="2400" dirty="0"/>
              <a:t> workbench using load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Execute the 10 queries in MySQL </a:t>
            </a:r>
          </a:p>
        </p:txBody>
      </p:sp>
    </p:spTree>
    <p:extLst>
      <p:ext uri="{BB962C8B-B14F-4D97-AF65-F5344CB8AC3E}">
        <p14:creationId xmlns:p14="http://schemas.microsoft.com/office/powerpoint/2010/main" val="94285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16C-32B5-1DE3-4240-DDA233E7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7" y="160867"/>
            <a:ext cx="8875465" cy="1794229"/>
          </a:xfrm>
        </p:spPr>
        <p:txBody>
          <a:bodyPr/>
          <a:lstStyle/>
          <a:p>
            <a:r>
              <a:rPr lang="en-IN" dirty="0"/>
              <a:t>Some of the Following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BB40-F3F8-474D-C9D7-481882D1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7" y="1294696"/>
            <a:ext cx="5189464" cy="2217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7CB17-F8F7-D270-F9C8-0FFCF0034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7" y="4042145"/>
            <a:ext cx="4756023" cy="2217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7907F5-055F-565E-C05E-AB5990822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1" y="1294696"/>
            <a:ext cx="5114259" cy="2208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1B191-573F-2CFA-56C2-7E6F0C0B7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28449"/>
            <a:ext cx="5217345" cy="16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24B910-3074-C0E9-A5CE-756A6EDA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1200"/>
            <a:ext cx="3854528" cy="601133"/>
          </a:xfrm>
        </p:spPr>
        <p:txBody>
          <a:bodyPr>
            <a:noAutofit/>
          </a:bodyPr>
          <a:lstStyle/>
          <a:p>
            <a:r>
              <a:rPr lang="en-IN" sz="4000" dirty="0"/>
              <a:t>Tableau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801626-EB53-ED7D-43CE-25638E1B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7" y="1511300"/>
            <a:ext cx="6570133" cy="38354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0DC3F3-6BBF-4DC4-DC16-04A6F8F1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200" y="1727201"/>
            <a:ext cx="4868333" cy="391371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Importing the CSV files containing the query results into Tableau.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Connecting a relationship between 10 queries.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Create an interactive dashboard that visualizes key insights from the data, such as salary distributions, gender comparisons, and the impact of education on salary.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45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41A85D-C1A8-8CA8-FA1F-26EE8069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9A6D4-681E-60F5-E4F2-20271FE9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1" y="1473201"/>
            <a:ext cx="5325533" cy="43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DDBC8-9186-4E0C-F657-1A7550AF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867" y="1473201"/>
            <a:ext cx="5908902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9F0404-A479-BD19-8AE0-A6F114B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93132"/>
            <a:ext cx="9180869" cy="1837267"/>
          </a:xfrm>
        </p:spPr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0A53F-E38E-3150-CFBD-90326116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53" y="778932"/>
            <a:ext cx="9741293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4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504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Inter</vt:lpstr>
      <vt:lpstr>Trebuchet MS</vt:lpstr>
      <vt:lpstr>Wingdings</vt:lpstr>
      <vt:lpstr>Wingdings 3</vt:lpstr>
      <vt:lpstr>Facet</vt:lpstr>
      <vt:lpstr>Salary Survey 2021</vt:lpstr>
      <vt:lpstr>Dataset Overview</vt:lpstr>
      <vt:lpstr>Dataset</vt:lpstr>
      <vt:lpstr>Data Cleaning</vt:lpstr>
      <vt:lpstr>Data Importing In MySQL</vt:lpstr>
      <vt:lpstr>Some of the Following Queries</vt:lpstr>
      <vt:lpstr>Tableau</vt:lpstr>
      <vt:lpstr>Visualizations</vt:lpstr>
      <vt:lpstr>Tableau Dashboard</vt:lpstr>
      <vt:lpstr>Key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 Sulaiman</dc:creator>
  <cp:lastModifiedBy>Shahin Sulaiman</cp:lastModifiedBy>
  <cp:revision>3</cp:revision>
  <dcterms:created xsi:type="dcterms:W3CDTF">2025-02-16T19:34:30Z</dcterms:created>
  <dcterms:modified xsi:type="dcterms:W3CDTF">2025-02-17T05:36:37Z</dcterms:modified>
</cp:coreProperties>
</file>