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6858000" cy="9144000"/>
  <p:embeddedFontLst>
    <p:embeddedFont>
      <p:font typeface="Robot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oboto-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oboto-italic.fntdata"/><Relationship Id="rId10" Type="http://schemas.openxmlformats.org/officeDocument/2006/relationships/slide" Target="slides/slide5.xml"/><Relationship Id="rId54"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aa54f30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caa54f30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caa54f302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caa54f302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b96b98b37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b96b98b37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68ad19d07c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68ad19d07c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caa54f302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caa54f302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b96b98b37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b96b98b37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8ad19d07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68ad19d07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b96b98b37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b96b98b37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b96b98b37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b96b98b37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b96b98b37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b96b98b37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caa54f302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caa54f302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b96b98b37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b96b98b37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68ad19d07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68ad19d07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b96b98b37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b96b98b37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68ad19d07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68ad19d07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caa54f302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caa54f302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caa54f302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caa54f302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caa54f302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caa54f302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b96b98b37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b96b98b37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b96b98b37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b96b98b37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b96b98b37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b96b98b37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b96b98b37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b96b98b37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b96b98b37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b96b98b37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b96b98b37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b96b98b37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b96b98b37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b96b98b37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b96b98b37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b96b98b37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b96b98b37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b96b98b37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b96b98b37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b96b98b37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b96b98b379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b96b98b37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b96b98b379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b96b98b379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caa54f302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caa54f302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b9f526379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b9f526379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68ad19d07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68ad19d07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cad3ee1cf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cad3ee1cf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cad3ee1c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cad3ee1c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cad3ee1cf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cad3ee1cf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cb95a272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cb95a272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caa54f302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caa54f302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caa54f302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caa54f302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caa54f302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caa54f302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caa54f302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2caa54f302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8ad19d07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8ad19d07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caa54f302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caa54f302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68ad19d07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68ad19d07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8ad19d07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68ad19d07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8ad19d07c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68ad19d07c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4.png"/><Relationship Id="rId6"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hyperlink" Target="https://shahinvaseghi.ir/science-tea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0.png"/><Relationship Id="rId4" Type="http://schemas.openxmlformats.org/officeDocument/2006/relationships/image" Target="../media/image33.png"/><Relationship Id="rId5"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8.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2.png"/><Relationship Id="rId4" Type="http://schemas.openxmlformats.org/officeDocument/2006/relationships/image" Target="../media/image34.png"/><Relationship Id="rId5" Type="http://schemas.openxmlformats.org/officeDocument/2006/relationships/image" Target="../media/image4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9.png"/><Relationship Id="rId4" Type="http://schemas.openxmlformats.org/officeDocument/2006/relationships/image" Target="../media/image54.png"/><Relationship Id="rId5" Type="http://schemas.openxmlformats.org/officeDocument/2006/relationships/image" Target="../media/image42.png"/><Relationship Id="rId6" Type="http://schemas.openxmlformats.org/officeDocument/2006/relationships/image" Target="../media/image46.png"/><Relationship Id="rId7" Type="http://schemas.openxmlformats.org/officeDocument/2006/relationships/image" Target="../media/image4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5.png"/><Relationship Id="rId4" Type="http://schemas.openxmlformats.org/officeDocument/2006/relationships/image" Target="../media/image48.png"/><Relationship Id="rId5" Type="http://schemas.openxmlformats.org/officeDocument/2006/relationships/image" Target="../media/image5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1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5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5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5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5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4.png"/><Relationship Id="rId6"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2400" y="152400"/>
            <a:ext cx="8602138" cy="48387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nvSpPr>
        <p:spPr>
          <a:xfrm>
            <a:off x="376275" y="0"/>
            <a:ext cx="8540400" cy="16932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a:solidFill>
                  <a:schemeClr val="dk1"/>
                </a:solidFill>
              </a:rPr>
              <a:t>دریافت سرتیفیکیت از طریق lets,encrypt</a:t>
            </a:r>
            <a:endParaRPr>
              <a:solidFill>
                <a:schemeClr val="dk1"/>
              </a:solidFill>
            </a:endParaRPr>
          </a:p>
          <a:p>
            <a:pPr indent="0" lvl="0" marL="0" rtl="1" algn="r">
              <a:spcBef>
                <a:spcPts val="0"/>
              </a:spcBef>
              <a:spcAft>
                <a:spcPts val="0"/>
              </a:spcAft>
              <a:buClr>
                <a:schemeClr val="dk1"/>
              </a:buClr>
              <a:buSzPts val="1100"/>
              <a:buFont typeface="Arial"/>
              <a:buNone/>
            </a:pPr>
            <a:r>
              <a:rPr lang="en">
                <a:solidFill>
                  <a:schemeClr val="dk1"/>
                </a:solidFill>
              </a:rPr>
              <a:t> طور مثال ما یک دامنه ای داریم و میخواهیم به جای آیپی پابلیک از دامنه استفاده کنیم و میخواهیم دامنه با SSL امن باشد ابتدا باید یک رکورد dns روی دامنه خودمان ست کنیم به طور مثال اگر دامنه روی کلودفلر ثبت باشد میتوانیم در قسمت dns در کلودفلر یک رکورد از نوع A اضافه میکنیم و در بخش Name یک نام انتخاب میکنیم به طور مثال ما اگر دامنه test.com را داشته باشیم و در بخش Name عبارت mik1 را وارد کنیم ساب دامین ما به صورت mik1.test.com خواهد شد و سپس در بخش Ipv4 address آیپی روتر خود را اضافه میکنیم (چنانچه از کلودفلر استفاده میکنید باید تیک پراکسی را خاموش کنید)</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pic>
        <p:nvPicPr>
          <p:cNvPr id="140" name="Google Shape;140;p22"/>
          <p:cNvPicPr preferRelativeResize="0"/>
          <p:nvPr/>
        </p:nvPicPr>
        <p:blipFill>
          <a:blip r:embed="rId3">
            <a:alphaModFix/>
          </a:blip>
          <a:stretch>
            <a:fillRect/>
          </a:stretch>
        </p:blipFill>
        <p:spPr>
          <a:xfrm>
            <a:off x="152400" y="2261800"/>
            <a:ext cx="8839199" cy="28816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3"/>
          <p:cNvPicPr preferRelativeResize="0"/>
          <p:nvPr/>
        </p:nvPicPr>
        <p:blipFill>
          <a:blip r:embed="rId3">
            <a:alphaModFix/>
          </a:blip>
          <a:stretch>
            <a:fillRect/>
          </a:stretch>
        </p:blipFill>
        <p:spPr>
          <a:xfrm>
            <a:off x="195225" y="2244025"/>
            <a:ext cx="8839200" cy="2899483"/>
          </a:xfrm>
          <a:prstGeom prst="rect">
            <a:avLst/>
          </a:prstGeom>
          <a:noFill/>
          <a:ln>
            <a:noFill/>
          </a:ln>
        </p:spPr>
      </p:pic>
      <p:sp>
        <p:nvSpPr>
          <p:cNvPr id="146" name="Google Shape;146;p23"/>
          <p:cNvSpPr txBox="1"/>
          <p:nvPr/>
        </p:nvSpPr>
        <p:spPr>
          <a:xfrm>
            <a:off x="89100" y="149825"/>
            <a:ext cx="8965800" cy="14775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a:solidFill>
                  <a:schemeClr val="dk1"/>
                </a:solidFill>
              </a:rPr>
              <a:t>بعد از اضافه کردن رکورد dns وارد ترمینال میکروتیک شوید و کامند زیر را وارد کنید تا سرتیفیکیت از طریق letsencrypt ساخته شود</a:t>
            </a:r>
            <a:endParaRPr>
              <a:solidFill>
                <a:schemeClr val="dk1"/>
              </a:solidFill>
            </a:endParaRPr>
          </a:p>
          <a:p>
            <a:pPr indent="0" lvl="0" marL="0" rtl="1" algn="r">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certificate/enable-ssl-certificate dns-name=(your sub domain)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1" algn="r">
              <a:spcBef>
                <a:spcPts val="0"/>
              </a:spcBef>
              <a:spcAft>
                <a:spcPts val="0"/>
              </a:spcAft>
              <a:buNone/>
            </a:pPr>
            <a:r>
              <a:rPr lang="en">
                <a:solidFill>
                  <a:schemeClr val="dk1"/>
                </a:solidFill>
              </a:rPr>
              <a:t>نکته : حتما برای دریافت سرتیفیکیت از </a:t>
            </a:r>
            <a:r>
              <a:rPr lang="en">
                <a:solidFill>
                  <a:schemeClr val="dk1"/>
                </a:solidFill>
              </a:rPr>
              <a:t>letsencrypt باید سرویس  www با پورت 80 در منوی IP &gt; Services روشن باشد در غیر این صورت سرتیفیکیت دریافت نمیشود.</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0" name="Shape 150"/>
        <p:cNvGrpSpPr/>
        <p:nvPr/>
      </p:nvGrpSpPr>
      <p:grpSpPr>
        <a:xfrm>
          <a:off x="0" y="0"/>
          <a:ext cx="0" cy="0"/>
          <a:chOff x="0" y="0"/>
          <a:chExt cx="0" cy="0"/>
        </a:xfrm>
      </p:grpSpPr>
      <p:sp>
        <p:nvSpPr>
          <p:cNvPr id="151" name="Google Shape;151;p24"/>
          <p:cNvSpPr txBox="1"/>
          <p:nvPr/>
        </p:nvSpPr>
        <p:spPr>
          <a:xfrm>
            <a:off x="589600" y="261600"/>
            <a:ext cx="4139100" cy="26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grpSp>
        <p:nvGrpSpPr>
          <p:cNvPr id="152" name="Google Shape;152;p24"/>
          <p:cNvGrpSpPr/>
          <p:nvPr/>
        </p:nvGrpSpPr>
        <p:grpSpPr>
          <a:xfrm rot="2700000">
            <a:off x="447899" y="295665"/>
            <a:ext cx="2726260" cy="2546976"/>
            <a:chOff x="1293736" y="1258050"/>
            <a:chExt cx="2726286" cy="2547000"/>
          </a:xfrm>
        </p:grpSpPr>
        <p:sp>
          <p:nvSpPr>
            <p:cNvPr id="153" name="Google Shape;153;p24"/>
            <p:cNvSpPr/>
            <p:nvPr/>
          </p:nvSpPr>
          <p:spPr>
            <a:xfrm rot="2700000">
              <a:off x="2286374" y="1011412"/>
              <a:ext cx="561726" cy="3040276"/>
            </a:xfrm>
            <a:prstGeom prst="roundRect">
              <a:avLst>
                <a:gd fmla="val 50000" name="adj"/>
              </a:avLst>
            </a:prstGeom>
            <a:solidFill>
              <a:srgbClr val="0942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4"/>
            <p:cNvSpPr/>
            <p:nvPr/>
          </p:nvSpPr>
          <p:spPr>
            <a:xfrm rot="-2700000">
              <a:off x="1510773" y="3205343"/>
              <a:ext cx="374201" cy="374201"/>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942A1"/>
                  </a:solidFill>
                  <a:latin typeface="Roboto"/>
                  <a:ea typeface="Roboto"/>
                  <a:cs typeface="Roboto"/>
                  <a:sym typeface="Roboto"/>
                </a:rPr>
                <a:t>1</a:t>
              </a:r>
              <a:endParaRPr b="1" sz="1200">
                <a:solidFill>
                  <a:srgbClr val="0942A1"/>
                </a:solidFill>
                <a:latin typeface="Roboto"/>
                <a:ea typeface="Roboto"/>
                <a:cs typeface="Roboto"/>
                <a:sym typeface="Roboto"/>
              </a:endParaRPr>
            </a:p>
          </p:txBody>
        </p:sp>
        <p:sp>
          <p:nvSpPr>
            <p:cNvPr id="155" name="Google Shape;155;p24"/>
            <p:cNvSpPr txBox="1"/>
            <p:nvPr/>
          </p:nvSpPr>
          <p:spPr>
            <a:xfrm rot="-2700000">
              <a:off x="1501398" y="2241353"/>
              <a:ext cx="2332604"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FFFFFF"/>
                  </a:solidFill>
                  <a:latin typeface="Times New Roman"/>
                  <a:ea typeface="Times New Roman"/>
                  <a:cs typeface="Times New Roman"/>
                  <a:sym typeface="Times New Roman"/>
                </a:rPr>
                <a:t>PPTP Client</a:t>
              </a:r>
              <a:endParaRPr b="1" sz="1200">
                <a:solidFill>
                  <a:srgbClr val="FFFFFF"/>
                </a:solidFill>
                <a:latin typeface="Times New Roman"/>
                <a:ea typeface="Times New Roman"/>
                <a:cs typeface="Times New Roman"/>
                <a:sym typeface="Times New Roman"/>
              </a:endParaRPr>
            </a:p>
          </p:txBody>
        </p:sp>
        <p:sp>
          <p:nvSpPr>
            <p:cNvPr id="156" name="Google Shape;156;p24"/>
            <p:cNvSpPr txBox="1"/>
            <p:nvPr/>
          </p:nvSpPr>
          <p:spPr>
            <a:xfrm rot="-2700000">
              <a:off x="1959709"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b="1" sz="800">
                <a:latin typeface="Roboto"/>
                <a:ea typeface="Roboto"/>
                <a:cs typeface="Roboto"/>
                <a:sym typeface="Roboto"/>
              </a:endParaRPr>
            </a:p>
          </p:txBody>
        </p:sp>
      </p:grpSp>
      <p:grpSp>
        <p:nvGrpSpPr>
          <p:cNvPr id="157" name="Google Shape;157;p24"/>
          <p:cNvGrpSpPr/>
          <p:nvPr/>
        </p:nvGrpSpPr>
        <p:grpSpPr>
          <a:xfrm rot="2700000">
            <a:off x="632208" y="1151314"/>
            <a:ext cx="2726260" cy="2546976"/>
            <a:chOff x="3203958" y="1258050"/>
            <a:chExt cx="2726286" cy="2547000"/>
          </a:xfrm>
        </p:grpSpPr>
        <p:sp>
          <p:nvSpPr>
            <p:cNvPr id="158" name="Google Shape;158;p24"/>
            <p:cNvSpPr/>
            <p:nvPr/>
          </p:nvSpPr>
          <p:spPr>
            <a:xfrm rot="2700000">
              <a:off x="4196595" y="1011412"/>
              <a:ext cx="561726" cy="3040276"/>
            </a:xfrm>
            <a:prstGeom prst="roundRect">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4"/>
            <p:cNvSpPr/>
            <p:nvPr/>
          </p:nvSpPr>
          <p:spPr>
            <a:xfrm rot="-2700000">
              <a:off x="3420995" y="3205343"/>
              <a:ext cx="374201" cy="374201"/>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D5CDF"/>
                  </a:solidFill>
                  <a:latin typeface="Roboto"/>
                  <a:ea typeface="Roboto"/>
                  <a:cs typeface="Roboto"/>
                  <a:sym typeface="Roboto"/>
                </a:rPr>
                <a:t>2</a:t>
              </a:r>
              <a:endParaRPr b="1" sz="1200">
                <a:solidFill>
                  <a:srgbClr val="0D5CDF"/>
                </a:solidFill>
                <a:latin typeface="Roboto"/>
                <a:ea typeface="Roboto"/>
                <a:cs typeface="Roboto"/>
                <a:sym typeface="Roboto"/>
              </a:endParaRPr>
            </a:p>
          </p:txBody>
        </p:sp>
        <p:sp>
          <p:nvSpPr>
            <p:cNvPr id="160" name="Google Shape;160;p24"/>
            <p:cNvSpPr txBox="1"/>
            <p:nvPr/>
          </p:nvSpPr>
          <p:spPr>
            <a:xfrm rot="-2700000">
              <a:off x="3410687" y="2240903"/>
              <a:ext cx="2333877"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FFFFFF"/>
                  </a:solidFill>
                  <a:latin typeface="Times New Roman"/>
                  <a:ea typeface="Times New Roman"/>
                  <a:cs typeface="Times New Roman"/>
                  <a:sym typeface="Times New Roman"/>
                </a:rPr>
                <a:t>L2TP Client</a:t>
              </a:r>
              <a:endParaRPr b="1" sz="1200">
                <a:solidFill>
                  <a:srgbClr val="FFFFFF"/>
                </a:solidFill>
                <a:latin typeface="Times New Roman"/>
                <a:ea typeface="Times New Roman"/>
                <a:cs typeface="Times New Roman"/>
                <a:sym typeface="Times New Roman"/>
              </a:endParaRPr>
            </a:p>
          </p:txBody>
        </p:sp>
        <p:sp>
          <p:nvSpPr>
            <p:cNvPr id="161" name="Google Shape;161;p24"/>
            <p:cNvSpPr txBox="1"/>
            <p:nvPr/>
          </p:nvSpPr>
          <p:spPr>
            <a:xfrm rot="-2700000">
              <a:off x="3869931"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b="1" sz="800">
                <a:latin typeface="Roboto"/>
                <a:ea typeface="Roboto"/>
                <a:cs typeface="Roboto"/>
                <a:sym typeface="Roboto"/>
              </a:endParaRPr>
            </a:p>
          </p:txBody>
        </p:sp>
      </p:grpSp>
      <p:grpSp>
        <p:nvGrpSpPr>
          <p:cNvPr id="162" name="Google Shape;162;p24"/>
          <p:cNvGrpSpPr/>
          <p:nvPr/>
        </p:nvGrpSpPr>
        <p:grpSpPr>
          <a:xfrm rot="2700000">
            <a:off x="823488" y="2101026"/>
            <a:ext cx="2726260" cy="2546976"/>
            <a:chOff x="5123977" y="1258050"/>
            <a:chExt cx="2726286" cy="2547000"/>
          </a:xfrm>
        </p:grpSpPr>
        <p:sp>
          <p:nvSpPr>
            <p:cNvPr id="163" name="Google Shape;163;p24"/>
            <p:cNvSpPr/>
            <p:nvPr/>
          </p:nvSpPr>
          <p:spPr>
            <a:xfrm rot="2700000">
              <a:off x="6116614" y="1011412"/>
              <a:ext cx="561726" cy="3040276"/>
            </a:xfrm>
            <a:prstGeom prst="roundRect">
              <a:avLst>
                <a:gd fmla="val 50000" name="adj"/>
              </a:avLst>
            </a:prstGeom>
            <a:solidFill>
              <a:srgbClr val="307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4"/>
            <p:cNvSpPr/>
            <p:nvPr/>
          </p:nvSpPr>
          <p:spPr>
            <a:xfrm rot="-2700000">
              <a:off x="5341013" y="3205343"/>
              <a:ext cx="374201" cy="374201"/>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307AF3"/>
                  </a:solidFill>
                  <a:latin typeface="Roboto"/>
                  <a:ea typeface="Roboto"/>
                  <a:cs typeface="Roboto"/>
                  <a:sym typeface="Roboto"/>
                </a:rPr>
                <a:t>3</a:t>
              </a:r>
              <a:endParaRPr b="1" sz="1200">
                <a:solidFill>
                  <a:srgbClr val="307AF3"/>
                </a:solidFill>
                <a:latin typeface="Roboto"/>
                <a:ea typeface="Roboto"/>
                <a:cs typeface="Roboto"/>
                <a:sym typeface="Roboto"/>
              </a:endParaRPr>
            </a:p>
          </p:txBody>
        </p:sp>
        <p:sp>
          <p:nvSpPr>
            <p:cNvPr id="165" name="Google Shape;165;p24"/>
            <p:cNvSpPr txBox="1"/>
            <p:nvPr/>
          </p:nvSpPr>
          <p:spPr>
            <a:xfrm rot="-2700000">
              <a:off x="5323969" y="2238203"/>
              <a:ext cx="2341513"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FFFFFF"/>
                  </a:solidFill>
                  <a:latin typeface="Times New Roman"/>
                  <a:ea typeface="Times New Roman"/>
                  <a:cs typeface="Times New Roman"/>
                  <a:sym typeface="Times New Roman"/>
                </a:rPr>
                <a:t>SSTP Client</a:t>
              </a:r>
              <a:endParaRPr b="1" sz="1200">
                <a:solidFill>
                  <a:srgbClr val="FFFFFF"/>
                </a:solidFill>
                <a:latin typeface="Times New Roman"/>
                <a:ea typeface="Times New Roman"/>
                <a:cs typeface="Times New Roman"/>
                <a:sym typeface="Times New Roman"/>
              </a:endParaRPr>
            </a:p>
          </p:txBody>
        </p:sp>
        <p:sp>
          <p:nvSpPr>
            <p:cNvPr id="166" name="Google Shape;166;p24"/>
            <p:cNvSpPr txBox="1"/>
            <p:nvPr/>
          </p:nvSpPr>
          <p:spPr>
            <a:xfrm rot="-2700000">
              <a:off x="5789949"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b="1" sz="800">
                <a:latin typeface="Roboto"/>
                <a:ea typeface="Roboto"/>
                <a:cs typeface="Roboto"/>
                <a:sym typeface="Roboto"/>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nvSpPr>
        <p:spPr>
          <a:xfrm>
            <a:off x="1682200" y="62300"/>
            <a:ext cx="7385400" cy="5271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 sz="1300"/>
              <a:t>برای اینکه اینترفیس سرور های VPN با هر بار قطع و وصل شدن کاربر از بین نرود و همیشه وجود داشته باشد باید از گزینه های Server Binding در Interface یا PPP استفاده کنید. </a:t>
            </a:r>
            <a:endParaRPr sz="1300"/>
          </a:p>
        </p:txBody>
      </p:sp>
      <p:pic>
        <p:nvPicPr>
          <p:cNvPr id="172" name="Google Shape;172;p25"/>
          <p:cNvPicPr preferRelativeResize="0"/>
          <p:nvPr/>
        </p:nvPicPr>
        <p:blipFill>
          <a:blip r:embed="rId3">
            <a:alphaModFix/>
          </a:blip>
          <a:stretch>
            <a:fillRect/>
          </a:stretch>
        </p:blipFill>
        <p:spPr>
          <a:xfrm>
            <a:off x="126025" y="133625"/>
            <a:ext cx="1506490" cy="4782600"/>
          </a:xfrm>
          <a:prstGeom prst="rect">
            <a:avLst/>
          </a:prstGeom>
          <a:noFill/>
          <a:ln>
            <a:noFill/>
          </a:ln>
        </p:spPr>
      </p:pic>
      <p:sp>
        <p:nvSpPr>
          <p:cNvPr id="173" name="Google Shape;173;p25"/>
          <p:cNvSpPr txBox="1"/>
          <p:nvPr/>
        </p:nvSpPr>
        <p:spPr>
          <a:xfrm>
            <a:off x="1682350" y="2941875"/>
            <a:ext cx="7385400" cy="22017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Clr>
                <a:schemeClr val="dk1"/>
              </a:buClr>
              <a:buSzPts val="1100"/>
              <a:buFont typeface="Arial"/>
              <a:buNone/>
            </a:pPr>
            <a:r>
              <a:rPr lang="en" sz="1300">
                <a:solidFill>
                  <a:schemeClr val="dk1"/>
                </a:solidFill>
              </a:rPr>
              <a:t>برای راه اندازی VPN Client باید در تب Dial Out در قسمت Connect To آدرس VPN Server را وارد کنید. </a:t>
            </a:r>
            <a:endParaRPr sz="1300">
              <a:solidFill>
                <a:schemeClr val="dk1"/>
              </a:solidFill>
            </a:endParaRPr>
          </a:p>
          <a:p>
            <a:pPr indent="0" lvl="0" marL="0" rtl="1" algn="r">
              <a:spcBef>
                <a:spcPts val="0"/>
              </a:spcBef>
              <a:spcAft>
                <a:spcPts val="0"/>
              </a:spcAft>
              <a:buClr>
                <a:schemeClr val="dk1"/>
              </a:buClr>
              <a:buSzPts val="1100"/>
              <a:buFont typeface="Arial"/>
              <a:buNone/>
            </a:pPr>
            <a:r>
              <a:rPr lang="en" sz="1300">
                <a:solidFill>
                  <a:schemeClr val="dk1"/>
                </a:solidFill>
              </a:rPr>
              <a:t>User : در این قسمت Username را وارد میکنید</a:t>
            </a:r>
            <a:endParaRPr sz="1300">
              <a:solidFill>
                <a:schemeClr val="dk1"/>
              </a:solidFill>
            </a:endParaRPr>
          </a:p>
          <a:p>
            <a:pPr indent="0" lvl="0" marL="0" rtl="1" algn="r">
              <a:spcBef>
                <a:spcPts val="0"/>
              </a:spcBef>
              <a:spcAft>
                <a:spcPts val="0"/>
              </a:spcAft>
              <a:buNone/>
            </a:pPr>
            <a:r>
              <a:rPr lang="en" sz="1300">
                <a:solidFill>
                  <a:schemeClr val="dk1"/>
                </a:solidFill>
              </a:rPr>
              <a:t>Password : رمز را وارد کنید.     </a:t>
            </a:r>
            <a:endParaRPr sz="1300">
              <a:solidFill>
                <a:schemeClr val="dk1"/>
              </a:solidFill>
            </a:endParaRPr>
          </a:p>
          <a:p>
            <a:pPr indent="0" lvl="0" marL="0" rtl="1" algn="r">
              <a:spcBef>
                <a:spcPts val="0"/>
              </a:spcBef>
              <a:spcAft>
                <a:spcPts val="0"/>
              </a:spcAft>
              <a:buNone/>
            </a:pPr>
            <a:r>
              <a:rPr lang="en" sz="1300">
                <a:solidFill>
                  <a:schemeClr val="dk1"/>
                </a:solidFill>
              </a:rPr>
              <a:t>Dial On Demand : در صورتی که بار روی لینک نباشد کانکشن قطع می شود و در زمان استفاده دوباره متصل می شود. </a:t>
            </a:r>
            <a:endParaRPr sz="1300">
              <a:solidFill>
                <a:schemeClr val="dk1"/>
              </a:solidFill>
            </a:endParaRPr>
          </a:p>
          <a:p>
            <a:pPr indent="0" lvl="0" marL="0" rtl="1" algn="r">
              <a:spcBef>
                <a:spcPts val="0"/>
              </a:spcBef>
              <a:spcAft>
                <a:spcPts val="0"/>
              </a:spcAft>
              <a:buNone/>
            </a:pPr>
            <a:r>
              <a:rPr lang="en" sz="1300">
                <a:solidFill>
                  <a:schemeClr val="dk1"/>
                </a:solidFill>
              </a:rPr>
              <a:t>Add Default Route : با انتخاب این گزینه بعد از اتصال به سرور یک Default Route به سمت سرور در جدول ایجاد می شود</a:t>
            </a:r>
            <a:endParaRPr sz="1300">
              <a:solidFill>
                <a:schemeClr val="dk1"/>
              </a:solidFill>
            </a:endParaRPr>
          </a:p>
          <a:p>
            <a:pPr indent="0" lvl="0" marL="0" rtl="1" algn="r">
              <a:spcBef>
                <a:spcPts val="0"/>
              </a:spcBef>
              <a:spcAft>
                <a:spcPts val="0"/>
              </a:spcAft>
              <a:buNone/>
            </a:pPr>
            <a:r>
              <a:rPr lang="en" sz="1300">
                <a:solidFill>
                  <a:schemeClr val="dk1"/>
                </a:solidFill>
              </a:rPr>
              <a:t>در PPTP و SSTP قسمت Allow رمزنگاری بسته های ارسال شده توسط VPN انتخاب می شود که باید گزینه های mschap1 و mschap2 را انتخاب کنید زیرا الگوریتم های Chap و Pap شکسته شده اند</a:t>
            </a:r>
            <a:endParaRPr sz="1300">
              <a:solidFill>
                <a:schemeClr val="dk1"/>
              </a:solidFill>
            </a:endParaRPr>
          </a:p>
          <a:p>
            <a:pPr indent="0" lvl="0" marL="0" rtl="1" algn="r">
              <a:spcBef>
                <a:spcPts val="0"/>
              </a:spcBef>
              <a:spcAft>
                <a:spcPts val="0"/>
              </a:spcAft>
              <a:buNone/>
            </a:pPr>
            <a:r>
              <a:rPr lang="en" sz="1300">
                <a:solidFill>
                  <a:schemeClr val="dk1"/>
                </a:solidFill>
              </a:rPr>
              <a:t>در L2tp Client در صورتی که سرور از IPSec استفاده کند با فعال کردن گزینه Use IPSec رمز را وارد کنید.</a:t>
            </a:r>
            <a:endParaRPr sz="1300">
              <a:solidFill>
                <a:schemeClr val="dk1"/>
              </a:solidFill>
            </a:endParaRPr>
          </a:p>
          <a:p>
            <a:pPr indent="0" lvl="0" marL="0" rtl="1" algn="r">
              <a:spcBef>
                <a:spcPts val="0"/>
              </a:spcBef>
              <a:spcAft>
                <a:spcPts val="0"/>
              </a:spcAft>
              <a:buNone/>
            </a:pPr>
            <a:r>
              <a:t/>
            </a:r>
            <a:endParaRPr sz="1300">
              <a:solidFill>
                <a:schemeClr val="dk1"/>
              </a:solidFill>
            </a:endParaRPr>
          </a:p>
          <a:p>
            <a:pPr indent="0" lvl="0" marL="0" rtl="1" algn="r">
              <a:spcBef>
                <a:spcPts val="0"/>
              </a:spcBef>
              <a:spcAft>
                <a:spcPts val="0"/>
              </a:spcAft>
              <a:buNone/>
            </a:pPr>
            <a:r>
              <a:t/>
            </a:r>
            <a:endParaRPr sz="1200">
              <a:solidFill>
                <a:schemeClr val="dk1"/>
              </a:solidFill>
            </a:endParaRPr>
          </a:p>
          <a:p>
            <a:pPr indent="0" lvl="0" marL="0" rtl="1" algn="r">
              <a:spcBef>
                <a:spcPts val="0"/>
              </a:spcBef>
              <a:spcAft>
                <a:spcPts val="0"/>
              </a:spcAft>
              <a:buNone/>
            </a:pPr>
            <a:r>
              <a:t/>
            </a:r>
            <a:endParaRPr sz="1200">
              <a:solidFill>
                <a:schemeClr val="dk1"/>
              </a:solidFill>
            </a:endParaRPr>
          </a:p>
          <a:p>
            <a:pPr indent="0" lvl="0" marL="0" rtl="1" algn="r">
              <a:spcBef>
                <a:spcPts val="0"/>
              </a:spcBef>
              <a:spcAft>
                <a:spcPts val="0"/>
              </a:spcAft>
              <a:buClr>
                <a:schemeClr val="dk1"/>
              </a:buClr>
              <a:buSzPts val="1100"/>
              <a:buFont typeface="Arial"/>
              <a:buNone/>
            </a:pPr>
            <a:r>
              <a:t/>
            </a:r>
            <a:endParaRPr sz="1200">
              <a:solidFill>
                <a:schemeClr val="dk1"/>
              </a:solidFill>
            </a:endParaRPr>
          </a:p>
          <a:p>
            <a:pPr indent="0" lvl="0" marL="0" rtl="1" algn="r">
              <a:spcBef>
                <a:spcPts val="0"/>
              </a:spcBef>
              <a:spcAft>
                <a:spcPts val="0"/>
              </a:spcAft>
              <a:buClr>
                <a:schemeClr val="dk1"/>
              </a:buClr>
              <a:buSzPts val="1100"/>
              <a:buFont typeface="Arial"/>
              <a:buNone/>
            </a:pPr>
            <a:r>
              <a:t/>
            </a:r>
            <a:endParaRPr sz="1200">
              <a:solidFill>
                <a:schemeClr val="dk1"/>
              </a:solidFill>
            </a:endParaRPr>
          </a:p>
          <a:p>
            <a:pPr indent="0" lvl="0" marL="0" rtl="1" algn="r">
              <a:spcBef>
                <a:spcPts val="0"/>
              </a:spcBef>
              <a:spcAft>
                <a:spcPts val="0"/>
              </a:spcAft>
              <a:buNone/>
            </a:pPr>
            <a:r>
              <a:t/>
            </a:r>
            <a:endParaRPr sz="1200"/>
          </a:p>
        </p:txBody>
      </p:sp>
      <p:pic>
        <p:nvPicPr>
          <p:cNvPr id="174" name="Google Shape;174;p25"/>
          <p:cNvPicPr preferRelativeResize="0"/>
          <p:nvPr/>
        </p:nvPicPr>
        <p:blipFill>
          <a:blip r:embed="rId4">
            <a:alphaModFix/>
          </a:blip>
          <a:stretch>
            <a:fillRect/>
          </a:stretch>
        </p:blipFill>
        <p:spPr>
          <a:xfrm>
            <a:off x="2677490" y="630925"/>
            <a:ext cx="6390109" cy="2269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nvSpPr>
        <p:spPr>
          <a:xfrm>
            <a:off x="3882050" y="368200"/>
            <a:ext cx="5098500" cy="8313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a:solidFill>
                  <a:schemeClr val="dk1"/>
                </a:solidFill>
              </a:rPr>
              <a:t>برای راه اندازی L2TPv3 بعد از این که تب Dial Out را کامل کردید وارد تب Advanced شوید و L2TP Protocol Version را روی حالت l2tpv3 ip قرار دهید سپس Circuit ID روتر مقابل را وارد کنید و Ok کنید</a:t>
            </a:r>
            <a:endParaRPr>
              <a:solidFill>
                <a:schemeClr val="dk1"/>
              </a:solidFill>
            </a:endParaRPr>
          </a:p>
        </p:txBody>
      </p:sp>
      <p:pic>
        <p:nvPicPr>
          <p:cNvPr id="180" name="Google Shape;180;p26"/>
          <p:cNvPicPr preferRelativeResize="0"/>
          <p:nvPr/>
        </p:nvPicPr>
        <p:blipFill>
          <a:blip r:embed="rId3">
            <a:alphaModFix/>
          </a:blip>
          <a:stretch>
            <a:fillRect/>
          </a:stretch>
        </p:blipFill>
        <p:spPr>
          <a:xfrm>
            <a:off x="64350" y="279750"/>
            <a:ext cx="3513525" cy="336981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p27"/>
          <p:cNvSpPr txBox="1"/>
          <p:nvPr/>
        </p:nvSpPr>
        <p:spPr>
          <a:xfrm>
            <a:off x="702175" y="772475"/>
            <a:ext cx="5143500" cy="246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8"/>
          <p:cNvPicPr preferRelativeResize="0"/>
          <p:nvPr/>
        </p:nvPicPr>
        <p:blipFill>
          <a:blip r:embed="rId3">
            <a:alphaModFix/>
          </a:blip>
          <a:stretch>
            <a:fillRect/>
          </a:stretch>
        </p:blipFill>
        <p:spPr>
          <a:xfrm>
            <a:off x="152400" y="152400"/>
            <a:ext cx="5250200" cy="3561600"/>
          </a:xfrm>
          <a:prstGeom prst="rect">
            <a:avLst/>
          </a:prstGeom>
          <a:noFill/>
          <a:ln>
            <a:noFill/>
          </a:ln>
        </p:spPr>
      </p:pic>
      <p:sp>
        <p:nvSpPr>
          <p:cNvPr id="191" name="Google Shape;191;p28"/>
          <p:cNvSpPr txBox="1"/>
          <p:nvPr/>
        </p:nvSpPr>
        <p:spPr>
          <a:xfrm>
            <a:off x="5477500" y="106875"/>
            <a:ext cx="3587100" cy="36072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
              <a:t>برای راه اندازی OpenVPN نیاز به Certificate هایی مانند سرتیفیکیت های بالا دارید با این تفاوت که برای ارتباط راحت تر کاربرها میتوانید با این Certificate ها یک فایل بسازید که وارد کردن آن برای کاربر ساده تر باشد.</a:t>
            </a:r>
            <a:endParaRPr/>
          </a:p>
          <a:p>
            <a:pPr indent="0" lvl="0" marL="0" rtl="1" algn="r">
              <a:spcBef>
                <a:spcPts val="0"/>
              </a:spcBef>
              <a:spcAft>
                <a:spcPts val="0"/>
              </a:spcAft>
              <a:buNone/>
            </a:pPr>
            <a:r>
              <a:rPr lang="en"/>
              <a:t>برای اینکار باید یک نسخه نمونه فایل OpenVpn.ovpn Client را دانلود کنید و اطلاعات فایل را با اطلاعات شخصی سازی شده خودتان جایگزین کنید.</a:t>
            </a:r>
            <a:endParaRPr/>
          </a:p>
          <a:p>
            <a:pPr indent="0" lvl="0" marL="0" rtl="1" algn="r">
              <a:spcBef>
                <a:spcPts val="0"/>
              </a:spcBef>
              <a:spcAft>
                <a:spcPts val="0"/>
              </a:spcAft>
              <a:buNone/>
            </a:pPr>
            <a:r>
              <a:rPr lang="en"/>
              <a:t>برای اینکه در میکروتیک Ovpn Client بسازید کافی است Certificate نوع Client را داشته باشید.</a:t>
            </a:r>
            <a:endParaRPr/>
          </a:p>
          <a:p>
            <a:pPr indent="0" lvl="0" marL="0" rtl="1" algn="r">
              <a:spcBef>
                <a:spcPts val="0"/>
              </a:spcBef>
              <a:spcAft>
                <a:spcPts val="0"/>
              </a:spcAft>
              <a:buNone/>
            </a:pPr>
            <a:r>
              <a:t/>
            </a:r>
            <a:endParaRPr/>
          </a:p>
          <a:p>
            <a:pPr indent="0" lvl="0" marL="0" rtl="1" algn="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nvSpPr>
        <p:spPr>
          <a:xfrm>
            <a:off x="139950" y="53450"/>
            <a:ext cx="8864100" cy="6948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 sz="1300"/>
              <a:t>برای راه اندازی OpenVpn در قدم اول به روش زیر Certificate بسازید.</a:t>
            </a:r>
            <a:endParaRPr sz="1300"/>
          </a:p>
          <a:p>
            <a:pPr indent="0" lvl="0" marL="0" rtl="1" algn="r">
              <a:spcBef>
                <a:spcPts val="0"/>
              </a:spcBef>
              <a:spcAft>
                <a:spcPts val="0"/>
              </a:spcAft>
              <a:buNone/>
            </a:pPr>
            <a:r>
              <a:rPr lang="en" sz="1300"/>
              <a:t>برای ایجاد کردن Certificate به منو System &gt; Certificate رجوع کنید و یک Certificate جدید اضافه کنید.</a:t>
            </a:r>
            <a:endParaRPr sz="1300"/>
          </a:p>
          <a:p>
            <a:pPr indent="0" lvl="0" marL="0" rtl="1" algn="r">
              <a:spcBef>
                <a:spcPts val="0"/>
              </a:spcBef>
              <a:spcAft>
                <a:spcPts val="0"/>
              </a:spcAft>
              <a:buNone/>
            </a:pPr>
            <a:r>
              <a:rPr lang="en" sz="1300"/>
              <a:t>برای انجام این کار به سه Certificate از نوع CA و Server و Client احتیاج داریم.</a:t>
            </a:r>
            <a:endParaRPr sz="1300"/>
          </a:p>
        </p:txBody>
      </p:sp>
      <p:sp>
        <p:nvSpPr>
          <p:cNvPr id="197" name="Google Shape;197;p29"/>
          <p:cNvSpPr txBox="1"/>
          <p:nvPr/>
        </p:nvSpPr>
        <p:spPr>
          <a:xfrm>
            <a:off x="6236375" y="977875"/>
            <a:ext cx="2761200" cy="26634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
              <a:t>برای ساخت CA </a:t>
            </a:r>
            <a:endParaRPr/>
          </a:p>
          <a:p>
            <a:pPr indent="0" lvl="0" marL="0" rtl="1" algn="r">
              <a:spcBef>
                <a:spcPts val="0"/>
              </a:spcBef>
              <a:spcAft>
                <a:spcPts val="0"/>
              </a:spcAft>
              <a:buNone/>
            </a:pPr>
            <a:r>
              <a:rPr lang="en"/>
              <a:t>در تب General برای این Certificate یک اسم انتخاب کنید. دیگر گزینه ها انتخابی هستند اما باید گزینه Common Name را با آدرس روتر تنظیم کنید و Days Valid را مشخص کنید که در این مثال ما ۱۰ سال قرار دادیم.</a:t>
            </a:r>
            <a:endParaRPr/>
          </a:p>
          <a:p>
            <a:pPr indent="0" lvl="0" marL="0" rtl="1" algn="r">
              <a:spcBef>
                <a:spcPts val="0"/>
              </a:spcBef>
              <a:spcAft>
                <a:spcPts val="0"/>
              </a:spcAft>
              <a:buNone/>
            </a:pPr>
            <a:r>
              <a:rPr lang="en"/>
              <a:t>سپس در تب Key Usage باید گزینه های crl sign و key cert. Sign را فعال کنید.</a:t>
            </a:r>
            <a:endParaRPr/>
          </a:p>
          <a:p>
            <a:pPr indent="0" lvl="0" marL="0" rtl="1" algn="r">
              <a:spcBef>
                <a:spcPts val="0"/>
              </a:spcBef>
              <a:spcAft>
                <a:spcPts val="0"/>
              </a:spcAft>
              <a:buNone/>
            </a:pPr>
            <a:r>
              <a:t/>
            </a:r>
            <a:endParaRPr/>
          </a:p>
        </p:txBody>
      </p:sp>
      <p:sp>
        <p:nvSpPr>
          <p:cNvPr id="198" name="Google Shape;198;p29"/>
          <p:cNvSpPr txBox="1"/>
          <p:nvPr/>
        </p:nvSpPr>
        <p:spPr>
          <a:xfrm>
            <a:off x="280525" y="3700675"/>
            <a:ext cx="8810700" cy="9618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
                <a:solidFill>
                  <a:schemeClr val="dk1"/>
                </a:solidFill>
              </a:rPr>
              <a:t> پس از Apply کردن باید این Certificate را Sign کنید. در سمت راست دکمه را فشار دهید در منو Sign باید Certificate خود را مشخص کنید؛ به دلیل آنکه از نوع CA هست گزینه CA را خالی میگذاریم و در CA URL Host باید آی پی آدرس روتر را وارد کنید و کلید Sign را فشار دهید.</a:t>
            </a:r>
            <a:endParaRPr>
              <a:solidFill>
                <a:schemeClr val="dk1"/>
              </a:solidFill>
            </a:endParaRPr>
          </a:p>
          <a:p>
            <a:pPr indent="0" lvl="0" marL="0" rtl="1" algn="r">
              <a:spcBef>
                <a:spcPts val="0"/>
              </a:spcBef>
              <a:spcAft>
                <a:spcPts val="0"/>
              </a:spcAft>
              <a:buClr>
                <a:schemeClr val="dk1"/>
              </a:buClr>
              <a:buSzPts val="1100"/>
              <a:buFont typeface="Arial"/>
              <a:buNone/>
            </a:pPr>
            <a:r>
              <a:t/>
            </a:r>
            <a:endParaRPr>
              <a:solidFill>
                <a:schemeClr val="dk1"/>
              </a:solidFill>
            </a:endParaRPr>
          </a:p>
        </p:txBody>
      </p:sp>
      <p:pic>
        <p:nvPicPr>
          <p:cNvPr id="199" name="Google Shape;199;p29"/>
          <p:cNvPicPr preferRelativeResize="0"/>
          <p:nvPr/>
        </p:nvPicPr>
        <p:blipFill>
          <a:blip r:embed="rId3">
            <a:alphaModFix/>
          </a:blip>
          <a:stretch>
            <a:fillRect/>
          </a:stretch>
        </p:blipFill>
        <p:spPr>
          <a:xfrm>
            <a:off x="139950" y="1045988"/>
            <a:ext cx="5931575" cy="235695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nvSpPr>
        <p:spPr>
          <a:xfrm>
            <a:off x="33400" y="33400"/>
            <a:ext cx="9044700" cy="12225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
              <a:t>برای ساخت Certificate از نوع Server باید یک Certificate اضافه کنید . </a:t>
            </a:r>
            <a:endParaRPr/>
          </a:p>
          <a:p>
            <a:pPr indent="0" lvl="0" marL="0" rtl="1" algn="r">
              <a:spcBef>
                <a:spcPts val="0"/>
              </a:spcBef>
              <a:spcAft>
                <a:spcPts val="0"/>
              </a:spcAft>
              <a:buClr>
                <a:schemeClr val="dk1"/>
              </a:buClr>
              <a:buSzPts val="1100"/>
              <a:buFont typeface="Arial"/>
              <a:buNone/>
            </a:pPr>
            <a:r>
              <a:rPr lang="en">
                <a:solidFill>
                  <a:schemeClr val="dk1"/>
                </a:solidFill>
              </a:rPr>
              <a:t>در تب General برای این Certificate یک اسم انتخاب کنید. دیگر گزینه ها انتخابی هستند اما باید گزینه ی Common Name را با آدرس روتر تنظیم کنید و Days Valid را مشخص کنید که در این مثال ما ۱۰ سال قرار دادیم.</a:t>
            </a:r>
            <a:endParaRPr>
              <a:solidFill>
                <a:schemeClr val="dk1"/>
              </a:solidFill>
            </a:endParaRPr>
          </a:p>
          <a:p>
            <a:pPr indent="0" lvl="0" marL="0" rtl="1" algn="r">
              <a:spcBef>
                <a:spcPts val="0"/>
              </a:spcBef>
              <a:spcAft>
                <a:spcPts val="0"/>
              </a:spcAft>
              <a:buNone/>
            </a:pPr>
            <a:r>
              <a:rPr lang="en">
                <a:solidFill>
                  <a:schemeClr val="dk1"/>
                </a:solidFill>
              </a:rPr>
              <a:t>سپس در تب Key Usage گزینه های</a:t>
            </a:r>
            <a:endParaRPr>
              <a:solidFill>
                <a:schemeClr val="dk1"/>
              </a:solidFill>
            </a:endParaRPr>
          </a:p>
          <a:p>
            <a:pPr indent="0" lvl="0" marL="0" rtl="1" algn="r">
              <a:spcBef>
                <a:spcPts val="0"/>
              </a:spcBef>
              <a:spcAft>
                <a:spcPts val="0"/>
              </a:spcAft>
              <a:buClr>
                <a:schemeClr val="dk1"/>
              </a:buClr>
              <a:buSzPts val="1100"/>
              <a:buFont typeface="Arial"/>
              <a:buNone/>
            </a:pPr>
            <a:r>
              <a:rPr lang="en">
                <a:solidFill>
                  <a:schemeClr val="dk1"/>
                </a:solidFill>
              </a:rPr>
              <a:t> digital signature , key encipherment , data encipherment , key cert. sign , crl sign , tls server را فعال کنید.</a:t>
            </a:r>
            <a:endParaRPr/>
          </a:p>
        </p:txBody>
      </p:sp>
      <p:sp>
        <p:nvSpPr>
          <p:cNvPr id="205" name="Google Shape;205;p30"/>
          <p:cNvSpPr txBox="1"/>
          <p:nvPr/>
        </p:nvSpPr>
        <p:spPr>
          <a:xfrm>
            <a:off x="354025" y="4134850"/>
            <a:ext cx="8303100" cy="9150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
              <a:t>برای Sign کردن سرور باید CA را انتخاب کنید و آدرس را مجددا وارد کنید. در آخر در تب General گزینه Trusted را فعال کنید.</a:t>
            </a:r>
            <a:endParaRPr/>
          </a:p>
        </p:txBody>
      </p:sp>
      <p:pic>
        <p:nvPicPr>
          <p:cNvPr id="206" name="Google Shape;206;p30"/>
          <p:cNvPicPr preferRelativeResize="0"/>
          <p:nvPr/>
        </p:nvPicPr>
        <p:blipFill>
          <a:blip r:embed="rId3">
            <a:alphaModFix/>
          </a:blip>
          <a:stretch>
            <a:fillRect/>
          </a:stretch>
        </p:blipFill>
        <p:spPr>
          <a:xfrm>
            <a:off x="816000" y="1341500"/>
            <a:ext cx="3679788" cy="2574150"/>
          </a:xfrm>
          <a:prstGeom prst="rect">
            <a:avLst/>
          </a:prstGeom>
          <a:noFill/>
          <a:ln>
            <a:noFill/>
          </a:ln>
        </p:spPr>
      </p:pic>
      <p:pic>
        <p:nvPicPr>
          <p:cNvPr id="207" name="Google Shape;207;p30"/>
          <p:cNvPicPr preferRelativeResize="0"/>
          <p:nvPr/>
        </p:nvPicPr>
        <p:blipFill>
          <a:blip r:embed="rId4">
            <a:alphaModFix/>
          </a:blip>
          <a:stretch>
            <a:fillRect/>
          </a:stretch>
        </p:blipFill>
        <p:spPr>
          <a:xfrm>
            <a:off x="4641513" y="1341500"/>
            <a:ext cx="3679788" cy="2574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nvSpPr>
        <p:spPr>
          <a:xfrm>
            <a:off x="173675" y="26725"/>
            <a:ext cx="8890800" cy="10353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 sz="1300"/>
              <a:t>برای ساخت Certificate از نوع Client </a:t>
            </a:r>
            <a:r>
              <a:rPr lang="en" sz="1300">
                <a:solidFill>
                  <a:schemeClr val="dk1"/>
                </a:solidFill>
              </a:rPr>
              <a:t>در تب General برای این Certificate یک اسم انتخاب کنید. دیگر گزینه ها انتخابی هستند اما باید گزینه ی Common Name را Client و Days Valid را مشخص کنید که در این مثال ما ۱۰ سال قرار دادیم.</a:t>
            </a:r>
            <a:endParaRPr sz="1300">
              <a:solidFill>
                <a:schemeClr val="dk1"/>
              </a:solidFill>
            </a:endParaRPr>
          </a:p>
          <a:p>
            <a:pPr indent="0" lvl="0" marL="0" rtl="1" algn="r">
              <a:spcBef>
                <a:spcPts val="0"/>
              </a:spcBef>
              <a:spcAft>
                <a:spcPts val="0"/>
              </a:spcAft>
              <a:buClr>
                <a:schemeClr val="dk1"/>
              </a:buClr>
              <a:buSzPts val="1100"/>
              <a:buFont typeface="Arial"/>
              <a:buNone/>
            </a:pPr>
            <a:r>
              <a:rPr lang="en" sz="1300">
                <a:solidFill>
                  <a:schemeClr val="dk1"/>
                </a:solidFill>
              </a:rPr>
              <a:t>سپس در تب Key Usage گزینه ی tls client را فعال کنید.</a:t>
            </a:r>
            <a:endParaRPr sz="1300"/>
          </a:p>
        </p:txBody>
      </p:sp>
      <p:pic>
        <p:nvPicPr>
          <p:cNvPr id="213" name="Google Shape;213;p31"/>
          <p:cNvPicPr preferRelativeResize="0"/>
          <p:nvPr/>
        </p:nvPicPr>
        <p:blipFill>
          <a:blip r:embed="rId3">
            <a:alphaModFix/>
          </a:blip>
          <a:stretch>
            <a:fillRect/>
          </a:stretch>
        </p:blipFill>
        <p:spPr>
          <a:xfrm>
            <a:off x="173675" y="813625"/>
            <a:ext cx="2513280" cy="1758125"/>
          </a:xfrm>
          <a:prstGeom prst="rect">
            <a:avLst/>
          </a:prstGeom>
          <a:noFill/>
          <a:ln>
            <a:noFill/>
          </a:ln>
        </p:spPr>
      </p:pic>
      <p:pic>
        <p:nvPicPr>
          <p:cNvPr id="214" name="Google Shape;214;p31"/>
          <p:cNvPicPr preferRelativeResize="0"/>
          <p:nvPr/>
        </p:nvPicPr>
        <p:blipFill>
          <a:blip r:embed="rId4">
            <a:alphaModFix/>
          </a:blip>
          <a:stretch>
            <a:fillRect/>
          </a:stretch>
        </p:blipFill>
        <p:spPr>
          <a:xfrm>
            <a:off x="2738451" y="813625"/>
            <a:ext cx="3137874" cy="2195051"/>
          </a:xfrm>
          <a:prstGeom prst="rect">
            <a:avLst/>
          </a:prstGeom>
          <a:noFill/>
          <a:ln>
            <a:noFill/>
          </a:ln>
        </p:spPr>
      </p:pic>
      <p:sp>
        <p:nvSpPr>
          <p:cNvPr id="215" name="Google Shape;215;p31"/>
          <p:cNvSpPr txBox="1"/>
          <p:nvPr/>
        </p:nvSpPr>
        <p:spPr>
          <a:xfrm>
            <a:off x="5831525" y="901800"/>
            <a:ext cx="3233100" cy="16365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
              <a:t>برای Sign کردن سرور باید CA را انتخاب کنید و آدرس را مجددا وارد کنید. در آخر در تب General گزینه Trusted را فعال کنید.</a:t>
            </a:r>
            <a:endParaRPr/>
          </a:p>
        </p:txBody>
      </p:sp>
      <p:sp>
        <p:nvSpPr>
          <p:cNvPr id="216" name="Google Shape;216;p31"/>
          <p:cNvSpPr txBox="1"/>
          <p:nvPr/>
        </p:nvSpPr>
        <p:spPr>
          <a:xfrm>
            <a:off x="5876325" y="1736775"/>
            <a:ext cx="3106200" cy="30393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
              <a:t>حالا باید از Client یک Export بگیرید و حتما برای فایل رمز بگذارید. </a:t>
            </a:r>
            <a:endParaRPr/>
          </a:p>
          <a:p>
            <a:pPr indent="0" lvl="0" marL="0" rtl="1" algn="r">
              <a:spcBef>
                <a:spcPts val="0"/>
              </a:spcBef>
              <a:spcAft>
                <a:spcPts val="0"/>
              </a:spcAft>
              <a:buNone/>
            </a:pPr>
            <a:r>
              <a:rPr lang="en"/>
              <a:t>۲ فایل برای شما ایجاد می شود:</a:t>
            </a:r>
            <a:endParaRPr/>
          </a:p>
          <a:p>
            <a:pPr indent="0" lvl="0" marL="0" rtl="1" algn="r">
              <a:spcBef>
                <a:spcPts val="0"/>
              </a:spcBef>
              <a:spcAft>
                <a:spcPts val="0"/>
              </a:spcAft>
              <a:buNone/>
            </a:pPr>
            <a:r>
              <a:rPr lang="en"/>
              <a:t>۱.Cilent.crt که فایل Certificate است .۰</a:t>
            </a:r>
            <a:endParaRPr/>
          </a:p>
          <a:p>
            <a:pPr indent="0" lvl="0" marL="0" rtl="1" algn="r">
              <a:spcBef>
                <a:spcPts val="0"/>
              </a:spcBef>
              <a:spcAft>
                <a:spcPts val="0"/>
              </a:spcAft>
              <a:buNone/>
            </a:pPr>
            <a:r>
              <a:rPr lang="en"/>
              <a:t>۲.Client.key که فایل رمز است .</a:t>
            </a:r>
            <a:endParaRPr/>
          </a:p>
          <a:p>
            <a:pPr indent="0" lvl="0" marL="0" rtl="1" algn="r">
              <a:spcBef>
                <a:spcPts val="0"/>
              </a:spcBef>
              <a:spcAft>
                <a:spcPts val="0"/>
              </a:spcAft>
              <a:buNone/>
            </a:pPr>
            <a:r>
              <a:t/>
            </a:r>
            <a:endParaRPr/>
          </a:p>
          <a:p>
            <a:pPr indent="0" lvl="0" marL="0" rtl="1" algn="r">
              <a:spcBef>
                <a:spcPts val="0"/>
              </a:spcBef>
              <a:spcAft>
                <a:spcPts val="0"/>
              </a:spcAft>
              <a:buNone/>
            </a:pPr>
            <a:r>
              <a:rPr lang="en"/>
              <a:t>کاربرهایی که قصد دارند به این OvpnServer متصل شوند باید این 2 فایل را وارد دستگاه کنند.</a:t>
            </a:r>
            <a:endParaRPr/>
          </a:p>
          <a:p>
            <a:pPr indent="0" lvl="0" marL="0" rtl="1" algn="r">
              <a:spcBef>
                <a:spcPts val="0"/>
              </a:spcBef>
              <a:spcAft>
                <a:spcPts val="0"/>
              </a:spcAft>
              <a:buNone/>
            </a:pPr>
            <a:r>
              <a:t/>
            </a:r>
            <a:endParaRPr/>
          </a:p>
          <a:p>
            <a:pPr indent="0" lvl="0" marL="0" rtl="1" algn="r">
              <a:spcBef>
                <a:spcPts val="0"/>
              </a:spcBef>
              <a:spcAft>
                <a:spcPts val="0"/>
              </a:spcAft>
              <a:buNone/>
            </a:pPr>
            <a:r>
              <a:rPr lang="en"/>
              <a:t>در صورتی که کاربر شما ویندوز است باید فایل CA را به او بدهید</a:t>
            </a:r>
            <a:endParaRPr/>
          </a:p>
        </p:txBody>
      </p:sp>
      <p:pic>
        <p:nvPicPr>
          <p:cNvPr id="217" name="Google Shape;217;p31"/>
          <p:cNvPicPr preferRelativeResize="0"/>
          <p:nvPr/>
        </p:nvPicPr>
        <p:blipFill>
          <a:blip r:embed="rId5">
            <a:alphaModFix/>
          </a:blip>
          <a:stretch>
            <a:fillRect/>
          </a:stretch>
        </p:blipFill>
        <p:spPr>
          <a:xfrm>
            <a:off x="173675" y="2603975"/>
            <a:ext cx="2513275" cy="2174070"/>
          </a:xfrm>
          <a:prstGeom prst="rect">
            <a:avLst/>
          </a:prstGeom>
          <a:noFill/>
          <a:ln>
            <a:noFill/>
          </a:ln>
        </p:spPr>
      </p:pic>
      <p:pic>
        <p:nvPicPr>
          <p:cNvPr id="218" name="Google Shape;218;p31"/>
          <p:cNvPicPr preferRelativeResize="0"/>
          <p:nvPr/>
        </p:nvPicPr>
        <p:blipFill>
          <a:blip r:embed="rId6">
            <a:alphaModFix/>
          </a:blip>
          <a:stretch>
            <a:fillRect/>
          </a:stretch>
        </p:blipFill>
        <p:spPr>
          <a:xfrm>
            <a:off x="2738448" y="3123968"/>
            <a:ext cx="2533650" cy="1295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4"/>
          <p:cNvSpPr txBox="1"/>
          <p:nvPr/>
        </p:nvSpPr>
        <p:spPr>
          <a:xfrm>
            <a:off x="1152450" y="807125"/>
            <a:ext cx="5074200" cy="22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 </a:t>
            </a:r>
            <a:endParaRPr sz="1800">
              <a:solidFill>
                <a:schemeClr val="dk2"/>
              </a:solidFill>
            </a:endParaRPr>
          </a:p>
        </p:txBody>
      </p:sp>
      <p:grpSp>
        <p:nvGrpSpPr>
          <p:cNvPr id="60" name="Google Shape;60;p14"/>
          <p:cNvGrpSpPr/>
          <p:nvPr/>
        </p:nvGrpSpPr>
        <p:grpSpPr>
          <a:xfrm rot="2700000">
            <a:off x="-97317" y="-1098083"/>
            <a:ext cx="4421958" cy="4421958"/>
            <a:chOff x="1717732" y="51683"/>
            <a:chExt cx="4422000" cy="4422000"/>
          </a:xfrm>
        </p:grpSpPr>
        <p:sp>
          <p:nvSpPr>
            <p:cNvPr id="61" name="Google Shape;61;p14"/>
            <p:cNvSpPr/>
            <p:nvPr/>
          </p:nvSpPr>
          <p:spPr>
            <a:xfrm rot="2700000">
              <a:off x="3109608" y="168829"/>
              <a:ext cx="1609234" cy="4051722"/>
            </a:xfrm>
            <a:prstGeom prst="roundRect">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txBox="1"/>
            <p:nvPr/>
          </p:nvSpPr>
          <p:spPr>
            <a:xfrm rot="-2700000">
              <a:off x="1815048" y="1249541"/>
              <a:ext cx="4227367" cy="2026285"/>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lt1"/>
                  </a:solidFill>
                </a:rPr>
                <a:t>گروه علمی IT Tribes</a:t>
              </a:r>
              <a:endParaRPr sz="1800">
                <a:solidFill>
                  <a:schemeClr val="lt1"/>
                </a:solidFill>
              </a:endParaRPr>
            </a:p>
            <a:p>
              <a:pPr indent="0" lvl="0" marL="0" rtl="0" algn="ctr">
                <a:spcBef>
                  <a:spcPts val="0"/>
                </a:spcBef>
                <a:spcAft>
                  <a:spcPts val="0"/>
                </a:spcAft>
                <a:buClr>
                  <a:schemeClr val="dk1"/>
                </a:buClr>
                <a:buSzPts val="1100"/>
                <a:buFont typeface="Arial"/>
                <a:buNone/>
              </a:pPr>
              <a:r>
                <a:rPr lang="en" sz="1800" u="sng">
                  <a:solidFill>
                    <a:srgbClr val="FF0000"/>
                  </a:solidFill>
                  <a:hlinkClick r:id="rId4">
                    <a:extLst>
                      <a:ext uri="{A12FA001-AC4F-418D-AE19-62706E023703}">
                        <ahyp:hlinkClr val="tx"/>
                      </a:ext>
                    </a:extLst>
                  </a:hlinkClick>
                </a:rPr>
                <a:t>https://shahinvaseghi.ir/science-team/</a:t>
              </a:r>
              <a:endParaRPr sz="1800">
                <a:solidFill>
                  <a:srgbClr val="FF0000"/>
                </a:solidFill>
              </a:endParaRPr>
            </a:p>
            <a:p>
              <a:pPr indent="0" lvl="0" marL="0" rtl="1" algn="ctr">
                <a:spcBef>
                  <a:spcPts val="0"/>
                </a:spcBef>
                <a:spcAft>
                  <a:spcPts val="0"/>
                </a:spcAft>
                <a:buClr>
                  <a:schemeClr val="dk1"/>
                </a:buClr>
                <a:buSzPts val="1100"/>
                <a:buFont typeface="Arial"/>
                <a:buNone/>
              </a:pPr>
              <a:r>
                <a:rPr lang="en" sz="1800">
                  <a:solidFill>
                    <a:schemeClr val="lt1"/>
                  </a:solidFill>
                </a:rPr>
                <a:t>تالیف : شاهین واثقی</a:t>
              </a:r>
              <a:endParaRPr sz="1800">
                <a:solidFill>
                  <a:schemeClr val="lt1"/>
                </a:solidFill>
              </a:endParaRPr>
            </a:p>
            <a:p>
              <a:pPr indent="0" lvl="0" marL="0" rtl="1" algn="ctr">
                <a:spcBef>
                  <a:spcPts val="0"/>
                </a:spcBef>
                <a:spcAft>
                  <a:spcPts val="0"/>
                </a:spcAft>
                <a:buClr>
                  <a:schemeClr val="dk1"/>
                </a:buClr>
                <a:buSzPts val="1100"/>
                <a:buFont typeface="Arial"/>
                <a:buNone/>
              </a:pPr>
              <a:r>
                <a:rPr lang="en" sz="1800">
                  <a:solidFill>
                    <a:schemeClr val="lt1"/>
                  </a:solidFill>
                </a:rPr>
                <a:t>معین سبحانی</a:t>
              </a:r>
              <a:endParaRPr sz="1800">
                <a:solidFill>
                  <a:schemeClr val="lt1"/>
                </a:solidFill>
              </a:endParaRPr>
            </a:p>
            <a:p>
              <a:pPr indent="0" lvl="0" marL="0" rtl="1" algn="ctr">
                <a:spcBef>
                  <a:spcPts val="0"/>
                </a:spcBef>
                <a:spcAft>
                  <a:spcPts val="0"/>
                </a:spcAft>
                <a:buClr>
                  <a:schemeClr val="dk1"/>
                </a:buClr>
                <a:buSzPts val="1100"/>
                <a:buFont typeface="Arial"/>
                <a:buNone/>
              </a:pPr>
              <a:r>
                <a:rPr lang="en" sz="1800">
                  <a:solidFill>
                    <a:schemeClr val="lt1"/>
                  </a:solidFill>
                </a:rPr>
                <a:t>ویراست : علیرضا کهن ترابی</a:t>
              </a:r>
              <a:endParaRPr sz="1800">
                <a:solidFill>
                  <a:schemeClr val="lt1"/>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2" name="Shape 222"/>
        <p:cNvGrpSpPr/>
        <p:nvPr/>
      </p:nvGrpSpPr>
      <p:grpSpPr>
        <a:xfrm>
          <a:off x="0" y="0"/>
          <a:ext cx="0" cy="0"/>
          <a:chOff x="0" y="0"/>
          <a:chExt cx="0" cy="0"/>
        </a:xfrm>
      </p:grpSpPr>
      <p:sp>
        <p:nvSpPr>
          <p:cNvPr id="223" name="Google Shape;223;p32"/>
          <p:cNvSpPr txBox="1"/>
          <p:nvPr/>
        </p:nvSpPr>
        <p:spPr>
          <a:xfrm>
            <a:off x="1446850" y="1110175"/>
            <a:ext cx="5082900" cy="34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nvSpPr>
        <p:spPr>
          <a:xfrm>
            <a:off x="2104150" y="1048750"/>
            <a:ext cx="384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29" name="Google Shape;229;p33"/>
          <p:cNvPicPr preferRelativeResize="0"/>
          <p:nvPr/>
        </p:nvPicPr>
        <p:blipFill>
          <a:blip r:embed="rId3">
            <a:alphaModFix/>
          </a:blip>
          <a:stretch>
            <a:fillRect/>
          </a:stretch>
        </p:blipFill>
        <p:spPr>
          <a:xfrm>
            <a:off x="132250" y="78900"/>
            <a:ext cx="2025850" cy="2439400"/>
          </a:xfrm>
          <a:prstGeom prst="rect">
            <a:avLst/>
          </a:prstGeom>
          <a:noFill/>
          <a:ln>
            <a:noFill/>
          </a:ln>
        </p:spPr>
      </p:pic>
      <p:sp>
        <p:nvSpPr>
          <p:cNvPr id="230" name="Google Shape;230;p33"/>
          <p:cNvSpPr txBox="1"/>
          <p:nvPr/>
        </p:nvSpPr>
        <p:spPr>
          <a:xfrm>
            <a:off x="2277825" y="113550"/>
            <a:ext cx="6773400" cy="11352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
              <a:t>VPN هایی که در بالا مشاهده کردیم از نوع لایه ۳ هستند؛ میکروتیک از VPN لایه ۲ نیز تحت پروتکل PPPoE پشتیبانی می کند.</a:t>
            </a:r>
            <a:endParaRPr/>
          </a:p>
          <a:p>
            <a:pPr indent="0" lvl="0" marL="0" rtl="1" algn="r">
              <a:spcBef>
                <a:spcPts val="0"/>
              </a:spcBef>
              <a:spcAft>
                <a:spcPts val="0"/>
              </a:spcAft>
              <a:buNone/>
            </a:pPr>
            <a:r>
              <a:rPr lang="en"/>
              <a:t>برای راه اندازی PPPoE سرور به منو PPP &gt; PPPoE Server رجوع کنید و یک گزینه اد کنید :</a:t>
            </a:r>
            <a:endParaRPr/>
          </a:p>
          <a:p>
            <a:pPr indent="0" lvl="0" marL="0" rtl="1" algn="r">
              <a:spcBef>
                <a:spcPts val="0"/>
              </a:spcBef>
              <a:spcAft>
                <a:spcPts val="0"/>
              </a:spcAft>
              <a:buNone/>
            </a:pPr>
            <a:r>
              <a:rPr lang="en"/>
              <a:t>Service Name : اسم سرور </a:t>
            </a:r>
            <a:r>
              <a:rPr lang="en"/>
              <a:t> </a:t>
            </a:r>
            <a:endParaRPr/>
          </a:p>
          <a:p>
            <a:pPr indent="0" lvl="0" marL="0" rtl="1" algn="r">
              <a:spcBef>
                <a:spcPts val="0"/>
              </a:spcBef>
              <a:spcAft>
                <a:spcPts val="0"/>
              </a:spcAft>
              <a:buNone/>
            </a:pPr>
            <a:r>
              <a:rPr lang="en"/>
              <a:t>Interface : پورت مورد نظری که سرویس را روی آن ارائه کنیم</a:t>
            </a:r>
            <a:endParaRPr/>
          </a:p>
          <a:p>
            <a:pPr indent="0" lvl="0" marL="0" rtl="1" algn="r">
              <a:spcBef>
                <a:spcPts val="0"/>
              </a:spcBef>
              <a:spcAft>
                <a:spcPts val="0"/>
              </a:spcAft>
              <a:buNone/>
            </a:pPr>
            <a:r>
              <a:t/>
            </a:r>
            <a:endParaRPr/>
          </a:p>
        </p:txBody>
      </p:sp>
      <p:pic>
        <p:nvPicPr>
          <p:cNvPr id="231" name="Google Shape;231;p33"/>
          <p:cNvPicPr preferRelativeResize="0"/>
          <p:nvPr/>
        </p:nvPicPr>
        <p:blipFill>
          <a:blip r:embed="rId4">
            <a:alphaModFix/>
          </a:blip>
          <a:stretch>
            <a:fillRect/>
          </a:stretch>
        </p:blipFill>
        <p:spPr>
          <a:xfrm>
            <a:off x="105525" y="2599753"/>
            <a:ext cx="4496901" cy="2176350"/>
          </a:xfrm>
          <a:prstGeom prst="rect">
            <a:avLst/>
          </a:prstGeom>
          <a:noFill/>
          <a:ln>
            <a:noFill/>
          </a:ln>
        </p:spPr>
      </p:pic>
      <p:sp>
        <p:nvSpPr>
          <p:cNvPr id="232" name="Google Shape;232;p33"/>
          <p:cNvSpPr txBox="1"/>
          <p:nvPr/>
        </p:nvSpPr>
        <p:spPr>
          <a:xfrm>
            <a:off x="2314575" y="1356650"/>
            <a:ext cx="6699900" cy="11352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 sz="1200"/>
              <a:t>برای ایجاد VPN Client در میکروتیک به Interface بروید و بر روی Add کلیک و پروتکل دلخواه را انتخاب کنید.</a:t>
            </a:r>
            <a:endParaRPr sz="1200"/>
          </a:p>
          <a:p>
            <a:pPr indent="0" lvl="0" marL="0" rtl="1" algn="r">
              <a:spcBef>
                <a:spcPts val="0"/>
              </a:spcBef>
              <a:spcAft>
                <a:spcPts val="0"/>
              </a:spcAft>
              <a:buNone/>
            </a:pPr>
            <a:r>
              <a:rPr lang="en" sz="1200"/>
              <a:t>در PPPoE Client ابتدا در General پورتی که سرویس را از آن دریافت می کنید انتخاب کنید سپس در Dial Out یوزرنیم و پسورد را انتخاب کنید </a:t>
            </a:r>
            <a:endParaRPr sz="1200"/>
          </a:p>
          <a:p>
            <a:pPr indent="0" lvl="0" marL="0" rtl="1" algn="r">
              <a:spcBef>
                <a:spcPts val="0"/>
              </a:spcBef>
              <a:spcAft>
                <a:spcPts val="0"/>
              </a:spcAft>
              <a:buNone/>
            </a:pPr>
            <a:r>
              <a:rPr lang="en" sz="1200"/>
              <a:t>در بقیه پروتکل ها کافی است که در Dial Out آدرس سرور و یوزرنیم و پسورد را وارد کنید.</a:t>
            </a:r>
            <a:endParaRPr sz="1200"/>
          </a:p>
          <a:p>
            <a:pPr indent="0" lvl="0" marL="0" rtl="1" algn="r">
              <a:spcBef>
                <a:spcPts val="0"/>
              </a:spcBef>
              <a:spcAft>
                <a:spcPts val="0"/>
              </a:spcAft>
              <a:buNone/>
            </a:pPr>
            <a:r>
              <a:rPr lang="en" sz="1200"/>
              <a:t>توجه داشته باشید که در پروتکل L2tp ممکن است لازم باشد IPSec را نیز وارد کنید. </a:t>
            </a:r>
            <a:endParaRPr sz="1200"/>
          </a:p>
          <a:p>
            <a:pPr indent="0" lvl="0" marL="0" rtl="1" algn="r">
              <a:spcBef>
                <a:spcPts val="0"/>
              </a:spcBef>
              <a:spcAft>
                <a:spcPts val="0"/>
              </a:spcAft>
              <a:buNone/>
            </a:pPr>
            <a:r>
              <a:t/>
            </a:r>
            <a:endParaRPr sz="1200"/>
          </a:p>
        </p:txBody>
      </p:sp>
      <p:sp>
        <p:nvSpPr>
          <p:cNvPr id="233" name="Google Shape;233;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234" name="Google Shape;234;p33"/>
          <p:cNvSpPr txBox="1"/>
          <p:nvPr/>
        </p:nvSpPr>
        <p:spPr>
          <a:xfrm>
            <a:off x="4585700" y="2519825"/>
            <a:ext cx="4497000" cy="22563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 sz="1100">
                <a:solidFill>
                  <a:schemeClr val="dk1"/>
                </a:solidFill>
              </a:rPr>
              <a:t>برای راه اندازی PPPoE Client ابتدا باید در تب General پورت یا Interface ای که از طریق آن به سرور متصل هستید را انتخاب کنید.</a:t>
            </a:r>
            <a:endParaRPr sz="1100">
              <a:solidFill>
                <a:schemeClr val="dk1"/>
              </a:solidFill>
            </a:endParaRPr>
          </a:p>
          <a:p>
            <a:pPr indent="0" lvl="0" marL="0" rtl="1" algn="r">
              <a:spcBef>
                <a:spcPts val="0"/>
              </a:spcBef>
              <a:spcAft>
                <a:spcPts val="0"/>
              </a:spcAft>
              <a:buClr>
                <a:schemeClr val="dk1"/>
              </a:buClr>
              <a:buSzPts val="1100"/>
              <a:buFont typeface="Arial"/>
              <a:buNone/>
            </a:pPr>
            <a:r>
              <a:rPr lang="en" sz="1100">
                <a:solidFill>
                  <a:schemeClr val="dk1"/>
                </a:solidFill>
              </a:rPr>
              <a:t>سپس در تب Dial Out در قسمت Connect To آدرس VPN Server را وارد کنید. </a:t>
            </a:r>
            <a:endParaRPr sz="1100">
              <a:solidFill>
                <a:schemeClr val="dk1"/>
              </a:solidFill>
            </a:endParaRPr>
          </a:p>
          <a:p>
            <a:pPr indent="0" lvl="0" marL="0" rtl="1" algn="r">
              <a:spcBef>
                <a:spcPts val="0"/>
              </a:spcBef>
              <a:spcAft>
                <a:spcPts val="0"/>
              </a:spcAft>
              <a:buClr>
                <a:schemeClr val="dk1"/>
              </a:buClr>
              <a:buSzPts val="1100"/>
              <a:buFont typeface="Arial"/>
              <a:buNone/>
            </a:pPr>
            <a:r>
              <a:rPr lang="en" sz="1100">
                <a:solidFill>
                  <a:schemeClr val="dk1"/>
                </a:solidFill>
              </a:rPr>
              <a:t>User : در این قسمت Username را وارد میکنید</a:t>
            </a:r>
            <a:endParaRPr sz="1100">
              <a:solidFill>
                <a:schemeClr val="dk1"/>
              </a:solidFill>
            </a:endParaRPr>
          </a:p>
          <a:p>
            <a:pPr indent="0" lvl="0" marL="0" rtl="1" algn="r">
              <a:spcBef>
                <a:spcPts val="0"/>
              </a:spcBef>
              <a:spcAft>
                <a:spcPts val="0"/>
              </a:spcAft>
              <a:buNone/>
            </a:pPr>
            <a:r>
              <a:rPr lang="en" sz="1100">
                <a:solidFill>
                  <a:schemeClr val="dk1"/>
                </a:solidFill>
              </a:rPr>
              <a:t>Password : رمز را وارد کنید.</a:t>
            </a:r>
            <a:endParaRPr sz="1100">
              <a:solidFill>
                <a:schemeClr val="dk1"/>
              </a:solidFill>
            </a:endParaRPr>
          </a:p>
          <a:p>
            <a:pPr indent="0" lvl="0" marL="0" rtl="1" algn="r">
              <a:spcBef>
                <a:spcPts val="0"/>
              </a:spcBef>
              <a:spcAft>
                <a:spcPts val="0"/>
              </a:spcAft>
              <a:buNone/>
            </a:pPr>
            <a:r>
              <a:rPr lang="en" sz="1100">
                <a:solidFill>
                  <a:schemeClr val="dk1"/>
                </a:solidFill>
              </a:rPr>
              <a:t>Add Default Route : با انتخاب این گزینه بعد از اتصال به سرور یک Default Route به سمت سرور در جدول ایجاد می شود</a:t>
            </a:r>
            <a:endParaRPr sz="1100">
              <a:solidFill>
                <a:schemeClr val="dk1"/>
              </a:solidFill>
            </a:endParaRPr>
          </a:p>
          <a:p>
            <a:pPr indent="0" lvl="0" marL="0" rtl="1" algn="r">
              <a:spcBef>
                <a:spcPts val="0"/>
              </a:spcBef>
              <a:spcAft>
                <a:spcPts val="0"/>
              </a:spcAft>
              <a:buClr>
                <a:schemeClr val="dk1"/>
              </a:buClr>
              <a:buSzPts val="1100"/>
              <a:buFont typeface="Arial"/>
              <a:buNone/>
            </a:pPr>
            <a:r>
              <a:rPr lang="en" sz="1100">
                <a:solidFill>
                  <a:schemeClr val="dk1"/>
                </a:solidFill>
              </a:rPr>
              <a:t>قسمت Allow رمزنگاری بسته های ارسال شده توسط VPN انتخاب می شود که باید گزینه های mschap1 و mschap2 را انتخاب کنید زیرا الگوریتم های Chap و  Pap شکسته شده اند</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sz="1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8" name="Shape 238"/>
        <p:cNvGrpSpPr/>
        <p:nvPr/>
      </p:nvGrpSpPr>
      <p:grpSpPr>
        <a:xfrm>
          <a:off x="0" y="0"/>
          <a:ext cx="0" cy="0"/>
          <a:chOff x="0" y="0"/>
          <a:chExt cx="0" cy="0"/>
        </a:xfrm>
      </p:grpSpPr>
      <p:sp>
        <p:nvSpPr>
          <p:cNvPr id="239" name="Google Shape;239;p34"/>
          <p:cNvSpPr txBox="1"/>
          <p:nvPr/>
        </p:nvSpPr>
        <p:spPr>
          <a:xfrm>
            <a:off x="451050" y="486725"/>
            <a:ext cx="3844800" cy="25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grpSp>
        <p:nvGrpSpPr>
          <p:cNvPr id="240" name="Google Shape;240;p34"/>
          <p:cNvGrpSpPr/>
          <p:nvPr/>
        </p:nvGrpSpPr>
        <p:grpSpPr>
          <a:xfrm rot="2700000">
            <a:off x="501249" y="-62123"/>
            <a:ext cx="2726260" cy="2546976"/>
            <a:chOff x="1293736" y="1258050"/>
            <a:chExt cx="2726286" cy="2547000"/>
          </a:xfrm>
        </p:grpSpPr>
        <p:sp>
          <p:nvSpPr>
            <p:cNvPr id="241" name="Google Shape;241;p34"/>
            <p:cNvSpPr/>
            <p:nvPr/>
          </p:nvSpPr>
          <p:spPr>
            <a:xfrm rot="2700000">
              <a:off x="2286374" y="1011412"/>
              <a:ext cx="561726" cy="3040276"/>
            </a:xfrm>
            <a:prstGeom prst="roundRect">
              <a:avLst>
                <a:gd fmla="val 50000" name="adj"/>
              </a:avLst>
            </a:prstGeom>
            <a:solidFill>
              <a:srgbClr val="0942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4"/>
            <p:cNvSpPr/>
            <p:nvPr/>
          </p:nvSpPr>
          <p:spPr>
            <a:xfrm rot="-2700000">
              <a:off x="1510773" y="3205343"/>
              <a:ext cx="374201" cy="374201"/>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942A1"/>
                  </a:solidFill>
                  <a:latin typeface="Roboto"/>
                  <a:ea typeface="Roboto"/>
                  <a:cs typeface="Roboto"/>
                  <a:sym typeface="Roboto"/>
                </a:rPr>
                <a:t>1</a:t>
              </a:r>
              <a:endParaRPr b="1" sz="1200">
                <a:solidFill>
                  <a:srgbClr val="0942A1"/>
                </a:solidFill>
                <a:latin typeface="Roboto"/>
                <a:ea typeface="Roboto"/>
                <a:cs typeface="Roboto"/>
                <a:sym typeface="Roboto"/>
              </a:endParaRPr>
            </a:p>
          </p:txBody>
        </p:sp>
        <p:sp>
          <p:nvSpPr>
            <p:cNvPr id="243" name="Google Shape;243;p34"/>
            <p:cNvSpPr txBox="1"/>
            <p:nvPr/>
          </p:nvSpPr>
          <p:spPr>
            <a:xfrm rot="-2700000">
              <a:off x="1501398" y="2241353"/>
              <a:ext cx="2332604"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FFFFFF"/>
                  </a:solidFill>
                  <a:latin typeface="Times New Roman"/>
                  <a:ea typeface="Times New Roman"/>
                  <a:cs typeface="Times New Roman"/>
                  <a:sym typeface="Times New Roman"/>
                </a:rPr>
                <a:t>IPIP Tunnel </a:t>
              </a:r>
              <a:endParaRPr b="1" sz="1200">
                <a:solidFill>
                  <a:srgbClr val="FFFFFF"/>
                </a:solidFill>
                <a:latin typeface="Times New Roman"/>
                <a:ea typeface="Times New Roman"/>
                <a:cs typeface="Times New Roman"/>
                <a:sym typeface="Times New Roman"/>
              </a:endParaRPr>
            </a:p>
          </p:txBody>
        </p:sp>
        <p:sp>
          <p:nvSpPr>
            <p:cNvPr id="244" name="Google Shape;244;p34"/>
            <p:cNvSpPr txBox="1"/>
            <p:nvPr/>
          </p:nvSpPr>
          <p:spPr>
            <a:xfrm rot="-2700000">
              <a:off x="1959709"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b="1" sz="800">
                <a:latin typeface="Roboto"/>
                <a:ea typeface="Roboto"/>
                <a:cs typeface="Roboto"/>
                <a:sym typeface="Roboto"/>
              </a:endParaRPr>
            </a:p>
          </p:txBody>
        </p:sp>
      </p:grpSp>
      <p:grpSp>
        <p:nvGrpSpPr>
          <p:cNvPr id="245" name="Google Shape;245;p34"/>
          <p:cNvGrpSpPr/>
          <p:nvPr/>
        </p:nvGrpSpPr>
        <p:grpSpPr>
          <a:xfrm rot="2700000">
            <a:off x="501245" y="937864"/>
            <a:ext cx="2726260" cy="2546976"/>
            <a:chOff x="3203958" y="1258050"/>
            <a:chExt cx="2726286" cy="2547000"/>
          </a:xfrm>
        </p:grpSpPr>
        <p:sp>
          <p:nvSpPr>
            <p:cNvPr id="246" name="Google Shape;246;p34"/>
            <p:cNvSpPr/>
            <p:nvPr/>
          </p:nvSpPr>
          <p:spPr>
            <a:xfrm rot="2700000">
              <a:off x="4196595" y="1011412"/>
              <a:ext cx="561726" cy="3040276"/>
            </a:xfrm>
            <a:prstGeom prst="roundRect">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4"/>
            <p:cNvSpPr/>
            <p:nvPr/>
          </p:nvSpPr>
          <p:spPr>
            <a:xfrm rot="-2700000">
              <a:off x="3420995" y="3205343"/>
              <a:ext cx="374201" cy="374201"/>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D5CDF"/>
                  </a:solidFill>
                  <a:latin typeface="Roboto"/>
                  <a:ea typeface="Roboto"/>
                  <a:cs typeface="Roboto"/>
                  <a:sym typeface="Roboto"/>
                </a:rPr>
                <a:t>2</a:t>
              </a:r>
              <a:endParaRPr b="1" sz="1200">
                <a:solidFill>
                  <a:srgbClr val="0D5CDF"/>
                </a:solidFill>
                <a:latin typeface="Roboto"/>
                <a:ea typeface="Roboto"/>
                <a:cs typeface="Roboto"/>
                <a:sym typeface="Roboto"/>
              </a:endParaRPr>
            </a:p>
          </p:txBody>
        </p:sp>
        <p:sp>
          <p:nvSpPr>
            <p:cNvPr id="248" name="Google Shape;248;p34"/>
            <p:cNvSpPr txBox="1"/>
            <p:nvPr/>
          </p:nvSpPr>
          <p:spPr>
            <a:xfrm rot="-2700000">
              <a:off x="3410687" y="2240903"/>
              <a:ext cx="2333877"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FFFFFF"/>
                  </a:solidFill>
                  <a:latin typeface="Times New Roman"/>
                  <a:ea typeface="Times New Roman"/>
                  <a:cs typeface="Times New Roman"/>
                  <a:sym typeface="Times New Roman"/>
                </a:rPr>
                <a:t>EoIP Tunnel</a:t>
              </a:r>
              <a:endParaRPr b="1" sz="1200">
                <a:solidFill>
                  <a:srgbClr val="FFFFFF"/>
                </a:solidFill>
                <a:latin typeface="Times New Roman"/>
                <a:ea typeface="Times New Roman"/>
                <a:cs typeface="Times New Roman"/>
                <a:sym typeface="Times New Roman"/>
              </a:endParaRPr>
            </a:p>
          </p:txBody>
        </p:sp>
        <p:sp>
          <p:nvSpPr>
            <p:cNvPr id="249" name="Google Shape;249;p34"/>
            <p:cNvSpPr txBox="1"/>
            <p:nvPr/>
          </p:nvSpPr>
          <p:spPr>
            <a:xfrm rot="-2700000">
              <a:off x="3869931"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b="1" sz="800">
                <a:latin typeface="Roboto"/>
                <a:ea typeface="Roboto"/>
                <a:cs typeface="Roboto"/>
                <a:sym typeface="Roboto"/>
              </a:endParaRPr>
            </a:p>
          </p:txBody>
        </p:sp>
      </p:grpSp>
      <p:grpSp>
        <p:nvGrpSpPr>
          <p:cNvPr id="250" name="Google Shape;250;p34"/>
          <p:cNvGrpSpPr/>
          <p:nvPr/>
        </p:nvGrpSpPr>
        <p:grpSpPr>
          <a:xfrm rot="2700000">
            <a:off x="501248" y="1941056"/>
            <a:ext cx="2726260" cy="2546976"/>
            <a:chOff x="5123977" y="1258050"/>
            <a:chExt cx="2726286" cy="2547000"/>
          </a:xfrm>
        </p:grpSpPr>
        <p:sp>
          <p:nvSpPr>
            <p:cNvPr id="251" name="Google Shape;251;p34"/>
            <p:cNvSpPr/>
            <p:nvPr/>
          </p:nvSpPr>
          <p:spPr>
            <a:xfrm rot="2700000">
              <a:off x="6116614" y="1011412"/>
              <a:ext cx="561726" cy="3040276"/>
            </a:xfrm>
            <a:prstGeom prst="roundRect">
              <a:avLst>
                <a:gd fmla="val 50000" name="adj"/>
              </a:avLst>
            </a:prstGeom>
            <a:solidFill>
              <a:srgbClr val="307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4"/>
            <p:cNvSpPr/>
            <p:nvPr/>
          </p:nvSpPr>
          <p:spPr>
            <a:xfrm rot="-2700000">
              <a:off x="5341013" y="3205343"/>
              <a:ext cx="374201" cy="374201"/>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307AF3"/>
                  </a:solidFill>
                  <a:latin typeface="Roboto"/>
                  <a:ea typeface="Roboto"/>
                  <a:cs typeface="Roboto"/>
                  <a:sym typeface="Roboto"/>
                </a:rPr>
                <a:t>3</a:t>
              </a:r>
              <a:endParaRPr b="1" sz="1200">
                <a:solidFill>
                  <a:srgbClr val="307AF3"/>
                </a:solidFill>
                <a:latin typeface="Roboto"/>
                <a:ea typeface="Roboto"/>
                <a:cs typeface="Roboto"/>
                <a:sym typeface="Roboto"/>
              </a:endParaRPr>
            </a:p>
          </p:txBody>
        </p:sp>
        <p:sp>
          <p:nvSpPr>
            <p:cNvPr id="253" name="Google Shape;253;p34"/>
            <p:cNvSpPr txBox="1"/>
            <p:nvPr/>
          </p:nvSpPr>
          <p:spPr>
            <a:xfrm rot="-2700000">
              <a:off x="5323969" y="2238203"/>
              <a:ext cx="2341513"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FFFFFF"/>
                  </a:solidFill>
                  <a:latin typeface="Times New Roman"/>
                  <a:ea typeface="Times New Roman"/>
                  <a:cs typeface="Times New Roman"/>
                  <a:sym typeface="Times New Roman"/>
                </a:rPr>
                <a:t>GRE Tunnel</a:t>
              </a:r>
              <a:endParaRPr b="1" sz="1200">
                <a:solidFill>
                  <a:srgbClr val="FFFFFF"/>
                </a:solidFill>
                <a:latin typeface="Times New Roman"/>
                <a:ea typeface="Times New Roman"/>
                <a:cs typeface="Times New Roman"/>
                <a:sym typeface="Times New Roman"/>
              </a:endParaRPr>
            </a:p>
          </p:txBody>
        </p:sp>
        <p:sp>
          <p:nvSpPr>
            <p:cNvPr id="254" name="Google Shape;254;p34"/>
            <p:cNvSpPr txBox="1"/>
            <p:nvPr/>
          </p:nvSpPr>
          <p:spPr>
            <a:xfrm rot="-2700000">
              <a:off x="5789949"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b="1" sz="800">
                <a:latin typeface="Roboto"/>
                <a:ea typeface="Roboto"/>
                <a:cs typeface="Roboto"/>
                <a:sym typeface="Roboto"/>
              </a:endParaRPr>
            </a:p>
          </p:txBody>
        </p:sp>
      </p:grpSp>
      <p:sp>
        <p:nvSpPr>
          <p:cNvPr id="255" name="Google Shape;255;p34"/>
          <p:cNvSpPr txBox="1"/>
          <p:nvPr/>
        </p:nvSpPr>
        <p:spPr>
          <a:xfrm>
            <a:off x="8548125" y="2790750"/>
            <a:ext cx="914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35"/>
          <p:cNvPicPr preferRelativeResize="0"/>
          <p:nvPr/>
        </p:nvPicPr>
        <p:blipFill>
          <a:blip r:embed="rId3">
            <a:alphaModFix/>
          </a:blip>
          <a:stretch>
            <a:fillRect/>
          </a:stretch>
        </p:blipFill>
        <p:spPr>
          <a:xfrm>
            <a:off x="152400" y="152400"/>
            <a:ext cx="2666600" cy="2746674"/>
          </a:xfrm>
          <a:prstGeom prst="rect">
            <a:avLst/>
          </a:prstGeom>
          <a:noFill/>
          <a:ln>
            <a:noFill/>
          </a:ln>
        </p:spPr>
      </p:pic>
      <p:pic>
        <p:nvPicPr>
          <p:cNvPr id="261" name="Google Shape;261;p35"/>
          <p:cNvPicPr preferRelativeResize="0"/>
          <p:nvPr/>
        </p:nvPicPr>
        <p:blipFill>
          <a:blip r:embed="rId4">
            <a:alphaModFix/>
          </a:blip>
          <a:stretch>
            <a:fillRect/>
          </a:stretch>
        </p:blipFill>
        <p:spPr>
          <a:xfrm>
            <a:off x="3017025" y="152413"/>
            <a:ext cx="2666600" cy="2746650"/>
          </a:xfrm>
          <a:prstGeom prst="rect">
            <a:avLst/>
          </a:prstGeom>
          <a:noFill/>
          <a:ln>
            <a:noFill/>
          </a:ln>
        </p:spPr>
      </p:pic>
      <p:pic>
        <p:nvPicPr>
          <p:cNvPr id="262" name="Google Shape;262;p35"/>
          <p:cNvPicPr preferRelativeResize="0"/>
          <p:nvPr/>
        </p:nvPicPr>
        <p:blipFill>
          <a:blip r:embed="rId5">
            <a:alphaModFix/>
          </a:blip>
          <a:stretch>
            <a:fillRect/>
          </a:stretch>
        </p:blipFill>
        <p:spPr>
          <a:xfrm>
            <a:off x="5881638" y="152400"/>
            <a:ext cx="3155574" cy="3573570"/>
          </a:xfrm>
          <a:prstGeom prst="rect">
            <a:avLst/>
          </a:prstGeom>
          <a:noFill/>
          <a:ln>
            <a:noFill/>
          </a:ln>
        </p:spPr>
      </p:pic>
      <p:sp>
        <p:nvSpPr>
          <p:cNvPr id="263" name="Google Shape;263;p35"/>
          <p:cNvSpPr txBox="1"/>
          <p:nvPr/>
        </p:nvSpPr>
        <p:spPr>
          <a:xfrm>
            <a:off x="5816125" y="3765900"/>
            <a:ext cx="3155700" cy="13431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
              <a:t>برای راه اندازی تانل ها در میکروتیک ابتدا باید یک پروتکل انتخاب کنید؛‌ در Interface منو های مختلفی برای پروتکل های مختلف وجود دارد. پروتکل های موجود در میکروتیک ipip - GRE - EoIP و … هستند.</a:t>
            </a:r>
            <a:endParaRPr/>
          </a:p>
        </p:txBody>
      </p:sp>
      <p:sp>
        <p:nvSpPr>
          <p:cNvPr id="264" name="Google Shape;264;p35"/>
          <p:cNvSpPr txBox="1"/>
          <p:nvPr/>
        </p:nvSpPr>
        <p:spPr>
          <a:xfrm>
            <a:off x="152400" y="2997500"/>
            <a:ext cx="5503500" cy="20769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 sz="1100"/>
              <a:t>برای راه اندازی تانل های مختلف ۲ مورد در تمامی آنها مشترک است؛‌ Local Address آدرس روتری است که در حال راه اندازی تانل در آن هستید و Remote Address که آدرس روتر مقابل است. توجه داشته باشید که تانل ها مانند VPN خودشان فرایند آدرس دهی را انجام نمی دهند بلکه باید خودتان بر روی Interface ها آدرس دهی انجام دهید. </a:t>
            </a:r>
            <a:endParaRPr sz="1100"/>
          </a:p>
          <a:p>
            <a:pPr indent="0" lvl="0" marL="0" rtl="1" algn="r">
              <a:spcBef>
                <a:spcPts val="0"/>
              </a:spcBef>
              <a:spcAft>
                <a:spcPts val="0"/>
              </a:spcAft>
              <a:buNone/>
            </a:pPr>
            <a:r>
              <a:rPr lang="en" sz="1100"/>
              <a:t>توجه داشته باشید که تانل های IPIP و GRE از نوع لایه ۳ هستند اما پروتکل EoIP که انحصاری میکروتیک است به صورت لایه ۲ای کار می کند.</a:t>
            </a:r>
            <a:endParaRPr sz="1100"/>
          </a:p>
          <a:p>
            <a:pPr indent="0" lvl="0" marL="0" rtl="1" algn="r">
              <a:spcBef>
                <a:spcPts val="0"/>
              </a:spcBef>
              <a:spcAft>
                <a:spcPts val="0"/>
              </a:spcAft>
              <a:buNone/>
            </a:pPr>
            <a:r>
              <a:rPr lang="en" sz="1100"/>
              <a:t>مهمترین تفاوت ipip و GRE در MTU آنها است. IPIP MTU = 1480     GRE MTU = 1476</a:t>
            </a:r>
            <a:endParaRPr sz="1100"/>
          </a:p>
          <a:p>
            <a:pPr indent="0" lvl="0" marL="0" rtl="1" algn="r">
              <a:spcBef>
                <a:spcPts val="0"/>
              </a:spcBef>
              <a:spcAft>
                <a:spcPts val="0"/>
              </a:spcAft>
              <a:buNone/>
            </a:pPr>
            <a:r>
              <a:rPr lang="en" sz="1100"/>
              <a:t>توجه داشته باشید که پروتکل IPSEC به دلیل رمزنگاری، ۵۰ واحد از MTU هر پروتکلی که به آن اضافه شود کم میکند.</a:t>
            </a:r>
            <a:endParaRPr sz="1100"/>
          </a:p>
          <a:p>
            <a:pPr indent="0" lvl="0" marL="0" rtl="1" algn="r">
              <a:spcBef>
                <a:spcPts val="0"/>
              </a:spcBef>
              <a:spcAft>
                <a:spcPts val="0"/>
              </a:spcAft>
              <a:buNone/>
            </a:pPr>
            <a:r>
              <a:rPr lang="en" sz="1100"/>
              <a:t>برای راه اندازی IPSec باید حتما گزینه Allow Fast Path را غیرفعال کنید.</a:t>
            </a:r>
            <a:endParaRPr sz="1100"/>
          </a:p>
          <a:p>
            <a:pPr indent="0" lvl="0" marL="0" rtl="1" algn="r">
              <a:spcBef>
                <a:spcPts val="0"/>
              </a:spcBef>
              <a:spcAft>
                <a:spcPts val="0"/>
              </a:spcAft>
              <a:buNone/>
            </a:pPr>
            <a:r>
              <a:rPr lang="en" sz="1100"/>
              <a:t>برای راه اندازی EoIP باید در هر دو سمت Tunnel ID یکسان تنظیم کنید.</a:t>
            </a:r>
            <a:endParaRPr sz="1100"/>
          </a:p>
          <a:p>
            <a:pPr indent="0" lvl="0" marL="0" rtl="1" algn="r">
              <a:spcBef>
                <a:spcPts val="0"/>
              </a:spcBef>
              <a:spcAft>
                <a:spcPts val="0"/>
              </a:spcAft>
              <a:buNone/>
            </a:pPr>
            <a:br>
              <a:rPr lang="en" sz="1100"/>
            </a:br>
            <a:endParaRPr sz="1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8" name="Shape 268"/>
        <p:cNvGrpSpPr/>
        <p:nvPr/>
      </p:nvGrpSpPr>
      <p:grpSpPr>
        <a:xfrm>
          <a:off x="0" y="0"/>
          <a:ext cx="0" cy="0"/>
          <a:chOff x="0" y="0"/>
          <a:chExt cx="0" cy="0"/>
        </a:xfrm>
      </p:grpSpPr>
      <p:sp>
        <p:nvSpPr>
          <p:cNvPr id="269" name="Google Shape;269;p36"/>
          <p:cNvSpPr txBox="1"/>
          <p:nvPr/>
        </p:nvSpPr>
        <p:spPr>
          <a:xfrm>
            <a:off x="451050" y="486725"/>
            <a:ext cx="3844800" cy="25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grpSp>
        <p:nvGrpSpPr>
          <p:cNvPr id="270" name="Google Shape;270;p36"/>
          <p:cNvGrpSpPr/>
          <p:nvPr/>
        </p:nvGrpSpPr>
        <p:grpSpPr>
          <a:xfrm rot="2700000">
            <a:off x="501249" y="634015"/>
            <a:ext cx="2726260" cy="2546976"/>
            <a:chOff x="1293736" y="1258050"/>
            <a:chExt cx="2726286" cy="2547000"/>
          </a:xfrm>
        </p:grpSpPr>
        <p:sp>
          <p:nvSpPr>
            <p:cNvPr id="271" name="Google Shape;271;p36"/>
            <p:cNvSpPr/>
            <p:nvPr/>
          </p:nvSpPr>
          <p:spPr>
            <a:xfrm rot="2700000">
              <a:off x="2286374" y="1011412"/>
              <a:ext cx="561726" cy="3040276"/>
            </a:xfrm>
            <a:prstGeom prst="roundRect">
              <a:avLst>
                <a:gd fmla="val 50000" name="adj"/>
              </a:avLst>
            </a:prstGeom>
            <a:solidFill>
              <a:srgbClr val="0942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6"/>
            <p:cNvSpPr/>
            <p:nvPr/>
          </p:nvSpPr>
          <p:spPr>
            <a:xfrm rot="-2700000">
              <a:off x="1510773" y="3205343"/>
              <a:ext cx="374201" cy="374201"/>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942A1"/>
                  </a:solidFill>
                  <a:latin typeface="Roboto"/>
                  <a:ea typeface="Roboto"/>
                  <a:cs typeface="Roboto"/>
                  <a:sym typeface="Roboto"/>
                </a:rPr>
                <a:t>2</a:t>
              </a:r>
              <a:endParaRPr b="1" sz="1200">
                <a:solidFill>
                  <a:srgbClr val="0942A1"/>
                </a:solidFill>
                <a:latin typeface="Roboto"/>
                <a:ea typeface="Roboto"/>
                <a:cs typeface="Roboto"/>
                <a:sym typeface="Roboto"/>
              </a:endParaRPr>
            </a:p>
          </p:txBody>
        </p:sp>
        <p:sp>
          <p:nvSpPr>
            <p:cNvPr id="273" name="Google Shape;273;p36"/>
            <p:cNvSpPr txBox="1"/>
            <p:nvPr/>
          </p:nvSpPr>
          <p:spPr>
            <a:xfrm rot="-2700000">
              <a:off x="1501398" y="2241353"/>
              <a:ext cx="2332604"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FFFFFF"/>
                  </a:solidFill>
                  <a:latin typeface="Times New Roman"/>
                  <a:ea typeface="Times New Roman"/>
                  <a:cs typeface="Times New Roman"/>
                  <a:sym typeface="Times New Roman"/>
                </a:rPr>
                <a:t>IPIPV6 Tunnel </a:t>
              </a:r>
              <a:endParaRPr b="1" sz="1200">
                <a:solidFill>
                  <a:srgbClr val="FFFFFF"/>
                </a:solidFill>
                <a:latin typeface="Times New Roman"/>
                <a:ea typeface="Times New Roman"/>
                <a:cs typeface="Times New Roman"/>
                <a:sym typeface="Times New Roman"/>
              </a:endParaRPr>
            </a:p>
          </p:txBody>
        </p:sp>
        <p:sp>
          <p:nvSpPr>
            <p:cNvPr id="274" name="Google Shape;274;p36"/>
            <p:cNvSpPr txBox="1"/>
            <p:nvPr/>
          </p:nvSpPr>
          <p:spPr>
            <a:xfrm rot="-2700000">
              <a:off x="1959709"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b="1" sz="800">
                <a:latin typeface="Roboto"/>
                <a:ea typeface="Roboto"/>
                <a:cs typeface="Roboto"/>
                <a:sym typeface="Roboto"/>
              </a:endParaRPr>
            </a:p>
          </p:txBody>
        </p:sp>
      </p:grpSp>
      <p:grpSp>
        <p:nvGrpSpPr>
          <p:cNvPr id="275" name="Google Shape;275;p36"/>
          <p:cNvGrpSpPr/>
          <p:nvPr/>
        </p:nvGrpSpPr>
        <p:grpSpPr>
          <a:xfrm rot="2700000">
            <a:off x="501245" y="1584689"/>
            <a:ext cx="2726260" cy="2546976"/>
            <a:chOff x="3203958" y="1258050"/>
            <a:chExt cx="2726286" cy="2547000"/>
          </a:xfrm>
        </p:grpSpPr>
        <p:sp>
          <p:nvSpPr>
            <p:cNvPr id="276" name="Google Shape;276;p36"/>
            <p:cNvSpPr/>
            <p:nvPr/>
          </p:nvSpPr>
          <p:spPr>
            <a:xfrm rot="2700000">
              <a:off x="4196595" y="1011412"/>
              <a:ext cx="561726" cy="3040276"/>
            </a:xfrm>
            <a:prstGeom prst="roundRect">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6"/>
            <p:cNvSpPr/>
            <p:nvPr/>
          </p:nvSpPr>
          <p:spPr>
            <a:xfrm rot="-2700000">
              <a:off x="3420995" y="3205343"/>
              <a:ext cx="374201" cy="374201"/>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D5CDF"/>
                  </a:solidFill>
                  <a:latin typeface="Roboto"/>
                  <a:ea typeface="Roboto"/>
                  <a:cs typeface="Roboto"/>
                  <a:sym typeface="Roboto"/>
                </a:rPr>
                <a:t>3</a:t>
              </a:r>
              <a:endParaRPr b="1" sz="1200">
                <a:solidFill>
                  <a:srgbClr val="0D5CDF"/>
                </a:solidFill>
                <a:latin typeface="Roboto"/>
                <a:ea typeface="Roboto"/>
                <a:cs typeface="Roboto"/>
                <a:sym typeface="Roboto"/>
              </a:endParaRPr>
            </a:p>
          </p:txBody>
        </p:sp>
        <p:sp>
          <p:nvSpPr>
            <p:cNvPr id="278" name="Google Shape;278;p36"/>
            <p:cNvSpPr txBox="1"/>
            <p:nvPr/>
          </p:nvSpPr>
          <p:spPr>
            <a:xfrm rot="-2700000">
              <a:off x="3410687" y="2240903"/>
              <a:ext cx="2333877"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FFFFFF"/>
                  </a:solidFill>
                  <a:latin typeface="Times New Roman"/>
                  <a:ea typeface="Times New Roman"/>
                  <a:cs typeface="Times New Roman"/>
                  <a:sym typeface="Times New Roman"/>
                </a:rPr>
                <a:t>EoIPV6 Tunnel</a:t>
              </a:r>
              <a:endParaRPr b="1" sz="1200">
                <a:solidFill>
                  <a:srgbClr val="FFFFFF"/>
                </a:solidFill>
                <a:latin typeface="Times New Roman"/>
                <a:ea typeface="Times New Roman"/>
                <a:cs typeface="Times New Roman"/>
                <a:sym typeface="Times New Roman"/>
              </a:endParaRPr>
            </a:p>
          </p:txBody>
        </p:sp>
        <p:sp>
          <p:nvSpPr>
            <p:cNvPr id="279" name="Google Shape;279;p36"/>
            <p:cNvSpPr txBox="1"/>
            <p:nvPr/>
          </p:nvSpPr>
          <p:spPr>
            <a:xfrm rot="-2700000">
              <a:off x="3869931"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b="1" sz="800">
                <a:latin typeface="Roboto"/>
                <a:ea typeface="Roboto"/>
                <a:cs typeface="Roboto"/>
                <a:sym typeface="Roboto"/>
              </a:endParaRPr>
            </a:p>
          </p:txBody>
        </p:sp>
      </p:grpSp>
      <p:grpSp>
        <p:nvGrpSpPr>
          <p:cNvPr id="280" name="Google Shape;280;p36"/>
          <p:cNvGrpSpPr/>
          <p:nvPr/>
        </p:nvGrpSpPr>
        <p:grpSpPr>
          <a:xfrm rot="2700000">
            <a:off x="501248" y="2475631"/>
            <a:ext cx="2726260" cy="2546976"/>
            <a:chOff x="5123977" y="1258050"/>
            <a:chExt cx="2726286" cy="2547000"/>
          </a:xfrm>
        </p:grpSpPr>
        <p:sp>
          <p:nvSpPr>
            <p:cNvPr id="281" name="Google Shape;281;p36"/>
            <p:cNvSpPr/>
            <p:nvPr/>
          </p:nvSpPr>
          <p:spPr>
            <a:xfrm rot="2700000">
              <a:off x="6116614" y="1011412"/>
              <a:ext cx="561726" cy="3040276"/>
            </a:xfrm>
            <a:prstGeom prst="roundRect">
              <a:avLst>
                <a:gd fmla="val 50000" name="adj"/>
              </a:avLst>
            </a:prstGeom>
            <a:solidFill>
              <a:srgbClr val="307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6"/>
            <p:cNvSpPr/>
            <p:nvPr/>
          </p:nvSpPr>
          <p:spPr>
            <a:xfrm rot="-2700000">
              <a:off x="5341013" y="3205343"/>
              <a:ext cx="374201" cy="374201"/>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307AF3"/>
                  </a:solidFill>
                  <a:latin typeface="Roboto"/>
                  <a:ea typeface="Roboto"/>
                  <a:cs typeface="Roboto"/>
                  <a:sym typeface="Roboto"/>
                </a:rPr>
                <a:t>4</a:t>
              </a:r>
              <a:endParaRPr b="1" sz="1200">
                <a:solidFill>
                  <a:srgbClr val="307AF3"/>
                </a:solidFill>
                <a:latin typeface="Roboto"/>
                <a:ea typeface="Roboto"/>
                <a:cs typeface="Roboto"/>
                <a:sym typeface="Roboto"/>
              </a:endParaRPr>
            </a:p>
          </p:txBody>
        </p:sp>
        <p:sp>
          <p:nvSpPr>
            <p:cNvPr id="283" name="Google Shape;283;p36"/>
            <p:cNvSpPr txBox="1"/>
            <p:nvPr/>
          </p:nvSpPr>
          <p:spPr>
            <a:xfrm rot="-2700000">
              <a:off x="5323969" y="2238203"/>
              <a:ext cx="2341513"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FFFFFF"/>
                  </a:solidFill>
                  <a:latin typeface="Times New Roman"/>
                  <a:ea typeface="Times New Roman"/>
                  <a:cs typeface="Times New Roman"/>
                  <a:sym typeface="Times New Roman"/>
                </a:rPr>
                <a:t>GREV6 Tunnel</a:t>
              </a:r>
              <a:endParaRPr b="1" sz="1200">
                <a:solidFill>
                  <a:srgbClr val="FFFFFF"/>
                </a:solidFill>
                <a:latin typeface="Times New Roman"/>
                <a:ea typeface="Times New Roman"/>
                <a:cs typeface="Times New Roman"/>
                <a:sym typeface="Times New Roman"/>
              </a:endParaRPr>
            </a:p>
          </p:txBody>
        </p:sp>
        <p:sp>
          <p:nvSpPr>
            <p:cNvPr id="284" name="Google Shape;284;p36"/>
            <p:cNvSpPr txBox="1"/>
            <p:nvPr/>
          </p:nvSpPr>
          <p:spPr>
            <a:xfrm rot="-2700000">
              <a:off x="5789949"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b="1" sz="800">
                <a:latin typeface="Roboto"/>
                <a:ea typeface="Roboto"/>
                <a:cs typeface="Roboto"/>
                <a:sym typeface="Roboto"/>
              </a:endParaRPr>
            </a:p>
          </p:txBody>
        </p:sp>
      </p:grpSp>
      <p:grpSp>
        <p:nvGrpSpPr>
          <p:cNvPr id="285" name="Google Shape;285;p36"/>
          <p:cNvGrpSpPr/>
          <p:nvPr/>
        </p:nvGrpSpPr>
        <p:grpSpPr>
          <a:xfrm rot="2700000">
            <a:off x="501249" y="-283835"/>
            <a:ext cx="2726260" cy="2546976"/>
            <a:chOff x="1293736" y="1258050"/>
            <a:chExt cx="2726286" cy="2547000"/>
          </a:xfrm>
        </p:grpSpPr>
        <p:sp>
          <p:nvSpPr>
            <p:cNvPr id="286" name="Google Shape;286;p36"/>
            <p:cNvSpPr/>
            <p:nvPr/>
          </p:nvSpPr>
          <p:spPr>
            <a:xfrm rot="2700000">
              <a:off x="2286374" y="1011412"/>
              <a:ext cx="561726" cy="3040276"/>
            </a:xfrm>
            <a:prstGeom prst="roundRect">
              <a:avLst>
                <a:gd fmla="val 50000" name="adj"/>
              </a:avLst>
            </a:prstGeom>
            <a:solidFill>
              <a:srgbClr val="092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6"/>
            <p:cNvSpPr/>
            <p:nvPr/>
          </p:nvSpPr>
          <p:spPr>
            <a:xfrm rot="-2700000">
              <a:off x="1510773" y="3205343"/>
              <a:ext cx="374201" cy="374201"/>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942A1"/>
                  </a:solidFill>
                  <a:latin typeface="Roboto"/>
                  <a:ea typeface="Roboto"/>
                  <a:cs typeface="Roboto"/>
                  <a:sym typeface="Roboto"/>
                </a:rPr>
                <a:t>1</a:t>
              </a:r>
              <a:endParaRPr b="1" sz="1200">
                <a:solidFill>
                  <a:srgbClr val="0942A1"/>
                </a:solidFill>
                <a:latin typeface="Roboto"/>
                <a:ea typeface="Roboto"/>
                <a:cs typeface="Roboto"/>
                <a:sym typeface="Roboto"/>
              </a:endParaRPr>
            </a:p>
          </p:txBody>
        </p:sp>
        <p:sp>
          <p:nvSpPr>
            <p:cNvPr id="288" name="Google Shape;288;p36"/>
            <p:cNvSpPr txBox="1"/>
            <p:nvPr/>
          </p:nvSpPr>
          <p:spPr>
            <a:xfrm rot="-2700000">
              <a:off x="1501398" y="2241353"/>
              <a:ext cx="2332604"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FFFFFF"/>
                  </a:solidFill>
                  <a:latin typeface="Times New Roman"/>
                  <a:ea typeface="Times New Roman"/>
                  <a:cs typeface="Times New Roman"/>
                  <a:sym typeface="Times New Roman"/>
                </a:rPr>
                <a:t>6TO4 </a:t>
              </a:r>
              <a:r>
                <a:rPr b="1" lang="en" sz="1600">
                  <a:solidFill>
                    <a:srgbClr val="FFFFFF"/>
                  </a:solidFill>
                  <a:latin typeface="Times New Roman"/>
                  <a:ea typeface="Times New Roman"/>
                  <a:cs typeface="Times New Roman"/>
                  <a:sym typeface="Times New Roman"/>
                </a:rPr>
                <a:t>Tunnel </a:t>
              </a:r>
              <a:endParaRPr b="1" sz="1200">
                <a:solidFill>
                  <a:srgbClr val="FFFFFF"/>
                </a:solidFill>
                <a:latin typeface="Times New Roman"/>
                <a:ea typeface="Times New Roman"/>
                <a:cs typeface="Times New Roman"/>
                <a:sym typeface="Times New Roman"/>
              </a:endParaRPr>
            </a:p>
          </p:txBody>
        </p:sp>
        <p:sp>
          <p:nvSpPr>
            <p:cNvPr id="289" name="Google Shape;289;p36"/>
            <p:cNvSpPr txBox="1"/>
            <p:nvPr/>
          </p:nvSpPr>
          <p:spPr>
            <a:xfrm rot="-2700000">
              <a:off x="1959709"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b="1" sz="800">
                <a:latin typeface="Roboto"/>
                <a:ea typeface="Roboto"/>
                <a:cs typeface="Roboto"/>
                <a:sym typeface="Roboto"/>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7"/>
          <p:cNvSpPr txBox="1"/>
          <p:nvPr/>
        </p:nvSpPr>
        <p:spPr>
          <a:xfrm>
            <a:off x="3135250" y="244625"/>
            <a:ext cx="6008700" cy="25551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a:solidFill>
                  <a:schemeClr val="dk1"/>
                </a:solidFill>
              </a:rPr>
              <a:t>از تانل 6To4 برای دریافت آدرس Ipv6 در روتر هایی که آیپی ورژن 6 ندارند استفاده میشود</a:t>
            </a:r>
            <a:endParaRPr>
              <a:solidFill>
                <a:schemeClr val="dk1"/>
              </a:solidFill>
            </a:endParaRPr>
          </a:p>
          <a:p>
            <a:pPr indent="0" lvl="0" marL="0" rtl="1" algn="r">
              <a:spcBef>
                <a:spcPts val="0"/>
              </a:spcBef>
              <a:spcAft>
                <a:spcPts val="0"/>
              </a:spcAft>
              <a:buNone/>
            </a:pPr>
            <a:r>
              <a:rPr lang="en">
                <a:solidFill>
                  <a:schemeClr val="dk1"/>
                </a:solidFill>
              </a:rPr>
              <a:t>برای راه اندازی این تانل وارد منوی Interface شوید و یک اینترفیس 6To4 Tunnel ایجاد کنید و فیلد های لازم را پر کنید</a:t>
            </a:r>
            <a:endParaRPr>
              <a:solidFill>
                <a:schemeClr val="dk1"/>
              </a:solidFill>
            </a:endParaRPr>
          </a:p>
          <a:p>
            <a:pPr indent="0" lvl="0" marL="0" rtl="1" algn="r">
              <a:spcBef>
                <a:spcPts val="0"/>
              </a:spcBef>
              <a:spcAft>
                <a:spcPts val="0"/>
              </a:spcAft>
              <a:buNone/>
            </a:pPr>
            <a:r>
              <a:t/>
            </a:r>
            <a:endParaRPr>
              <a:solidFill>
                <a:schemeClr val="dk1"/>
              </a:solidFill>
            </a:endParaRPr>
          </a:p>
          <a:p>
            <a:pPr indent="0" lvl="0" marL="0" rtl="0" algn="r">
              <a:spcBef>
                <a:spcPts val="0"/>
              </a:spcBef>
              <a:spcAft>
                <a:spcPts val="0"/>
              </a:spcAft>
              <a:buNone/>
            </a:pPr>
            <a:r>
              <a:rPr lang="en">
                <a:solidFill>
                  <a:schemeClr val="dk1"/>
                </a:solidFill>
              </a:rPr>
              <a:t>آدرس روتری است که در حال راه اندازی تانل در آن هستید  : Local Address</a:t>
            </a:r>
            <a:endParaRPr>
              <a:solidFill>
                <a:schemeClr val="dk1"/>
              </a:solidFill>
            </a:endParaRPr>
          </a:p>
          <a:p>
            <a:pPr indent="0" lvl="0" marL="0" rtl="0" algn="r">
              <a:spcBef>
                <a:spcPts val="0"/>
              </a:spcBef>
              <a:spcAft>
                <a:spcPts val="0"/>
              </a:spcAft>
              <a:buNone/>
            </a:pPr>
            <a:r>
              <a:rPr lang="en">
                <a:solidFill>
                  <a:schemeClr val="dk1"/>
                </a:solidFill>
              </a:rPr>
              <a:t>آدرس روتر مقابل : Remote Address</a:t>
            </a:r>
            <a:endParaRPr>
              <a:solidFill>
                <a:schemeClr val="dk1"/>
              </a:solidFill>
            </a:endParaRPr>
          </a:p>
          <a:p>
            <a:pPr indent="0" lvl="0" marL="0" rtl="1" algn="r">
              <a:spcBef>
                <a:spcPts val="0"/>
              </a:spcBef>
              <a:spcAft>
                <a:spcPts val="0"/>
              </a:spcAft>
              <a:buNone/>
            </a:pPr>
            <a:r>
              <a:rPr lang="en">
                <a:solidFill>
                  <a:schemeClr val="dk1"/>
                </a:solidFill>
              </a:rPr>
              <a:t>در آخر هم Keepalive را روشن کنید تا مطمئن شوید تانل برقرار است</a:t>
            </a:r>
            <a:endParaRPr>
              <a:solidFill>
                <a:schemeClr val="dk1"/>
              </a:solidFill>
            </a:endParaRPr>
          </a:p>
          <a:p>
            <a:pPr indent="0" lvl="0" marL="0" rtl="1" algn="r">
              <a:spcBef>
                <a:spcPts val="0"/>
              </a:spcBef>
              <a:spcAft>
                <a:spcPts val="0"/>
              </a:spcAft>
              <a:buNone/>
            </a:pPr>
            <a:r>
              <a:t/>
            </a:r>
            <a:endParaRPr>
              <a:solidFill>
                <a:schemeClr val="dk1"/>
              </a:solidFill>
            </a:endParaRPr>
          </a:p>
          <a:p>
            <a:pPr indent="0" lvl="0" marL="0" rtl="1" algn="r">
              <a:spcBef>
                <a:spcPts val="0"/>
              </a:spcBef>
              <a:spcAft>
                <a:spcPts val="0"/>
              </a:spcAft>
              <a:buNone/>
            </a:pPr>
            <a:r>
              <a:rPr lang="en">
                <a:solidFill>
                  <a:schemeClr val="dk1"/>
                </a:solidFill>
              </a:rPr>
              <a:t>بعد از طی مراحل بالا باید به اینترفیس 6To4 که ایجاد کردید آیپی ورژن 6 اختصاص دهید</a:t>
            </a:r>
            <a:endParaRPr>
              <a:solidFill>
                <a:schemeClr val="dk1"/>
              </a:solidFill>
            </a:endParaRPr>
          </a:p>
        </p:txBody>
      </p:sp>
      <p:pic>
        <p:nvPicPr>
          <p:cNvPr id="295" name="Google Shape;295;p37"/>
          <p:cNvPicPr preferRelativeResize="0"/>
          <p:nvPr/>
        </p:nvPicPr>
        <p:blipFill>
          <a:blip r:embed="rId3">
            <a:alphaModFix/>
          </a:blip>
          <a:stretch>
            <a:fillRect/>
          </a:stretch>
        </p:blipFill>
        <p:spPr>
          <a:xfrm>
            <a:off x="0" y="0"/>
            <a:ext cx="2763451" cy="2881759"/>
          </a:xfrm>
          <a:prstGeom prst="rect">
            <a:avLst/>
          </a:prstGeom>
          <a:noFill/>
          <a:ln>
            <a:noFill/>
          </a:ln>
        </p:spPr>
      </p:pic>
      <p:pic>
        <p:nvPicPr>
          <p:cNvPr id="296" name="Google Shape;296;p37"/>
          <p:cNvPicPr preferRelativeResize="0"/>
          <p:nvPr/>
        </p:nvPicPr>
        <p:blipFill>
          <a:blip r:embed="rId4">
            <a:alphaModFix/>
          </a:blip>
          <a:stretch>
            <a:fillRect/>
          </a:stretch>
        </p:blipFill>
        <p:spPr>
          <a:xfrm>
            <a:off x="65976" y="2994950"/>
            <a:ext cx="2763446" cy="2038975"/>
          </a:xfrm>
          <a:prstGeom prst="rect">
            <a:avLst/>
          </a:prstGeom>
          <a:noFill/>
          <a:ln>
            <a:noFill/>
          </a:ln>
        </p:spPr>
      </p:pic>
      <p:sp>
        <p:nvSpPr>
          <p:cNvPr id="297" name="Google Shape;297;p37"/>
          <p:cNvSpPr txBox="1"/>
          <p:nvPr/>
        </p:nvSpPr>
        <p:spPr>
          <a:xfrm>
            <a:off x="4366525" y="3018025"/>
            <a:ext cx="4794600" cy="21240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a:solidFill>
                  <a:schemeClr val="dk1"/>
                </a:solidFill>
              </a:rPr>
              <a:t>وارد منوی IPV6 شوید و یک آدرس اضافه کنید سپس مانند شکل مقابل در قسمت آدرس 2002::/64 را وارد کنید و اینترفیس 6To4 را انتخاب کنید و تیک EUI64 را روشن کنید به محض زدن Apply توسط EUI64 یک آیپی برای شما ساخته میشود بعد از اینکه آیپی ساخته شد تیک EUI64 و Advertixe را بردارید و Ok بزنید</a:t>
            </a:r>
            <a:endParaRPr>
              <a:solidFill>
                <a:schemeClr val="dk1"/>
              </a:solidFill>
            </a:endParaRPr>
          </a:p>
          <a:p>
            <a:pPr indent="0" lvl="0" marL="0" rtl="1" algn="r">
              <a:spcBef>
                <a:spcPts val="0"/>
              </a:spcBef>
              <a:spcAft>
                <a:spcPts val="0"/>
              </a:spcAft>
              <a:buNone/>
            </a:pPr>
            <a:r>
              <a:t/>
            </a:r>
            <a:endParaRPr>
              <a:solidFill>
                <a:schemeClr val="dk1"/>
              </a:solidFill>
            </a:endParaRPr>
          </a:p>
          <a:p>
            <a:pPr indent="0" lvl="0" marL="0" rtl="1" algn="r">
              <a:spcBef>
                <a:spcPts val="0"/>
              </a:spcBef>
              <a:spcAft>
                <a:spcPts val="0"/>
              </a:spcAft>
              <a:buNone/>
            </a:pPr>
            <a:r>
              <a:rPr lang="en">
                <a:solidFill>
                  <a:schemeClr val="dk1"/>
                </a:solidFill>
              </a:rPr>
              <a:t>اگر مراحل را درست طی کرده باشید روتر ها باید پینگ IPv6 روتر مقابل خود را داشته باشند</a:t>
            </a:r>
            <a:endParaRPr>
              <a:solidFill>
                <a:schemeClr val="dk1"/>
              </a:solidFill>
            </a:endParaRPr>
          </a:p>
          <a:p>
            <a:pPr indent="0" lvl="0" marL="0" rtl="1" algn="r">
              <a:spcBef>
                <a:spcPts val="0"/>
              </a:spcBef>
              <a:spcAft>
                <a:spcPts val="0"/>
              </a:spcAft>
              <a:buNone/>
            </a:pPr>
            <a:r>
              <a:t/>
            </a:r>
            <a:endParaRPr>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38"/>
          <p:cNvPicPr preferRelativeResize="0"/>
          <p:nvPr/>
        </p:nvPicPr>
        <p:blipFill>
          <a:blip r:embed="rId3">
            <a:alphaModFix/>
          </a:blip>
          <a:stretch>
            <a:fillRect/>
          </a:stretch>
        </p:blipFill>
        <p:spPr>
          <a:xfrm>
            <a:off x="0" y="0"/>
            <a:ext cx="5198726" cy="4139199"/>
          </a:xfrm>
          <a:prstGeom prst="rect">
            <a:avLst/>
          </a:prstGeom>
          <a:noFill/>
          <a:ln>
            <a:noFill/>
          </a:ln>
        </p:spPr>
      </p:pic>
      <p:sp>
        <p:nvSpPr>
          <p:cNvPr id="303" name="Google Shape;303;p38"/>
          <p:cNvSpPr txBox="1"/>
          <p:nvPr/>
        </p:nvSpPr>
        <p:spPr>
          <a:xfrm>
            <a:off x="5222700" y="107025"/>
            <a:ext cx="3938700" cy="23397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a:solidFill>
                  <a:schemeClr val="dk1"/>
                </a:solidFill>
              </a:rPr>
              <a:t>برای ایجاد تانل های IPIPv6 و EOIPv6 و GREv6 نیاز به آیپی ورژن 6 دارید که هم میتوانید از سرویس پروایدر خود دریافت کنید یا میتوانید از آیپی ورژن 6 که توسط تانل 6To4 ایجاد کردید استفاده کنید</a:t>
            </a:r>
            <a:endParaRPr>
              <a:solidFill>
                <a:schemeClr val="dk1"/>
              </a:solidFill>
            </a:endParaRPr>
          </a:p>
          <a:p>
            <a:pPr indent="0" lvl="0" marL="0" rtl="1" algn="r">
              <a:spcBef>
                <a:spcPts val="0"/>
              </a:spcBef>
              <a:spcAft>
                <a:spcPts val="0"/>
              </a:spcAft>
              <a:buNone/>
            </a:pPr>
            <a:r>
              <a:t/>
            </a:r>
            <a:endParaRPr>
              <a:solidFill>
                <a:schemeClr val="dk1"/>
              </a:solidFill>
            </a:endParaRPr>
          </a:p>
          <a:p>
            <a:pPr indent="0" lvl="0" marL="0" rtl="0" algn="r">
              <a:spcBef>
                <a:spcPts val="0"/>
              </a:spcBef>
              <a:spcAft>
                <a:spcPts val="0"/>
              </a:spcAft>
              <a:buNone/>
            </a:pPr>
            <a:r>
              <a:rPr lang="en">
                <a:solidFill>
                  <a:schemeClr val="dk1"/>
                </a:solidFill>
              </a:rPr>
              <a:t>آدرس آیپی ورژن 6 روتر خودتان : Local Address</a:t>
            </a:r>
            <a:endParaRPr>
              <a:solidFill>
                <a:schemeClr val="dk1"/>
              </a:solidFill>
            </a:endParaRPr>
          </a:p>
          <a:p>
            <a:pPr indent="0" lvl="0" marL="0" rtl="0" algn="r">
              <a:spcBef>
                <a:spcPts val="0"/>
              </a:spcBef>
              <a:spcAft>
                <a:spcPts val="0"/>
              </a:spcAft>
              <a:buNone/>
            </a:pPr>
            <a:r>
              <a:rPr lang="en">
                <a:solidFill>
                  <a:schemeClr val="dk1"/>
                </a:solidFill>
              </a:rPr>
              <a:t>آدرس آیپی ورژن 6 روتر مقابل : Remote Address</a:t>
            </a:r>
            <a:endParaRPr>
              <a:solidFill>
                <a:schemeClr val="dk1"/>
              </a:solidFill>
            </a:endParaRPr>
          </a:p>
          <a:p>
            <a:pPr indent="0" lvl="0" marL="0" rtl="0" algn="r">
              <a:spcBef>
                <a:spcPts val="0"/>
              </a:spcBef>
              <a:spcAft>
                <a:spcPts val="0"/>
              </a:spcAft>
              <a:buNone/>
            </a:pPr>
            <a:r>
              <a:t/>
            </a:r>
            <a:endParaRPr>
              <a:solidFill>
                <a:schemeClr val="dk1"/>
              </a:solidFill>
            </a:endParaRPr>
          </a:p>
          <a:p>
            <a:pPr indent="0" lvl="0" marL="0" rtl="1" algn="r">
              <a:spcBef>
                <a:spcPts val="0"/>
              </a:spcBef>
              <a:spcAft>
                <a:spcPts val="0"/>
              </a:spcAft>
              <a:buNone/>
            </a:pPr>
            <a:r>
              <a:rPr lang="en">
                <a:solidFill>
                  <a:schemeClr val="dk1"/>
                </a:solidFill>
              </a:rPr>
              <a:t>در تانل EOIPV6 مقدار Tunnel ID در هر دو طرف باید یکسان باشد</a:t>
            </a:r>
            <a:endParaRPr>
              <a:solidFill>
                <a:schemeClr val="dk1"/>
              </a:solidFill>
            </a:endParaRPr>
          </a:p>
        </p:txBody>
      </p:sp>
      <p:sp>
        <p:nvSpPr>
          <p:cNvPr id="304" name="Google Shape;304;p38"/>
          <p:cNvSpPr txBox="1"/>
          <p:nvPr/>
        </p:nvSpPr>
        <p:spPr>
          <a:xfrm>
            <a:off x="5458150" y="2707675"/>
            <a:ext cx="3702900" cy="10158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sz="1800">
                <a:solidFill>
                  <a:schemeClr val="dk1"/>
                </a:solidFill>
              </a:rPr>
              <a:t>بعد از این که تانل را راه اندازی کردید وارد منوی Ip بشوید و یک آیپی بر روی اینترفیس مورد نظر ست کنید</a:t>
            </a:r>
            <a:endParaRPr sz="18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8" name="Shape 308"/>
        <p:cNvGrpSpPr/>
        <p:nvPr/>
      </p:nvGrpSpPr>
      <p:grpSpPr>
        <a:xfrm>
          <a:off x="0" y="0"/>
          <a:ext cx="0" cy="0"/>
          <a:chOff x="0" y="0"/>
          <a:chExt cx="0" cy="0"/>
        </a:xfrm>
      </p:grpSpPr>
      <p:sp>
        <p:nvSpPr>
          <p:cNvPr id="309" name="Google Shape;309;p39"/>
          <p:cNvSpPr txBox="1"/>
          <p:nvPr/>
        </p:nvSpPr>
        <p:spPr>
          <a:xfrm>
            <a:off x="2603475" y="3695425"/>
            <a:ext cx="4641300" cy="30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lt1"/>
                </a:solidFill>
              </a:rPr>
              <a:t>Wireguard Site to Site (Tunnel)</a:t>
            </a:r>
            <a:endParaRPr b="1" sz="21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0"/>
          <p:cNvSpPr txBox="1"/>
          <p:nvPr/>
        </p:nvSpPr>
        <p:spPr>
          <a:xfrm>
            <a:off x="3672975" y="99050"/>
            <a:ext cx="5288400" cy="24726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 sz="1500">
                <a:solidFill>
                  <a:schemeClr val="dk2"/>
                </a:solidFill>
              </a:rPr>
              <a:t>برای راه اندازی پروتکل Wireguard به صورت Site to Site مراحل زیر را در دو سمت تکرار کنید : </a:t>
            </a:r>
            <a:endParaRPr sz="1500">
              <a:solidFill>
                <a:schemeClr val="dk2"/>
              </a:solidFill>
            </a:endParaRPr>
          </a:p>
          <a:p>
            <a:pPr indent="-323850" lvl="0" marL="457200" rtl="1" algn="r">
              <a:spcBef>
                <a:spcPts val="0"/>
              </a:spcBef>
              <a:spcAft>
                <a:spcPts val="0"/>
              </a:spcAft>
              <a:buClr>
                <a:schemeClr val="dk2"/>
              </a:buClr>
              <a:buSzPts val="1500"/>
              <a:buAutoNum type="arabicPeriod"/>
            </a:pPr>
            <a:r>
              <a:rPr lang="en" sz="1500">
                <a:solidFill>
                  <a:schemeClr val="dk2"/>
                </a:solidFill>
              </a:rPr>
              <a:t>ابتدا از مسیر Wireguard/Wireguard یک اینترفیس Wireguard انتخاب کنید . </a:t>
            </a:r>
            <a:endParaRPr sz="1500">
              <a:solidFill>
                <a:schemeClr val="dk2"/>
              </a:solidFill>
            </a:endParaRPr>
          </a:p>
          <a:p>
            <a:pPr indent="0" lvl="0" marL="457200" rtl="1" algn="r">
              <a:spcBef>
                <a:spcPts val="0"/>
              </a:spcBef>
              <a:spcAft>
                <a:spcPts val="0"/>
              </a:spcAft>
              <a:buNone/>
            </a:pPr>
            <a:r>
              <a:rPr lang="en" sz="1500">
                <a:solidFill>
                  <a:schemeClr val="dk2"/>
                </a:solidFill>
              </a:rPr>
              <a:t>( نکته  : Wireguard در نسخه های 6 RouterOS وجود ندارد)</a:t>
            </a:r>
            <a:endParaRPr sz="1500">
              <a:solidFill>
                <a:schemeClr val="dk2"/>
              </a:solidFill>
            </a:endParaRPr>
          </a:p>
          <a:p>
            <a:pPr indent="-323850" lvl="0" marL="457200" rtl="1" algn="r">
              <a:spcBef>
                <a:spcPts val="0"/>
              </a:spcBef>
              <a:spcAft>
                <a:spcPts val="0"/>
              </a:spcAft>
              <a:buClr>
                <a:schemeClr val="dk2"/>
              </a:buClr>
              <a:buSzPts val="1500"/>
              <a:buAutoNum type="arabicPeriod"/>
            </a:pPr>
            <a:r>
              <a:rPr lang="en" sz="1500">
                <a:solidFill>
                  <a:schemeClr val="dk2"/>
                </a:solidFill>
              </a:rPr>
              <a:t>یک Listen Port متفاوت برای هر اینترفیس انتخاب کنید .</a:t>
            </a:r>
            <a:endParaRPr sz="1500">
              <a:solidFill>
                <a:schemeClr val="dk2"/>
              </a:solidFill>
            </a:endParaRPr>
          </a:p>
          <a:p>
            <a:pPr indent="0" lvl="0" marL="457200" rtl="1" algn="r">
              <a:spcBef>
                <a:spcPts val="0"/>
              </a:spcBef>
              <a:spcAft>
                <a:spcPts val="0"/>
              </a:spcAft>
              <a:buNone/>
            </a:pPr>
            <a:r>
              <a:rPr lang="en" sz="1500">
                <a:solidFill>
                  <a:schemeClr val="dk2"/>
                </a:solidFill>
              </a:rPr>
              <a:t>( توجه داشته باشید که پورت در دو سمت ارتباط باید یکسان باشد )</a:t>
            </a:r>
            <a:endParaRPr sz="1500">
              <a:solidFill>
                <a:schemeClr val="dk2"/>
              </a:solidFill>
            </a:endParaRPr>
          </a:p>
          <a:p>
            <a:pPr indent="-323850" lvl="0" marL="457200" rtl="1" algn="r">
              <a:spcBef>
                <a:spcPts val="0"/>
              </a:spcBef>
              <a:spcAft>
                <a:spcPts val="0"/>
              </a:spcAft>
              <a:buClr>
                <a:schemeClr val="dk2"/>
              </a:buClr>
              <a:buSzPts val="1500"/>
              <a:buAutoNum type="arabicPeriod"/>
            </a:pPr>
            <a:r>
              <a:rPr lang="en" sz="1500">
                <a:solidFill>
                  <a:schemeClr val="dk2"/>
                </a:solidFill>
              </a:rPr>
              <a:t>در صورتی که Private Key مشخصی دارید </a:t>
            </a:r>
            <a:r>
              <a:rPr lang="en" sz="1500">
                <a:solidFill>
                  <a:schemeClr val="dk2"/>
                </a:solidFill>
              </a:rPr>
              <a:t>آن را</a:t>
            </a:r>
            <a:r>
              <a:rPr lang="en" sz="1500">
                <a:solidFill>
                  <a:schemeClr val="dk2"/>
                </a:solidFill>
              </a:rPr>
              <a:t> وارد کنید در غیر این صورت با زدن کلید Apply یک مقدار اتفاقی انتخاب می شود .</a:t>
            </a:r>
            <a:endParaRPr sz="1500">
              <a:solidFill>
                <a:schemeClr val="dk2"/>
              </a:solidFill>
            </a:endParaRPr>
          </a:p>
          <a:p>
            <a:pPr indent="0" lvl="0" marL="457200" rtl="1" algn="r">
              <a:spcBef>
                <a:spcPts val="0"/>
              </a:spcBef>
              <a:spcAft>
                <a:spcPts val="0"/>
              </a:spcAft>
              <a:buNone/>
            </a:pPr>
            <a:r>
              <a:rPr lang="en" sz="1500">
                <a:solidFill>
                  <a:schemeClr val="dk2"/>
                </a:solidFill>
              </a:rPr>
              <a:t>( توجه داشته باشید که Public Key مقداریست که از Private Key مشخص می شود و در صورتی که میخواهید یک ارتباط Wireguard از یک دستگاه به دستگاه دیگر منتقل کنید کافیست Private Key اینترفیس دستگاه قدیمی را در دستگاه جدید وارد کنید و پورت را هم مانند دستگاه قدیمی وارد کنید. در این صورت کاربران قدیمی به سادگی به دستگاه جدید متصل می شوند. )</a:t>
            </a:r>
            <a:endParaRPr sz="1500">
              <a:solidFill>
                <a:schemeClr val="dk2"/>
              </a:solidFill>
            </a:endParaRPr>
          </a:p>
          <a:p>
            <a:pPr indent="0" lvl="0" marL="457200" rtl="1" algn="r">
              <a:spcBef>
                <a:spcPts val="0"/>
              </a:spcBef>
              <a:spcAft>
                <a:spcPts val="0"/>
              </a:spcAft>
              <a:buNone/>
            </a:pPr>
            <a:r>
              <a:rPr lang="en" sz="1500">
                <a:solidFill>
                  <a:schemeClr val="dk2"/>
                </a:solidFill>
              </a:rPr>
              <a:t>( البته برای اتصال کاربران قدیمی به دستگاه جدید باید Peer ها نیز منتقل شوند. ) </a:t>
            </a:r>
            <a:endParaRPr sz="1500">
              <a:solidFill>
                <a:schemeClr val="dk2"/>
              </a:solidFill>
            </a:endParaRPr>
          </a:p>
        </p:txBody>
      </p:sp>
      <p:pic>
        <p:nvPicPr>
          <p:cNvPr id="315" name="Google Shape;315;p40"/>
          <p:cNvPicPr preferRelativeResize="0"/>
          <p:nvPr/>
        </p:nvPicPr>
        <p:blipFill>
          <a:blip r:embed="rId3">
            <a:alphaModFix/>
          </a:blip>
          <a:stretch>
            <a:fillRect/>
          </a:stretch>
        </p:blipFill>
        <p:spPr>
          <a:xfrm>
            <a:off x="68575" y="99050"/>
            <a:ext cx="3604402" cy="39470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41"/>
          <p:cNvPicPr preferRelativeResize="0"/>
          <p:nvPr/>
        </p:nvPicPr>
        <p:blipFill>
          <a:blip r:embed="rId3">
            <a:alphaModFix/>
          </a:blip>
          <a:stretch>
            <a:fillRect/>
          </a:stretch>
        </p:blipFill>
        <p:spPr>
          <a:xfrm>
            <a:off x="152400" y="152400"/>
            <a:ext cx="3391149" cy="2659375"/>
          </a:xfrm>
          <a:prstGeom prst="rect">
            <a:avLst/>
          </a:prstGeom>
          <a:noFill/>
          <a:ln>
            <a:noFill/>
          </a:ln>
        </p:spPr>
      </p:pic>
      <p:sp>
        <p:nvSpPr>
          <p:cNvPr id="321" name="Google Shape;321;p41"/>
          <p:cNvSpPr txBox="1"/>
          <p:nvPr/>
        </p:nvSpPr>
        <p:spPr>
          <a:xfrm>
            <a:off x="3543550" y="45725"/>
            <a:ext cx="5554800" cy="27660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
                <a:solidFill>
                  <a:schemeClr val="dk2"/>
                </a:solidFill>
              </a:rPr>
              <a:t>برای ارتباط  Site to Site باید در هر طرف یک Peer با Public Key سمت مقابل ایجاد شود. </a:t>
            </a:r>
            <a:endParaRPr>
              <a:solidFill>
                <a:schemeClr val="dk2"/>
              </a:solidFill>
            </a:endParaRPr>
          </a:p>
          <a:p>
            <a:pPr indent="0" lvl="0" marL="0" rtl="1" algn="r">
              <a:spcBef>
                <a:spcPts val="0"/>
              </a:spcBef>
              <a:spcAft>
                <a:spcPts val="0"/>
              </a:spcAft>
              <a:buNone/>
            </a:pPr>
            <a:r>
              <a:rPr lang="en">
                <a:solidFill>
                  <a:schemeClr val="dk2"/>
                </a:solidFill>
              </a:rPr>
              <a:t>Interface : اینترفیس Wireguard مربوط به این Peer</a:t>
            </a:r>
            <a:endParaRPr>
              <a:solidFill>
                <a:schemeClr val="dk2"/>
              </a:solidFill>
            </a:endParaRPr>
          </a:p>
          <a:p>
            <a:pPr indent="0" lvl="0" marL="0" rtl="1" algn="r">
              <a:spcBef>
                <a:spcPts val="0"/>
              </a:spcBef>
              <a:spcAft>
                <a:spcPts val="0"/>
              </a:spcAft>
              <a:buNone/>
            </a:pPr>
            <a:r>
              <a:rPr lang="en">
                <a:solidFill>
                  <a:schemeClr val="dk2"/>
                </a:solidFill>
              </a:rPr>
              <a:t>Public Key : کلید عمومی سمت مقابل </a:t>
            </a:r>
            <a:endParaRPr>
              <a:solidFill>
                <a:schemeClr val="dk2"/>
              </a:solidFill>
            </a:endParaRPr>
          </a:p>
          <a:p>
            <a:pPr indent="0" lvl="0" marL="0" rtl="1" algn="r">
              <a:spcBef>
                <a:spcPts val="0"/>
              </a:spcBef>
              <a:spcAft>
                <a:spcPts val="0"/>
              </a:spcAft>
              <a:buNone/>
            </a:pPr>
            <a:r>
              <a:rPr lang="en">
                <a:solidFill>
                  <a:schemeClr val="dk2"/>
                </a:solidFill>
              </a:rPr>
              <a:t>EndPoint  : آدرس ip سمت مقابل</a:t>
            </a:r>
            <a:endParaRPr>
              <a:solidFill>
                <a:schemeClr val="dk2"/>
              </a:solidFill>
            </a:endParaRPr>
          </a:p>
          <a:p>
            <a:pPr indent="0" lvl="0" marL="0" rtl="1" algn="r">
              <a:spcBef>
                <a:spcPts val="0"/>
              </a:spcBef>
              <a:spcAft>
                <a:spcPts val="0"/>
              </a:spcAft>
              <a:buNone/>
            </a:pPr>
            <a:r>
              <a:rPr lang="en">
                <a:solidFill>
                  <a:schemeClr val="dk2"/>
                </a:solidFill>
              </a:rPr>
              <a:t>EndPoint Port : پورت سمت مقابل </a:t>
            </a:r>
            <a:endParaRPr>
              <a:solidFill>
                <a:schemeClr val="dk2"/>
              </a:solidFill>
            </a:endParaRPr>
          </a:p>
          <a:p>
            <a:pPr indent="0" lvl="0" marL="0" rtl="1" algn="r">
              <a:spcBef>
                <a:spcPts val="0"/>
              </a:spcBef>
              <a:spcAft>
                <a:spcPts val="0"/>
              </a:spcAft>
              <a:buNone/>
            </a:pPr>
            <a:r>
              <a:rPr lang="en">
                <a:solidFill>
                  <a:schemeClr val="dk2"/>
                </a:solidFill>
              </a:rPr>
              <a:t>Allowed Address : در این قسمت آدرس Private مجاز برای Interface مقابل را وارد می کنید. ( توجه داشته باشید که با مقدار 0.0.0.0/0 میتوانید همه را مجاز کنید ) </a:t>
            </a:r>
            <a:endParaRPr>
              <a:solidFill>
                <a:schemeClr val="dk2"/>
              </a:solidFill>
            </a:endParaRPr>
          </a:p>
          <a:p>
            <a:pPr indent="0" lvl="0" marL="0" rtl="1" algn="r">
              <a:spcBef>
                <a:spcPts val="0"/>
              </a:spcBef>
              <a:spcAft>
                <a:spcPts val="0"/>
              </a:spcAft>
              <a:buNone/>
            </a:pPr>
            <a:r>
              <a:rPr lang="en">
                <a:solidFill>
                  <a:schemeClr val="dk2"/>
                </a:solidFill>
              </a:rPr>
              <a:t>Preshared Key : با استفاده از این گزینه می توانید برای این ارتباط رمز عبور تعیین کنید </a:t>
            </a:r>
            <a:endParaRPr>
              <a:solidFill>
                <a:schemeClr val="dk2"/>
              </a:solidFill>
            </a:endParaRPr>
          </a:p>
          <a:p>
            <a:pPr indent="0" lvl="0" marL="0" rtl="1" algn="r">
              <a:spcBef>
                <a:spcPts val="0"/>
              </a:spcBef>
              <a:spcAft>
                <a:spcPts val="0"/>
              </a:spcAft>
              <a:buNone/>
            </a:pPr>
            <a:r>
              <a:rPr lang="en">
                <a:solidFill>
                  <a:schemeClr val="dk2"/>
                </a:solidFill>
              </a:rPr>
              <a:t>Persistent</a:t>
            </a:r>
            <a:r>
              <a:rPr lang="en">
                <a:solidFill>
                  <a:schemeClr val="dk2"/>
                </a:solidFill>
              </a:rPr>
              <a:t> Keepalive : این مقدار را بهتر است ۲۵ وارد کنید </a:t>
            </a:r>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5"/>
          <p:cNvSpPr txBox="1"/>
          <p:nvPr/>
        </p:nvSpPr>
        <p:spPr>
          <a:xfrm>
            <a:off x="1005250" y="751225"/>
            <a:ext cx="7048500" cy="32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grpSp>
        <p:nvGrpSpPr>
          <p:cNvPr id="68" name="Google Shape;68;p15"/>
          <p:cNvGrpSpPr/>
          <p:nvPr/>
        </p:nvGrpSpPr>
        <p:grpSpPr>
          <a:xfrm rot="2700000">
            <a:off x="553546" y="591009"/>
            <a:ext cx="2853492" cy="2853235"/>
            <a:chOff x="1293736" y="951788"/>
            <a:chExt cx="2853520" cy="2853262"/>
          </a:xfrm>
        </p:grpSpPr>
        <p:sp>
          <p:nvSpPr>
            <p:cNvPr id="69" name="Google Shape;69;p15"/>
            <p:cNvSpPr/>
            <p:nvPr/>
          </p:nvSpPr>
          <p:spPr>
            <a:xfrm rot="2700000">
              <a:off x="2286374" y="1011412"/>
              <a:ext cx="561726" cy="3040276"/>
            </a:xfrm>
            <a:prstGeom prst="roundRect">
              <a:avLst>
                <a:gd fmla="val 50000" name="adj"/>
              </a:avLst>
            </a:prstGeom>
            <a:solidFill>
              <a:srgbClr val="0942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rot="-2700000">
              <a:off x="1510773" y="3205343"/>
              <a:ext cx="374201" cy="374201"/>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942A1"/>
                  </a:solidFill>
                  <a:latin typeface="Roboto"/>
                  <a:ea typeface="Roboto"/>
                  <a:cs typeface="Roboto"/>
                  <a:sym typeface="Roboto"/>
                </a:rPr>
                <a:t>1</a:t>
              </a:r>
              <a:endParaRPr b="1" sz="1200">
                <a:solidFill>
                  <a:srgbClr val="0942A1"/>
                </a:solidFill>
                <a:latin typeface="Roboto"/>
                <a:ea typeface="Roboto"/>
                <a:cs typeface="Roboto"/>
                <a:sym typeface="Roboto"/>
              </a:endParaRPr>
            </a:p>
          </p:txBody>
        </p:sp>
        <p:sp>
          <p:nvSpPr>
            <p:cNvPr id="71" name="Google Shape;71;p15"/>
            <p:cNvSpPr txBox="1"/>
            <p:nvPr/>
          </p:nvSpPr>
          <p:spPr>
            <a:xfrm rot="-2700000">
              <a:off x="2017204" y="1718891"/>
              <a:ext cx="2332604"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FFFFFF"/>
                  </a:solidFill>
                  <a:latin typeface="Times New Roman"/>
                  <a:ea typeface="Times New Roman"/>
                  <a:cs typeface="Times New Roman"/>
                  <a:sym typeface="Times New Roman"/>
                </a:rPr>
                <a:t>PPTP</a:t>
              </a:r>
              <a:r>
                <a:rPr b="1" lang="en" sz="1200">
                  <a:solidFill>
                    <a:srgbClr val="FFFFFF"/>
                  </a:solidFill>
                  <a:latin typeface="Roboto"/>
                  <a:ea typeface="Roboto"/>
                  <a:cs typeface="Roboto"/>
                  <a:sym typeface="Roboto"/>
                </a:rPr>
                <a:t> </a:t>
              </a:r>
              <a:endParaRPr b="1" sz="800">
                <a:solidFill>
                  <a:srgbClr val="FFFFFF"/>
                </a:solidFill>
                <a:latin typeface="Roboto"/>
                <a:ea typeface="Roboto"/>
                <a:cs typeface="Roboto"/>
                <a:sym typeface="Roboto"/>
              </a:endParaRPr>
            </a:p>
          </p:txBody>
        </p:sp>
        <p:sp>
          <p:nvSpPr>
            <p:cNvPr id="72" name="Google Shape;72;p15"/>
            <p:cNvSpPr txBox="1"/>
            <p:nvPr/>
          </p:nvSpPr>
          <p:spPr>
            <a:xfrm rot="-2700000">
              <a:off x="1959709"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b="1" sz="800">
                <a:latin typeface="Roboto"/>
                <a:ea typeface="Roboto"/>
                <a:cs typeface="Roboto"/>
                <a:sym typeface="Roboto"/>
              </a:endParaRPr>
            </a:p>
          </p:txBody>
        </p:sp>
      </p:grpSp>
      <p:grpSp>
        <p:nvGrpSpPr>
          <p:cNvPr id="73" name="Google Shape;73;p15"/>
          <p:cNvGrpSpPr/>
          <p:nvPr/>
        </p:nvGrpSpPr>
        <p:grpSpPr>
          <a:xfrm rot="2700000">
            <a:off x="551576" y="1396943"/>
            <a:ext cx="2857414" cy="2853649"/>
            <a:chOff x="3203958" y="951374"/>
            <a:chExt cx="2857442" cy="2853676"/>
          </a:xfrm>
        </p:grpSpPr>
        <p:sp>
          <p:nvSpPr>
            <p:cNvPr id="74" name="Google Shape;74;p15"/>
            <p:cNvSpPr/>
            <p:nvPr/>
          </p:nvSpPr>
          <p:spPr>
            <a:xfrm rot="2700000">
              <a:off x="4196595" y="1011412"/>
              <a:ext cx="561726" cy="3040276"/>
            </a:xfrm>
            <a:prstGeom prst="roundRect">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rot="-2828709">
              <a:off x="3420963" y="3205461"/>
              <a:ext cx="374039" cy="374039"/>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D5CDF"/>
                  </a:solidFill>
                  <a:latin typeface="Roboto"/>
                  <a:ea typeface="Roboto"/>
                  <a:cs typeface="Roboto"/>
                  <a:sym typeface="Roboto"/>
                </a:rPr>
                <a:t>2</a:t>
              </a:r>
              <a:endParaRPr b="1" sz="1200">
                <a:solidFill>
                  <a:srgbClr val="0D5CDF"/>
                </a:solidFill>
                <a:latin typeface="Roboto"/>
                <a:ea typeface="Roboto"/>
                <a:cs typeface="Roboto"/>
                <a:sym typeface="Roboto"/>
              </a:endParaRPr>
            </a:p>
          </p:txBody>
        </p:sp>
        <p:sp>
          <p:nvSpPr>
            <p:cNvPr id="76" name="Google Shape;76;p15"/>
            <p:cNvSpPr txBox="1"/>
            <p:nvPr/>
          </p:nvSpPr>
          <p:spPr>
            <a:xfrm rot="-2700000">
              <a:off x="3930262" y="1718928"/>
              <a:ext cx="2333877"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FFFFFF"/>
                  </a:solidFill>
                  <a:latin typeface="Times New Roman"/>
                  <a:ea typeface="Times New Roman"/>
                  <a:cs typeface="Times New Roman"/>
                  <a:sym typeface="Times New Roman"/>
                </a:rPr>
                <a:t>L2TP</a:t>
              </a:r>
              <a:endParaRPr b="1" sz="1200">
                <a:solidFill>
                  <a:srgbClr val="FFFFFF"/>
                </a:solidFill>
                <a:latin typeface="Times New Roman"/>
                <a:ea typeface="Times New Roman"/>
                <a:cs typeface="Times New Roman"/>
                <a:sym typeface="Times New Roman"/>
              </a:endParaRPr>
            </a:p>
          </p:txBody>
        </p:sp>
        <p:sp>
          <p:nvSpPr>
            <p:cNvPr id="77" name="Google Shape;77;p15"/>
            <p:cNvSpPr txBox="1"/>
            <p:nvPr/>
          </p:nvSpPr>
          <p:spPr>
            <a:xfrm rot="-2700000">
              <a:off x="3869931"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b="1" sz="800">
                <a:latin typeface="Roboto"/>
                <a:ea typeface="Roboto"/>
                <a:cs typeface="Roboto"/>
                <a:sym typeface="Roboto"/>
              </a:endParaRPr>
            </a:p>
          </p:txBody>
        </p:sp>
      </p:grpSp>
      <p:grpSp>
        <p:nvGrpSpPr>
          <p:cNvPr id="78" name="Google Shape;78;p15"/>
          <p:cNvGrpSpPr/>
          <p:nvPr/>
        </p:nvGrpSpPr>
        <p:grpSpPr>
          <a:xfrm rot="2700000">
            <a:off x="544687" y="2258217"/>
            <a:ext cx="2871196" cy="2853649"/>
            <a:chOff x="5123977" y="951374"/>
            <a:chExt cx="2871224" cy="2853676"/>
          </a:xfrm>
        </p:grpSpPr>
        <p:sp>
          <p:nvSpPr>
            <p:cNvPr id="79" name="Google Shape;79;p15"/>
            <p:cNvSpPr/>
            <p:nvPr/>
          </p:nvSpPr>
          <p:spPr>
            <a:xfrm rot="2700000">
              <a:off x="6116614" y="1011412"/>
              <a:ext cx="561726" cy="3040276"/>
            </a:xfrm>
            <a:prstGeom prst="roundRect">
              <a:avLst>
                <a:gd fmla="val 50000" name="adj"/>
              </a:avLst>
            </a:prstGeom>
            <a:solidFill>
              <a:srgbClr val="307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rot="-2700000">
              <a:off x="5341013" y="3205343"/>
              <a:ext cx="374201" cy="374201"/>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307AF3"/>
                  </a:solidFill>
                  <a:latin typeface="Roboto"/>
                  <a:ea typeface="Roboto"/>
                  <a:cs typeface="Roboto"/>
                  <a:sym typeface="Roboto"/>
                </a:rPr>
                <a:t>3</a:t>
              </a:r>
              <a:endParaRPr b="1" sz="1200">
                <a:solidFill>
                  <a:srgbClr val="307AF3"/>
                </a:solidFill>
                <a:latin typeface="Roboto"/>
                <a:ea typeface="Roboto"/>
                <a:cs typeface="Roboto"/>
                <a:sym typeface="Roboto"/>
              </a:endParaRPr>
            </a:p>
          </p:txBody>
        </p:sp>
        <p:sp>
          <p:nvSpPr>
            <p:cNvPr id="81" name="Google Shape;81;p15"/>
            <p:cNvSpPr txBox="1"/>
            <p:nvPr/>
          </p:nvSpPr>
          <p:spPr>
            <a:xfrm rot="-2700000">
              <a:off x="5857544" y="1721628"/>
              <a:ext cx="2341513"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FFFFFF"/>
                  </a:solidFill>
                  <a:latin typeface="Times New Roman"/>
                  <a:ea typeface="Times New Roman"/>
                  <a:cs typeface="Times New Roman"/>
                  <a:sym typeface="Times New Roman"/>
                </a:rPr>
                <a:t>SSTP</a:t>
              </a:r>
              <a:endParaRPr b="1" sz="1200">
                <a:solidFill>
                  <a:srgbClr val="FFFFFF"/>
                </a:solidFill>
                <a:latin typeface="Times New Roman"/>
                <a:ea typeface="Times New Roman"/>
                <a:cs typeface="Times New Roman"/>
                <a:sym typeface="Times New Roman"/>
              </a:endParaRPr>
            </a:p>
          </p:txBody>
        </p:sp>
        <p:sp>
          <p:nvSpPr>
            <p:cNvPr id="82" name="Google Shape;82;p15"/>
            <p:cNvSpPr txBox="1"/>
            <p:nvPr/>
          </p:nvSpPr>
          <p:spPr>
            <a:xfrm rot="-2700000">
              <a:off x="5789949"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b="1" sz="800">
                <a:latin typeface="Roboto"/>
                <a:ea typeface="Roboto"/>
                <a:cs typeface="Roboto"/>
                <a:sym typeface="Roboto"/>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5" name="Shape 325"/>
        <p:cNvGrpSpPr/>
        <p:nvPr/>
      </p:nvGrpSpPr>
      <p:grpSpPr>
        <a:xfrm>
          <a:off x="0" y="0"/>
          <a:ext cx="0" cy="0"/>
          <a:chOff x="0" y="0"/>
          <a:chExt cx="0" cy="0"/>
        </a:xfrm>
      </p:grpSpPr>
      <p:sp>
        <p:nvSpPr>
          <p:cNvPr id="326" name="Google Shape;326;p42"/>
          <p:cNvSpPr txBox="1"/>
          <p:nvPr/>
        </p:nvSpPr>
        <p:spPr>
          <a:xfrm>
            <a:off x="2490425" y="3716750"/>
            <a:ext cx="4632600" cy="27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lt1"/>
                </a:solidFill>
              </a:rPr>
              <a:t>WireGuard Client to Site (VPN)</a:t>
            </a:r>
            <a:endParaRPr b="1" sz="2100">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3"/>
          <p:cNvSpPr txBox="1"/>
          <p:nvPr/>
        </p:nvSpPr>
        <p:spPr>
          <a:xfrm>
            <a:off x="3672975" y="99050"/>
            <a:ext cx="5288400" cy="40005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 sz="1500">
                <a:solidFill>
                  <a:schemeClr val="dk2"/>
                </a:solidFill>
              </a:rPr>
              <a:t>برای راه اندازی پروتکل Wireguard به صورت Client to Site مراحل زیر را در سرور انجام دهید : </a:t>
            </a:r>
            <a:endParaRPr sz="1500">
              <a:solidFill>
                <a:schemeClr val="dk2"/>
              </a:solidFill>
            </a:endParaRPr>
          </a:p>
          <a:p>
            <a:pPr indent="-323850" lvl="0" marL="457200" rtl="1" algn="r">
              <a:spcBef>
                <a:spcPts val="0"/>
              </a:spcBef>
              <a:spcAft>
                <a:spcPts val="0"/>
              </a:spcAft>
              <a:buClr>
                <a:schemeClr val="dk2"/>
              </a:buClr>
              <a:buSzPts val="1500"/>
              <a:buAutoNum type="arabicPeriod"/>
            </a:pPr>
            <a:r>
              <a:rPr lang="en" sz="1500">
                <a:solidFill>
                  <a:schemeClr val="dk2"/>
                </a:solidFill>
              </a:rPr>
              <a:t>ابتدا از مسیر Wireguard/Wireguard یک اینترفیس Wireguard انتخاب کنید . </a:t>
            </a:r>
            <a:endParaRPr sz="1500">
              <a:solidFill>
                <a:schemeClr val="dk2"/>
              </a:solidFill>
            </a:endParaRPr>
          </a:p>
          <a:p>
            <a:pPr indent="0" lvl="0" marL="457200" rtl="1" algn="r">
              <a:spcBef>
                <a:spcPts val="0"/>
              </a:spcBef>
              <a:spcAft>
                <a:spcPts val="0"/>
              </a:spcAft>
              <a:buNone/>
            </a:pPr>
            <a:r>
              <a:rPr lang="en" sz="1500">
                <a:solidFill>
                  <a:schemeClr val="dk2"/>
                </a:solidFill>
              </a:rPr>
              <a:t>( نکته  : Wireguard در نسخه های 6 RouterOS وجود ندارد)</a:t>
            </a:r>
            <a:endParaRPr sz="1500">
              <a:solidFill>
                <a:schemeClr val="dk2"/>
              </a:solidFill>
            </a:endParaRPr>
          </a:p>
          <a:p>
            <a:pPr indent="-323850" lvl="0" marL="457200" rtl="1" algn="r">
              <a:spcBef>
                <a:spcPts val="0"/>
              </a:spcBef>
              <a:spcAft>
                <a:spcPts val="0"/>
              </a:spcAft>
              <a:buClr>
                <a:schemeClr val="dk2"/>
              </a:buClr>
              <a:buSzPts val="1500"/>
              <a:buAutoNum type="arabicPeriod"/>
            </a:pPr>
            <a:r>
              <a:rPr lang="en" sz="1500">
                <a:solidFill>
                  <a:schemeClr val="dk2"/>
                </a:solidFill>
              </a:rPr>
              <a:t>در صورتی که Private Key مشخصی دارید </a:t>
            </a:r>
            <a:r>
              <a:rPr lang="en" sz="1500">
                <a:solidFill>
                  <a:schemeClr val="dk2"/>
                </a:solidFill>
              </a:rPr>
              <a:t>آن را</a:t>
            </a:r>
            <a:r>
              <a:rPr lang="en" sz="1500">
                <a:solidFill>
                  <a:schemeClr val="dk2"/>
                </a:solidFill>
              </a:rPr>
              <a:t> وارد کنید در غیر این صورت با زدن کلید Apply یک مقدار اتفاقی انتخاب می شود .</a:t>
            </a:r>
            <a:endParaRPr sz="1500">
              <a:solidFill>
                <a:schemeClr val="dk2"/>
              </a:solidFill>
            </a:endParaRPr>
          </a:p>
          <a:p>
            <a:pPr indent="0" lvl="0" marL="457200" rtl="1" algn="r">
              <a:spcBef>
                <a:spcPts val="0"/>
              </a:spcBef>
              <a:spcAft>
                <a:spcPts val="0"/>
              </a:spcAft>
              <a:buNone/>
            </a:pPr>
            <a:r>
              <a:rPr lang="en" sz="1500">
                <a:solidFill>
                  <a:schemeClr val="dk2"/>
                </a:solidFill>
              </a:rPr>
              <a:t>( توجه داشته باشید که Public Key مقداریست که از Private Key مشخص می شود و در صورتی که میخواهید یک ارتباط Wireguard از یک دستگاه به دستگاه دیگر منتقل کنید کافیست Private Key اینترفیس دستگاه قدیمی را در دستگاه جدید وارد کنید و پورت را هم مانند دستگاه قدیمی وارد کنید. در این صورت کاربران قدیمی به سادگی به دستگاه جدید متصل می شوند . )</a:t>
            </a:r>
            <a:endParaRPr sz="1500">
              <a:solidFill>
                <a:schemeClr val="dk2"/>
              </a:solidFill>
            </a:endParaRPr>
          </a:p>
          <a:p>
            <a:pPr indent="0" lvl="0" marL="457200" rtl="1" algn="r">
              <a:spcBef>
                <a:spcPts val="0"/>
              </a:spcBef>
              <a:spcAft>
                <a:spcPts val="0"/>
              </a:spcAft>
              <a:buNone/>
            </a:pPr>
            <a:r>
              <a:rPr lang="en" sz="1500">
                <a:solidFill>
                  <a:schemeClr val="dk2"/>
                </a:solidFill>
              </a:rPr>
              <a:t>( البته برای اتصال کاربران قدیمی به دستگاه جدید باید Peer ها نیز منتقل شوند. ) </a:t>
            </a:r>
            <a:endParaRPr sz="1500">
              <a:solidFill>
                <a:schemeClr val="dk2"/>
              </a:solidFill>
            </a:endParaRPr>
          </a:p>
        </p:txBody>
      </p:sp>
      <p:pic>
        <p:nvPicPr>
          <p:cNvPr id="332" name="Google Shape;332;p43"/>
          <p:cNvPicPr preferRelativeResize="0"/>
          <p:nvPr/>
        </p:nvPicPr>
        <p:blipFill>
          <a:blip r:embed="rId3">
            <a:alphaModFix/>
          </a:blip>
          <a:stretch>
            <a:fillRect/>
          </a:stretch>
        </p:blipFill>
        <p:spPr>
          <a:xfrm>
            <a:off x="68575" y="99050"/>
            <a:ext cx="3604402" cy="394705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p44"/>
          <p:cNvPicPr preferRelativeResize="0"/>
          <p:nvPr/>
        </p:nvPicPr>
        <p:blipFill>
          <a:blip r:embed="rId3">
            <a:alphaModFix/>
          </a:blip>
          <a:stretch>
            <a:fillRect/>
          </a:stretch>
        </p:blipFill>
        <p:spPr>
          <a:xfrm>
            <a:off x="152400" y="152400"/>
            <a:ext cx="3391149" cy="2659375"/>
          </a:xfrm>
          <a:prstGeom prst="rect">
            <a:avLst/>
          </a:prstGeom>
          <a:noFill/>
          <a:ln>
            <a:noFill/>
          </a:ln>
        </p:spPr>
      </p:pic>
      <p:sp>
        <p:nvSpPr>
          <p:cNvPr id="338" name="Google Shape;338;p44"/>
          <p:cNvSpPr txBox="1"/>
          <p:nvPr/>
        </p:nvSpPr>
        <p:spPr>
          <a:xfrm>
            <a:off x="3543550" y="45725"/>
            <a:ext cx="5554800" cy="27660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
                <a:solidFill>
                  <a:schemeClr val="dk2"/>
                </a:solidFill>
              </a:rPr>
              <a:t>برای ارتباط  Client to Site باید به ازاء هر کاربر یک Peer با Public Key سمت مقابل ایجاد شود. </a:t>
            </a:r>
            <a:endParaRPr>
              <a:solidFill>
                <a:schemeClr val="dk2"/>
              </a:solidFill>
            </a:endParaRPr>
          </a:p>
          <a:p>
            <a:pPr indent="0" lvl="0" marL="0" rtl="1" algn="r">
              <a:spcBef>
                <a:spcPts val="0"/>
              </a:spcBef>
              <a:spcAft>
                <a:spcPts val="0"/>
              </a:spcAft>
              <a:buNone/>
            </a:pPr>
            <a:r>
              <a:rPr lang="en">
                <a:solidFill>
                  <a:schemeClr val="dk2"/>
                </a:solidFill>
              </a:rPr>
              <a:t>Interface : اینترفیس Wireguard مربوط به این Peer</a:t>
            </a:r>
            <a:endParaRPr>
              <a:solidFill>
                <a:schemeClr val="dk2"/>
              </a:solidFill>
            </a:endParaRPr>
          </a:p>
          <a:p>
            <a:pPr indent="0" lvl="0" marL="0" rtl="1" algn="r">
              <a:spcBef>
                <a:spcPts val="0"/>
              </a:spcBef>
              <a:spcAft>
                <a:spcPts val="0"/>
              </a:spcAft>
              <a:buNone/>
            </a:pPr>
            <a:r>
              <a:rPr lang="en">
                <a:solidFill>
                  <a:schemeClr val="dk2"/>
                </a:solidFill>
              </a:rPr>
              <a:t>Public Key : کلید عمومی سمت مقابل </a:t>
            </a:r>
            <a:endParaRPr>
              <a:solidFill>
                <a:schemeClr val="dk2"/>
              </a:solidFill>
            </a:endParaRPr>
          </a:p>
          <a:p>
            <a:pPr indent="0" lvl="0" marL="0" rtl="1" algn="r">
              <a:spcBef>
                <a:spcPts val="0"/>
              </a:spcBef>
              <a:spcAft>
                <a:spcPts val="0"/>
              </a:spcAft>
              <a:buNone/>
            </a:pPr>
            <a:r>
              <a:rPr lang="en">
                <a:solidFill>
                  <a:schemeClr val="dk2"/>
                </a:solidFill>
              </a:rPr>
              <a:t>EndPoint  : آدرس ip سمت مقابل</a:t>
            </a:r>
            <a:endParaRPr>
              <a:solidFill>
                <a:schemeClr val="dk2"/>
              </a:solidFill>
            </a:endParaRPr>
          </a:p>
          <a:p>
            <a:pPr indent="0" lvl="0" marL="0" rtl="1" algn="r">
              <a:spcBef>
                <a:spcPts val="0"/>
              </a:spcBef>
              <a:spcAft>
                <a:spcPts val="0"/>
              </a:spcAft>
              <a:buNone/>
            </a:pPr>
            <a:r>
              <a:rPr lang="en">
                <a:solidFill>
                  <a:schemeClr val="dk2"/>
                </a:solidFill>
              </a:rPr>
              <a:t>EndPoint Port : پورت سمت مقابل </a:t>
            </a:r>
            <a:endParaRPr>
              <a:solidFill>
                <a:schemeClr val="dk2"/>
              </a:solidFill>
            </a:endParaRPr>
          </a:p>
          <a:p>
            <a:pPr indent="0" lvl="0" marL="0" rtl="1" algn="r">
              <a:spcBef>
                <a:spcPts val="0"/>
              </a:spcBef>
              <a:spcAft>
                <a:spcPts val="0"/>
              </a:spcAft>
              <a:buNone/>
            </a:pPr>
            <a:r>
              <a:rPr lang="en">
                <a:solidFill>
                  <a:schemeClr val="dk2"/>
                </a:solidFill>
              </a:rPr>
              <a:t>Allowed Address : در این قسمت آدرس Private مجاز برای Interface مقابل را وارد می کنید . ( توجه داشته باشید که با مقدار 0.0.0.0/0 میتوانید همه را مجاز کنید ) </a:t>
            </a:r>
            <a:endParaRPr>
              <a:solidFill>
                <a:schemeClr val="dk2"/>
              </a:solidFill>
            </a:endParaRPr>
          </a:p>
          <a:p>
            <a:pPr indent="0" lvl="0" marL="0" rtl="1" algn="r">
              <a:spcBef>
                <a:spcPts val="0"/>
              </a:spcBef>
              <a:spcAft>
                <a:spcPts val="0"/>
              </a:spcAft>
              <a:buNone/>
            </a:pPr>
            <a:r>
              <a:rPr lang="en">
                <a:solidFill>
                  <a:schemeClr val="dk2"/>
                </a:solidFill>
              </a:rPr>
              <a:t>Preshared Key : با استفاده از این گزینه می توانید برای این ارتباط رمز عبور تعیین کنید </a:t>
            </a:r>
            <a:endParaRPr>
              <a:solidFill>
                <a:schemeClr val="dk2"/>
              </a:solidFill>
            </a:endParaRPr>
          </a:p>
          <a:p>
            <a:pPr indent="0" lvl="0" marL="0" rtl="1" algn="r">
              <a:spcBef>
                <a:spcPts val="0"/>
              </a:spcBef>
              <a:spcAft>
                <a:spcPts val="0"/>
              </a:spcAft>
              <a:buNone/>
            </a:pPr>
            <a:r>
              <a:rPr lang="en">
                <a:solidFill>
                  <a:schemeClr val="dk2"/>
                </a:solidFill>
              </a:rPr>
              <a:t>Persistent</a:t>
            </a:r>
            <a:r>
              <a:rPr lang="en">
                <a:solidFill>
                  <a:schemeClr val="dk2"/>
                </a:solidFill>
              </a:rPr>
              <a:t> Keepalive : این مقدار را بهتر است ۲۵ وارد کنید </a:t>
            </a:r>
            <a:endParaRPr>
              <a:solidFill>
                <a:schemeClr val="dk2"/>
              </a:solidFill>
            </a:endParaRPr>
          </a:p>
        </p:txBody>
      </p:sp>
      <p:sp>
        <p:nvSpPr>
          <p:cNvPr id="339" name="Google Shape;339;p44"/>
          <p:cNvSpPr txBox="1"/>
          <p:nvPr/>
        </p:nvSpPr>
        <p:spPr>
          <a:xfrm>
            <a:off x="83825" y="2872750"/>
            <a:ext cx="8984100" cy="22707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 sz="1300">
                <a:solidFill>
                  <a:schemeClr val="dk2"/>
                </a:solidFill>
              </a:rPr>
              <a:t>در ارتباط Client to Site ما باید یک فایل برای کاربر ایجاد کنیم تا با آن متصل شود. در صفحه بعدی قالب خام فایل رو قرار دادم. برای تکمیل فایل مراحل زیر را دنبال کنید :</a:t>
            </a:r>
            <a:endParaRPr sz="1300">
              <a:solidFill>
                <a:schemeClr val="dk2"/>
              </a:solidFill>
            </a:endParaRPr>
          </a:p>
          <a:p>
            <a:pPr indent="0" lvl="0" marL="457200" rtl="1" algn="r">
              <a:spcBef>
                <a:spcPts val="0"/>
              </a:spcBef>
              <a:spcAft>
                <a:spcPts val="0"/>
              </a:spcAft>
              <a:buNone/>
            </a:pPr>
            <a:r>
              <a:rPr lang="en" sz="1300">
                <a:solidFill>
                  <a:schemeClr val="dk2"/>
                </a:solidFill>
              </a:rPr>
              <a:t>در قسمت [ Interface ] </a:t>
            </a:r>
            <a:endParaRPr sz="1300">
              <a:solidFill>
                <a:schemeClr val="dk2"/>
              </a:solidFill>
            </a:endParaRPr>
          </a:p>
          <a:p>
            <a:pPr indent="-311150" lvl="0" marL="457200" rtl="1" algn="r">
              <a:spcBef>
                <a:spcPts val="0"/>
              </a:spcBef>
              <a:spcAft>
                <a:spcPts val="0"/>
              </a:spcAft>
              <a:buClr>
                <a:schemeClr val="dk2"/>
              </a:buClr>
              <a:buSzPts val="1300"/>
              <a:buAutoNum type="arabicPeriod"/>
            </a:pPr>
            <a:r>
              <a:rPr lang="en" sz="1300">
                <a:solidFill>
                  <a:schemeClr val="dk2"/>
                </a:solidFill>
              </a:rPr>
              <a:t>یک Private Key برای سمت کاربر بسازید و </a:t>
            </a:r>
            <a:r>
              <a:rPr lang="en" sz="1300">
                <a:solidFill>
                  <a:schemeClr val="dk2"/>
                </a:solidFill>
              </a:rPr>
              <a:t>آن را</a:t>
            </a:r>
            <a:r>
              <a:rPr lang="en" sz="1300">
                <a:solidFill>
                  <a:schemeClr val="dk2"/>
                </a:solidFill>
              </a:rPr>
              <a:t> در خط دوم وارد کنید. ( توجه داشته باشید که Public Key این کلید خصوصی را برای ساخت Peer در دستگاه خود </a:t>
            </a:r>
            <a:r>
              <a:rPr lang="en" sz="1300">
                <a:solidFill>
                  <a:schemeClr val="dk2"/>
                </a:solidFill>
              </a:rPr>
              <a:t>طبق</a:t>
            </a:r>
            <a:r>
              <a:rPr lang="en" sz="1300">
                <a:solidFill>
                  <a:schemeClr val="dk2"/>
                </a:solidFill>
              </a:rPr>
              <a:t> توضیح بالا نیاز دارید ) </a:t>
            </a:r>
            <a:endParaRPr sz="1300">
              <a:solidFill>
                <a:schemeClr val="dk2"/>
              </a:solidFill>
            </a:endParaRPr>
          </a:p>
          <a:p>
            <a:pPr indent="-311150" lvl="0" marL="457200" rtl="1" algn="r">
              <a:spcBef>
                <a:spcPts val="0"/>
              </a:spcBef>
              <a:spcAft>
                <a:spcPts val="0"/>
              </a:spcAft>
              <a:buClr>
                <a:schemeClr val="dk2"/>
              </a:buClr>
              <a:buSzPts val="1300"/>
              <a:buAutoNum type="arabicPeriod"/>
            </a:pPr>
            <a:r>
              <a:rPr lang="en" sz="1300">
                <a:solidFill>
                  <a:schemeClr val="dk2"/>
                </a:solidFill>
              </a:rPr>
              <a:t>یک آدرس هم رنج Int سرور به کاربر بدهید </a:t>
            </a:r>
            <a:endParaRPr sz="1300">
              <a:solidFill>
                <a:schemeClr val="dk2"/>
              </a:solidFill>
            </a:endParaRPr>
          </a:p>
          <a:p>
            <a:pPr indent="-311150" lvl="0" marL="457200" rtl="1" algn="r">
              <a:spcBef>
                <a:spcPts val="0"/>
              </a:spcBef>
              <a:spcAft>
                <a:spcPts val="0"/>
              </a:spcAft>
              <a:buClr>
                <a:schemeClr val="dk2"/>
              </a:buClr>
              <a:buSzPts val="1300"/>
              <a:buAutoNum type="arabicPeriod"/>
            </a:pPr>
            <a:r>
              <a:rPr lang="en" sz="1300">
                <a:solidFill>
                  <a:schemeClr val="dk2"/>
                </a:solidFill>
              </a:rPr>
              <a:t>DNS تعیین کنید.</a:t>
            </a:r>
            <a:endParaRPr sz="1300">
              <a:solidFill>
                <a:schemeClr val="dk2"/>
              </a:solidFill>
            </a:endParaRPr>
          </a:p>
          <a:p>
            <a:pPr indent="0" lvl="0" marL="457200" rtl="1" algn="r">
              <a:spcBef>
                <a:spcPts val="0"/>
              </a:spcBef>
              <a:spcAft>
                <a:spcPts val="0"/>
              </a:spcAft>
              <a:buNone/>
            </a:pPr>
            <a:r>
              <a:rPr lang="en" sz="1300">
                <a:solidFill>
                  <a:schemeClr val="dk2"/>
                </a:solidFill>
              </a:rPr>
              <a:t>در قسمت [ Peer ] </a:t>
            </a:r>
            <a:endParaRPr sz="1300">
              <a:solidFill>
                <a:schemeClr val="dk2"/>
              </a:solidFill>
            </a:endParaRPr>
          </a:p>
          <a:p>
            <a:pPr indent="-311150" lvl="0" marL="457200" rtl="1" algn="r">
              <a:spcBef>
                <a:spcPts val="0"/>
              </a:spcBef>
              <a:spcAft>
                <a:spcPts val="0"/>
              </a:spcAft>
              <a:buClr>
                <a:schemeClr val="dk2"/>
              </a:buClr>
              <a:buSzPts val="1300"/>
              <a:buAutoNum type="arabicPeriod"/>
            </a:pPr>
            <a:r>
              <a:rPr lang="en" sz="1300">
                <a:solidFill>
                  <a:schemeClr val="dk2"/>
                </a:solidFill>
              </a:rPr>
              <a:t>کلید عمومی سرور را وارد کنید </a:t>
            </a:r>
            <a:endParaRPr sz="1300">
              <a:solidFill>
                <a:schemeClr val="dk2"/>
              </a:solidFill>
            </a:endParaRPr>
          </a:p>
          <a:p>
            <a:pPr indent="-311150" lvl="0" marL="457200" rtl="1" algn="r">
              <a:spcBef>
                <a:spcPts val="0"/>
              </a:spcBef>
              <a:spcAft>
                <a:spcPts val="0"/>
              </a:spcAft>
              <a:buClr>
                <a:schemeClr val="dk2"/>
              </a:buClr>
              <a:buSzPts val="1300"/>
              <a:buAutoNum type="arabicPeriod"/>
            </a:pPr>
            <a:r>
              <a:rPr lang="en" sz="1300">
                <a:solidFill>
                  <a:schemeClr val="dk2"/>
                </a:solidFill>
              </a:rPr>
              <a:t>در Endpoint آدرس و پورت سرور را وارد کنید</a:t>
            </a:r>
            <a:endParaRPr sz="1300">
              <a:solidFill>
                <a:schemeClr val="dk2"/>
              </a:solidFill>
            </a:endParaRPr>
          </a:p>
          <a:p>
            <a:pPr indent="0" lvl="0" marL="457200" rtl="1" algn="r">
              <a:spcBef>
                <a:spcPts val="0"/>
              </a:spcBef>
              <a:spcAft>
                <a:spcPts val="0"/>
              </a:spcAft>
              <a:buNone/>
            </a:pPr>
            <a:r>
              <a:t/>
            </a:r>
            <a:endParaRPr sz="1300">
              <a:solidFill>
                <a:schemeClr val="dk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5"/>
          <p:cNvSpPr txBox="1"/>
          <p:nvPr/>
        </p:nvSpPr>
        <p:spPr>
          <a:xfrm>
            <a:off x="563875" y="578400"/>
            <a:ext cx="8275500" cy="39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t>[Interface]</a:t>
            </a:r>
            <a:endParaRPr sz="1900"/>
          </a:p>
          <a:p>
            <a:pPr indent="0" lvl="0" marL="0" rtl="0" algn="l">
              <a:spcBef>
                <a:spcPts val="0"/>
              </a:spcBef>
              <a:spcAft>
                <a:spcPts val="0"/>
              </a:spcAft>
              <a:buNone/>
            </a:pPr>
            <a:r>
              <a:rPr lang="en" sz="1900"/>
              <a:t>PrivateKey = ( random Private key that you gen )</a:t>
            </a:r>
            <a:endParaRPr sz="1900"/>
          </a:p>
          <a:p>
            <a:pPr indent="0" lvl="0" marL="0" rtl="0" algn="l">
              <a:spcBef>
                <a:spcPts val="0"/>
              </a:spcBef>
              <a:spcAft>
                <a:spcPts val="0"/>
              </a:spcAft>
              <a:buNone/>
            </a:pPr>
            <a:r>
              <a:rPr lang="en" sz="1900"/>
              <a:t>Address = Private Address for this client in your server</a:t>
            </a:r>
            <a:endParaRPr sz="1900"/>
          </a:p>
          <a:p>
            <a:pPr indent="0" lvl="0" marL="0" rtl="0" algn="l">
              <a:spcBef>
                <a:spcPts val="0"/>
              </a:spcBef>
              <a:spcAft>
                <a:spcPts val="0"/>
              </a:spcAft>
              <a:buNone/>
            </a:pPr>
            <a:r>
              <a:rPr lang="en" sz="1900"/>
              <a:t>DNS = 8.8.8.8, 1.1.1.1</a:t>
            </a:r>
            <a:endParaRPr sz="1900"/>
          </a:p>
          <a:p>
            <a:pPr indent="0" lvl="0" marL="0" rtl="0" algn="l">
              <a:spcBef>
                <a:spcPts val="0"/>
              </a:spcBef>
              <a:spcAft>
                <a:spcPts val="0"/>
              </a:spcAft>
              <a:buNone/>
            </a:pPr>
            <a:r>
              <a:rPr lang="en" sz="1900"/>
              <a:t>[Peer]</a:t>
            </a:r>
            <a:endParaRPr sz="1900"/>
          </a:p>
          <a:p>
            <a:pPr indent="0" lvl="0" marL="0" rtl="0" algn="l">
              <a:spcBef>
                <a:spcPts val="0"/>
              </a:spcBef>
              <a:spcAft>
                <a:spcPts val="0"/>
              </a:spcAft>
              <a:buNone/>
            </a:pPr>
            <a:r>
              <a:rPr lang="en" sz="1900"/>
              <a:t>PublicKey = ( Public Key of Your Int in your server )</a:t>
            </a:r>
            <a:endParaRPr sz="1900"/>
          </a:p>
          <a:p>
            <a:pPr indent="0" lvl="0" marL="0" rtl="0" algn="l">
              <a:spcBef>
                <a:spcPts val="0"/>
              </a:spcBef>
              <a:spcAft>
                <a:spcPts val="0"/>
              </a:spcAft>
              <a:buNone/>
            </a:pPr>
            <a:r>
              <a:rPr lang="en" sz="1900"/>
              <a:t>AllowedIPs = 0.0.0.0/0</a:t>
            </a:r>
            <a:endParaRPr sz="1900"/>
          </a:p>
          <a:p>
            <a:pPr indent="0" lvl="0" marL="0" rtl="0" algn="l">
              <a:spcBef>
                <a:spcPts val="0"/>
              </a:spcBef>
              <a:spcAft>
                <a:spcPts val="0"/>
              </a:spcAft>
              <a:buNone/>
            </a:pPr>
            <a:r>
              <a:rPr lang="en" sz="1900"/>
              <a:t>Endpoint = (Server IP):(Server Port)</a:t>
            </a:r>
            <a:endParaRPr sz="1900"/>
          </a:p>
          <a:p>
            <a:pPr indent="0" lvl="0" marL="0" rtl="0" algn="l">
              <a:spcBef>
                <a:spcPts val="0"/>
              </a:spcBef>
              <a:spcAft>
                <a:spcPts val="0"/>
              </a:spcAft>
              <a:buNone/>
            </a:pPr>
            <a:r>
              <a:rPr lang="en" sz="1900"/>
              <a:t>Persistent Keepalive</a:t>
            </a:r>
            <a:r>
              <a:rPr lang="en" sz="1900"/>
              <a:t> = 25</a:t>
            </a:r>
            <a:endParaRPr sz="19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8" name="Shape 348"/>
        <p:cNvGrpSpPr/>
        <p:nvPr/>
      </p:nvGrpSpPr>
      <p:grpSpPr>
        <a:xfrm>
          <a:off x="0" y="0"/>
          <a:ext cx="0" cy="0"/>
          <a:chOff x="0" y="0"/>
          <a:chExt cx="0" cy="0"/>
        </a:xfrm>
      </p:grpSpPr>
      <p:sp>
        <p:nvSpPr>
          <p:cNvPr id="349" name="Google Shape;349;p46"/>
          <p:cNvSpPr txBox="1"/>
          <p:nvPr/>
        </p:nvSpPr>
        <p:spPr>
          <a:xfrm>
            <a:off x="1152450" y="807125"/>
            <a:ext cx="5074200" cy="22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 </a:t>
            </a:r>
            <a:endParaRPr sz="1800">
              <a:solidFill>
                <a:schemeClr val="dk2"/>
              </a:solidFill>
            </a:endParaRPr>
          </a:p>
        </p:txBody>
      </p:sp>
      <p:grpSp>
        <p:nvGrpSpPr>
          <p:cNvPr id="350" name="Google Shape;350;p46"/>
          <p:cNvGrpSpPr/>
          <p:nvPr/>
        </p:nvGrpSpPr>
        <p:grpSpPr>
          <a:xfrm rot="2700000">
            <a:off x="970108" y="680989"/>
            <a:ext cx="2726260" cy="2546976"/>
            <a:chOff x="3203958" y="1258050"/>
            <a:chExt cx="2726286" cy="2547000"/>
          </a:xfrm>
        </p:grpSpPr>
        <p:sp>
          <p:nvSpPr>
            <p:cNvPr id="351" name="Google Shape;351;p46"/>
            <p:cNvSpPr/>
            <p:nvPr/>
          </p:nvSpPr>
          <p:spPr>
            <a:xfrm rot="2700000">
              <a:off x="4196595" y="1011412"/>
              <a:ext cx="561726" cy="3040276"/>
            </a:xfrm>
            <a:prstGeom prst="roundRect">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6"/>
            <p:cNvSpPr/>
            <p:nvPr/>
          </p:nvSpPr>
          <p:spPr>
            <a:xfrm rot="-2700000">
              <a:off x="3420995" y="3205343"/>
              <a:ext cx="374201" cy="374201"/>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solidFill>
                  <a:srgbClr val="0D5CDF"/>
                </a:solidFill>
                <a:latin typeface="Roboto"/>
                <a:ea typeface="Roboto"/>
                <a:cs typeface="Roboto"/>
                <a:sym typeface="Roboto"/>
              </a:endParaRPr>
            </a:p>
          </p:txBody>
        </p:sp>
        <p:sp>
          <p:nvSpPr>
            <p:cNvPr id="353" name="Google Shape;353;p46"/>
            <p:cNvSpPr txBox="1"/>
            <p:nvPr/>
          </p:nvSpPr>
          <p:spPr>
            <a:xfrm rot="-2700000">
              <a:off x="3410687" y="2240903"/>
              <a:ext cx="2333877" cy="39329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lt1"/>
                  </a:solidFill>
                </a:rPr>
                <a:t>IKeV2 Method (VPN)</a:t>
              </a:r>
              <a:endParaRPr b="1" sz="800">
                <a:solidFill>
                  <a:schemeClr val="lt1"/>
                </a:solidFill>
                <a:latin typeface="Roboto"/>
                <a:ea typeface="Roboto"/>
                <a:cs typeface="Roboto"/>
                <a:sym typeface="Roboto"/>
              </a:endParaRPr>
            </a:p>
          </p:txBody>
        </p:sp>
        <p:sp>
          <p:nvSpPr>
            <p:cNvPr id="354" name="Google Shape;354;p46"/>
            <p:cNvSpPr txBox="1"/>
            <p:nvPr/>
          </p:nvSpPr>
          <p:spPr>
            <a:xfrm rot="-2700000">
              <a:off x="3869931"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b="1" sz="800">
                <a:latin typeface="Roboto"/>
                <a:ea typeface="Roboto"/>
                <a:cs typeface="Roboto"/>
                <a:sym typeface="Roboto"/>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7"/>
          <p:cNvSpPr txBox="1"/>
          <p:nvPr/>
        </p:nvSpPr>
        <p:spPr>
          <a:xfrm>
            <a:off x="2910850" y="76200"/>
            <a:ext cx="6119100" cy="24957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
                <a:solidFill>
                  <a:schemeClr val="dk2"/>
                </a:solidFill>
              </a:rPr>
              <a:t>برای برقراری VPN IPSec به صورت Client to Site مراحل زیر را در سرور دنبال کنید :</a:t>
            </a:r>
            <a:endParaRPr>
              <a:solidFill>
                <a:schemeClr val="dk2"/>
              </a:solidFill>
            </a:endParaRPr>
          </a:p>
          <a:p>
            <a:pPr indent="-317500" lvl="0" marL="457200" rtl="1" algn="r">
              <a:spcBef>
                <a:spcPts val="0"/>
              </a:spcBef>
              <a:spcAft>
                <a:spcPts val="0"/>
              </a:spcAft>
              <a:buClr>
                <a:schemeClr val="dk2"/>
              </a:buClr>
              <a:buSzPts val="1400"/>
              <a:buAutoNum type="arabicPeriod"/>
            </a:pPr>
            <a:r>
              <a:rPr lang="en">
                <a:solidFill>
                  <a:schemeClr val="dk2"/>
                </a:solidFill>
              </a:rPr>
              <a:t>یک IP &gt; Pool برای آدرس دهی به کاربران ایجاد کنید </a:t>
            </a:r>
            <a:endParaRPr>
              <a:solidFill>
                <a:schemeClr val="dk2"/>
              </a:solidFill>
            </a:endParaRPr>
          </a:p>
          <a:p>
            <a:pPr indent="-317500" lvl="0" marL="457200" rtl="1" algn="r">
              <a:spcBef>
                <a:spcPts val="0"/>
              </a:spcBef>
              <a:spcAft>
                <a:spcPts val="0"/>
              </a:spcAft>
              <a:buClr>
                <a:schemeClr val="dk2"/>
              </a:buClr>
              <a:buSzPts val="1400"/>
              <a:buAutoNum type="arabicPeriod"/>
            </a:pPr>
            <a:r>
              <a:rPr lang="en">
                <a:solidFill>
                  <a:schemeClr val="dk2"/>
                </a:solidFill>
              </a:rPr>
              <a:t>در منو IP &gt; IPsec &gt; Mode Config یک گزینه جدید ایجاد کنید:</a:t>
            </a:r>
            <a:endParaRPr>
              <a:solidFill>
                <a:schemeClr val="dk2"/>
              </a:solidFill>
            </a:endParaRPr>
          </a:p>
          <a:p>
            <a:pPr indent="0" lvl="0" marL="457200" rtl="1" algn="r">
              <a:spcBef>
                <a:spcPts val="0"/>
              </a:spcBef>
              <a:spcAft>
                <a:spcPts val="0"/>
              </a:spcAft>
              <a:buNone/>
            </a:pPr>
            <a:r>
              <a:rPr lang="en">
                <a:solidFill>
                  <a:schemeClr val="dk2"/>
                </a:solidFill>
              </a:rPr>
              <a:t>2.1. حتما گزینه Responder فعال باشد</a:t>
            </a:r>
            <a:endParaRPr>
              <a:solidFill>
                <a:schemeClr val="dk2"/>
              </a:solidFill>
            </a:endParaRPr>
          </a:p>
          <a:p>
            <a:pPr indent="0" lvl="0" marL="457200" rtl="1" algn="r">
              <a:spcBef>
                <a:spcPts val="0"/>
              </a:spcBef>
              <a:spcAft>
                <a:spcPts val="0"/>
              </a:spcAft>
              <a:buNone/>
            </a:pPr>
            <a:r>
              <a:rPr lang="en">
                <a:solidFill>
                  <a:schemeClr val="dk2"/>
                </a:solidFill>
              </a:rPr>
              <a:t>2.2. در قسمت Address Pool گزینه Pool ی که در مرحله قبل ساختید را انتخاب کنید </a:t>
            </a:r>
            <a:endParaRPr>
              <a:solidFill>
                <a:schemeClr val="dk2"/>
              </a:solidFill>
            </a:endParaRPr>
          </a:p>
          <a:p>
            <a:pPr indent="0" lvl="0" marL="457200" rtl="1" algn="r">
              <a:spcBef>
                <a:spcPts val="0"/>
              </a:spcBef>
              <a:spcAft>
                <a:spcPts val="0"/>
              </a:spcAft>
              <a:buNone/>
            </a:pPr>
            <a:r>
              <a:rPr lang="en">
                <a:solidFill>
                  <a:schemeClr val="dk2"/>
                </a:solidFill>
              </a:rPr>
              <a:t>2.3 برای آدرس دهی Point to Point گزینه Address Prefix را 32 انتخاب کنید </a:t>
            </a:r>
            <a:endParaRPr>
              <a:solidFill>
                <a:schemeClr val="dk2"/>
              </a:solidFill>
            </a:endParaRPr>
          </a:p>
          <a:p>
            <a:pPr indent="0" lvl="0" marL="457200" rtl="1" algn="r">
              <a:spcBef>
                <a:spcPts val="0"/>
              </a:spcBef>
              <a:spcAft>
                <a:spcPts val="0"/>
              </a:spcAft>
              <a:buNone/>
            </a:pPr>
            <a:r>
              <a:rPr lang="en">
                <a:solidFill>
                  <a:schemeClr val="dk2"/>
                </a:solidFill>
              </a:rPr>
              <a:t>2.4. در صورت تمایل با برداشتن تیک System DNS میتوانید DNS دستی انتخاب کنید </a:t>
            </a:r>
            <a:endParaRPr>
              <a:solidFill>
                <a:schemeClr val="dk2"/>
              </a:solidFill>
            </a:endParaRPr>
          </a:p>
          <a:p>
            <a:pPr indent="0" lvl="0" marL="457200" rtl="1" algn="r">
              <a:spcBef>
                <a:spcPts val="0"/>
              </a:spcBef>
              <a:spcAft>
                <a:spcPts val="0"/>
              </a:spcAft>
              <a:buNone/>
            </a:pPr>
            <a:r>
              <a:t/>
            </a:r>
            <a:endParaRPr>
              <a:solidFill>
                <a:schemeClr val="dk2"/>
              </a:solidFill>
            </a:endParaRPr>
          </a:p>
        </p:txBody>
      </p:sp>
      <p:pic>
        <p:nvPicPr>
          <p:cNvPr id="360" name="Google Shape;360;p47"/>
          <p:cNvPicPr preferRelativeResize="0"/>
          <p:nvPr/>
        </p:nvPicPr>
        <p:blipFill rotWithShape="1">
          <a:blip r:embed="rId3">
            <a:alphaModFix/>
          </a:blip>
          <a:srcRect b="0" l="758" r="699" t="1136"/>
          <a:stretch/>
        </p:blipFill>
        <p:spPr>
          <a:xfrm>
            <a:off x="228600" y="178200"/>
            <a:ext cx="2560325" cy="2173136"/>
          </a:xfrm>
          <a:prstGeom prst="rect">
            <a:avLst/>
          </a:prstGeom>
          <a:noFill/>
          <a:ln>
            <a:noFill/>
          </a:ln>
        </p:spPr>
      </p:pic>
      <p:pic>
        <p:nvPicPr>
          <p:cNvPr id="361" name="Google Shape;361;p47"/>
          <p:cNvPicPr preferRelativeResize="0"/>
          <p:nvPr/>
        </p:nvPicPr>
        <p:blipFill rotWithShape="1">
          <a:blip r:embed="rId4">
            <a:alphaModFix/>
          </a:blip>
          <a:srcRect b="2741" l="2271" r="2271" t="1719"/>
          <a:stretch/>
        </p:blipFill>
        <p:spPr>
          <a:xfrm>
            <a:off x="228600" y="2571750"/>
            <a:ext cx="2560325" cy="2120550"/>
          </a:xfrm>
          <a:prstGeom prst="rect">
            <a:avLst/>
          </a:prstGeom>
          <a:noFill/>
          <a:ln>
            <a:noFill/>
          </a:ln>
        </p:spPr>
      </p:pic>
      <p:sp>
        <p:nvSpPr>
          <p:cNvPr id="362" name="Google Shape;362;p47"/>
          <p:cNvSpPr txBox="1"/>
          <p:nvPr/>
        </p:nvSpPr>
        <p:spPr>
          <a:xfrm>
            <a:off x="2255500" y="1773050"/>
            <a:ext cx="472500" cy="4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rPr>
              <a:t>1</a:t>
            </a:r>
            <a:endParaRPr sz="1800">
              <a:solidFill>
                <a:srgbClr val="FF0000"/>
              </a:solidFill>
            </a:endParaRPr>
          </a:p>
        </p:txBody>
      </p:sp>
      <p:sp>
        <p:nvSpPr>
          <p:cNvPr id="363" name="Google Shape;363;p47"/>
          <p:cNvSpPr txBox="1"/>
          <p:nvPr/>
        </p:nvSpPr>
        <p:spPr>
          <a:xfrm>
            <a:off x="2255500" y="4267200"/>
            <a:ext cx="472500" cy="4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rPr>
              <a:t>2</a:t>
            </a:r>
            <a:endParaRPr sz="1800">
              <a:solidFill>
                <a:srgbClr val="FF0000"/>
              </a:solidFill>
            </a:endParaRPr>
          </a:p>
        </p:txBody>
      </p:sp>
      <p:pic>
        <p:nvPicPr>
          <p:cNvPr id="364" name="Google Shape;364;p47"/>
          <p:cNvPicPr preferRelativeResize="0"/>
          <p:nvPr/>
        </p:nvPicPr>
        <p:blipFill>
          <a:blip r:embed="rId5">
            <a:alphaModFix/>
          </a:blip>
          <a:stretch>
            <a:fillRect/>
          </a:stretch>
        </p:blipFill>
        <p:spPr>
          <a:xfrm>
            <a:off x="2828750" y="2571900"/>
            <a:ext cx="2454751" cy="2266800"/>
          </a:xfrm>
          <a:prstGeom prst="rect">
            <a:avLst/>
          </a:prstGeom>
          <a:noFill/>
          <a:ln>
            <a:noFill/>
          </a:ln>
        </p:spPr>
      </p:pic>
      <p:sp>
        <p:nvSpPr>
          <p:cNvPr id="365" name="Google Shape;365;p47"/>
          <p:cNvSpPr txBox="1"/>
          <p:nvPr/>
        </p:nvSpPr>
        <p:spPr>
          <a:xfrm>
            <a:off x="5384250" y="2544750"/>
            <a:ext cx="3674100" cy="22668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
                <a:solidFill>
                  <a:schemeClr val="dk2"/>
                </a:solidFill>
              </a:rPr>
              <a:t>3. از منو IP &gt; IPSec &gt; Proposals یک پروپوزال جدید ایجاد کنید </a:t>
            </a:r>
            <a:endParaRPr>
              <a:solidFill>
                <a:schemeClr val="dk2"/>
              </a:solidFill>
            </a:endParaRPr>
          </a:p>
          <a:p>
            <a:pPr indent="0" lvl="0" marL="0" rtl="1" algn="r">
              <a:spcBef>
                <a:spcPts val="0"/>
              </a:spcBef>
              <a:spcAft>
                <a:spcPts val="0"/>
              </a:spcAft>
              <a:buNone/>
            </a:pPr>
            <a:r>
              <a:rPr lang="en">
                <a:solidFill>
                  <a:schemeClr val="dk2"/>
                </a:solidFill>
              </a:rPr>
              <a:t>3.1 برای امنیت بهتر حتما گزینه های sha256 و aes-256 cbc را فعال کنید .</a:t>
            </a:r>
            <a:endParaRPr>
              <a:solidFill>
                <a:schemeClr val="dk2"/>
              </a:solidFill>
            </a:endParaRPr>
          </a:p>
          <a:p>
            <a:pPr indent="0" lvl="0" marL="0" rtl="1" algn="r">
              <a:spcBef>
                <a:spcPts val="0"/>
              </a:spcBef>
              <a:spcAft>
                <a:spcPts val="0"/>
              </a:spcAft>
              <a:buNone/>
            </a:pPr>
            <a:r>
              <a:rPr lang="en">
                <a:solidFill>
                  <a:schemeClr val="dk2"/>
                </a:solidFill>
              </a:rPr>
              <a:t>3.2 حتما PFS Group را بر روی گزینه none قرار دهید .</a:t>
            </a:r>
            <a:endParaRPr>
              <a:solidFill>
                <a:schemeClr val="dk2"/>
              </a:solidFill>
            </a:endParaRPr>
          </a:p>
          <a:p>
            <a:pPr indent="0" lvl="0" marL="0" rtl="1" algn="r">
              <a:spcBef>
                <a:spcPts val="0"/>
              </a:spcBef>
              <a:spcAft>
                <a:spcPts val="0"/>
              </a:spcAft>
              <a:buNone/>
            </a:pPr>
            <a:r>
              <a:t/>
            </a:r>
            <a:endParaRPr>
              <a:solidFill>
                <a:schemeClr val="dk2"/>
              </a:solidFill>
            </a:endParaRPr>
          </a:p>
        </p:txBody>
      </p:sp>
      <p:sp>
        <p:nvSpPr>
          <p:cNvPr id="366" name="Google Shape;366;p47"/>
          <p:cNvSpPr txBox="1"/>
          <p:nvPr/>
        </p:nvSpPr>
        <p:spPr>
          <a:xfrm>
            <a:off x="4876400" y="4219950"/>
            <a:ext cx="407100" cy="51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rPr>
              <a:t>3</a:t>
            </a:r>
            <a:endParaRPr sz="1800">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id="371" name="Google Shape;371;p48"/>
          <p:cNvPicPr preferRelativeResize="0"/>
          <p:nvPr/>
        </p:nvPicPr>
        <p:blipFill>
          <a:blip r:embed="rId3">
            <a:alphaModFix/>
          </a:blip>
          <a:stretch>
            <a:fillRect/>
          </a:stretch>
        </p:blipFill>
        <p:spPr>
          <a:xfrm>
            <a:off x="74450" y="74450"/>
            <a:ext cx="2221000" cy="1713050"/>
          </a:xfrm>
          <a:prstGeom prst="rect">
            <a:avLst/>
          </a:prstGeom>
          <a:noFill/>
          <a:ln>
            <a:noFill/>
          </a:ln>
        </p:spPr>
      </p:pic>
      <p:sp>
        <p:nvSpPr>
          <p:cNvPr id="372" name="Google Shape;372;p48"/>
          <p:cNvSpPr txBox="1"/>
          <p:nvPr/>
        </p:nvSpPr>
        <p:spPr>
          <a:xfrm>
            <a:off x="139325" y="1075525"/>
            <a:ext cx="363600" cy="5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rPr>
              <a:t>4</a:t>
            </a:r>
            <a:endParaRPr sz="1800">
              <a:solidFill>
                <a:srgbClr val="FF0000"/>
              </a:solidFill>
            </a:endParaRPr>
          </a:p>
        </p:txBody>
      </p:sp>
      <p:pic>
        <p:nvPicPr>
          <p:cNvPr id="373" name="Google Shape;373;p48"/>
          <p:cNvPicPr preferRelativeResize="0"/>
          <p:nvPr/>
        </p:nvPicPr>
        <p:blipFill>
          <a:blip r:embed="rId4">
            <a:alphaModFix/>
          </a:blip>
          <a:stretch>
            <a:fillRect/>
          </a:stretch>
        </p:blipFill>
        <p:spPr>
          <a:xfrm>
            <a:off x="74450" y="1926075"/>
            <a:ext cx="2340975" cy="2706925"/>
          </a:xfrm>
          <a:prstGeom prst="rect">
            <a:avLst/>
          </a:prstGeom>
          <a:noFill/>
          <a:ln>
            <a:noFill/>
          </a:ln>
        </p:spPr>
      </p:pic>
      <p:sp>
        <p:nvSpPr>
          <p:cNvPr id="374" name="Google Shape;374;p48"/>
          <p:cNvSpPr txBox="1"/>
          <p:nvPr/>
        </p:nvSpPr>
        <p:spPr>
          <a:xfrm>
            <a:off x="4852800" y="71100"/>
            <a:ext cx="4153500" cy="50250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 sz="1700">
                <a:solidFill>
                  <a:schemeClr val="dk2"/>
                </a:solidFill>
              </a:rPr>
              <a:t>4. از منو IP &gt; IPSec &gt; Group یک گروه ایجاد کنید.</a:t>
            </a:r>
            <a:endParaRPr sz="1700">
              <a:solidFill>
                <a:schemeClr val="dk2"/>
              </a:solidFill>
            </a:endParaRPr>
          </a:p>
          <a:p>
            <a:pPr indent="0" lvl="0" marL="0" rtl="1" algn="r">
              <a:spcBef>
                <a:spcPts val="0"/>
              </a:spcBef>
              <a:spcAft>
                <a:spcPts val="0"/>
              </a:spcAft>
              <a:buNone/>
            </a:pPr>
            <a:r>
              <a:rPr lang="en" sz="1700">
                <a:solidFill>
                  <a:schemeClr val="dk2"/>
                </a:solidFill>
              </a:rPr>
              <a:t>5. از منو IP &gt; IPSec &gt; Profile یک پروفایل جدید ایجاد کنید و گزینه aes-256 را فعال کنید </a:t>
            </a:r>
            <a:endParaRPr sz="1700">
              <a:solidFill>
                <a:schemeClr val="dk2"/>
              </a:solidFill>
            </a:endParaRPr>
          </a:p>
          <a:p>
            <a:pPr indent="0" lvl="0" marL="0" rtl="1" algn="r">
              <a:spcBef>
                <a:spcPts val="0"/>
              </a:spcBef>
              <a:spcAft>
                <a:spcPts val="0"/>
              </a:spcAft>
              <a:buNone/>
            </a:pPr>
            <a:r>
              <a:rPr lang="en" sz="1700">
                <a:solidFill>
                  <a:schemeClr val="dk2"/>
                </a:solidFill>
              </a:rPr>
              <a:t>6. از منو IP &gt; IPSec &gt; Policies یک پالیسی جدید ایجاد کنید :</a:t>
            </a:r>
            <a:endParaRPr sz="1700">
              <a:solidFill>
                <a:schemeClr val="dk2"/>
              </a:solidFill>
            </a:endParaRPr>
          </a:p>
          <a:p>
            <a:pPr indent="0" lvl="0" marL="0" rtl="1" algn="r">
              <a:spcBef>
                <a:spcPts val="0"/>
              </a:spcBef>
              <a:spcAft>
                <a:spcPts val="0"/>
              </a:spcAft>
              <a:buNone/>
            </a:pPr>
            <a:r>
              <a:rPr lang="en" sz="1700">
                <a:solidFill>
                  <a:schemeClr val="dk2"/>
                </a:solidFill>
              </a:rPr>
              <a:t>6.1. در منو General گزینه Template را فعال کنید و Group ی که در مرحله قبل ساختید را انتخاب کنید . </a:t>
            </a:r>
            <a:endParaRPr sz="1700">
              <a:solidFill>
                <a:schemeClr val="dk2"/>
              </a:solidFill>
            </a:endParaRPr>
          </a:p>
          <a:p>
            <a:pPr indent="0" lvl="0" marL="0" rtl="1" algn="r">
              <a:spcBef>
                <a:spcPts val="0"/>
              </a:spcBef>
              <a:spcAft>
                <a:spcPts val="0"/>
              </a:spcAft>
              <a:buNone/>
            </a:pPr>
            <a:r>
              <a:rPr lang="en" sz="1700">
                <a:solidFill>
                  <a:schemeClr val="dk2"/>
                </a:solidFill>
              </a:rPr>
              <a:t>6.2 در منو Action گزینه Proposal را انتخاب کنید .</a:t>
            </a:r>
            <a:endParaRPr sz="1700">
              <a:solidFill>
                <a:schemeClr val="dk2"/>
              </a:solidFill>
            </a:endParaRPr>
          </a:p>
          <a:p>
            <a:pPr indent="0" lvl="0" marL="0" rtl="1" algn="r">
              <a:spcBef>
                <a:spcPts val="0"/>
              </a:spcBef>
              <a:spcAft>
                <a:spcPts val="0"/>
              </a:spcAft>
              <a:buNone/>
            </a:pPr>
            <a:r>
              <a:rPr lang="en" sz="1700">
                <a:solidFill>
                  <a:schemeClr val="dk2"/>
                </a:solidFill>
              </a:rPr>
              <a:t>7. از منو IP &gt; IPSec &gt; Peer یک Peer جدید بسازید :</a:t>
            </a:r>
            <a:endParaRPr sz="1700">
              <a:solidFill>
                <a:schemeClr val="dk2"/>
              </a:solidFill>
            </a:endParaRPr>
          </a:p>
          <a:p>
            <a:pPr indent="0" lvl="0" marL="0" rtl="1" algn="r">
              <a:spcBef>
                <a:spcPts val="0"/>
              </a:spcBef>
              <a:spcAft>
                <a:spcPts val="0"/>
              </a:spcAft>
              <a:buNone/>
            </a:pPr>
            <a:r>
              <a:rPr lang="en" sz="1700">
                <a:solidFill>
                  <a:schemeClr val="dk2"/>
                </a:solidFill>
              </a:rPr>
              <a:t>7.1 Profile را انتخاب کنید </a:t>
            </a:r>
            <a:endParaRPr sz="1700">
              <a:solidFill>
                <a:schemeClr val="dk2"/>
              </a:solidFill>
            </a:endParaRPr>
          </a:p>
          <a:p>
            <a:pPr indent="0" lvl="0" marL="0" rtl="1" algn="r">
              <a:spcBef>
                <a:spcPts val="0"/>
              </a:spcBef>
              <a:spcAft>
                <a:spcPts val="0"/>
              </a:spcAft>
              <a:buNone/>
            </a:pPr>
            <a:r>
              <a:rPr lang="en" sz="1700">
                <a:solidFill>
                  <a:schemeClr val="dk2"/>
                </a:solidFill>
              </a:rPr>
              <a:t>7.2 Exchange Mode را IKE2 انتخاب کنید </a:t>
            </a:r>
            <a:endParaRPr sz="1700">
              <a:solidFill>
                <a:schemeClr val="dk2"/>
              </a:solidFill>
            </a:endParaRPr>
          </a:p>
          <a:p>
            <a:pPr indent="0" lvl="0" marL="0" rtl="1" algn="r">
              <a:spcBef>
                <a:spcPts val="0"/>
              </a:spcBef>
              <a:spcAft>
                <a:spcPts val="0"/>
              </a:spcAft>
              <a:buNone/>
            </a:pPr>
            <a:r>
              <a:rPr lang="en" sz="1700">
                <a:solidFill>
                  <a:schemeClr val="dk2"/>
                </a:solidFill>
              </a:rPr>
              <a:t>7.3 گزینه Passive را فعال کنید </a:t>
            </a:r>
            <a:endParaRPr sz="1700">
              <a:solidFill>
                <a:schemeClr val="dk2"/>
              </a:solidFill>
            </a:endParaRPr>
          </a:p>
        </p:txBody>
      </p:sp>
      <p:sp>
        <p:nvSpPr>
          <p:cNvPr id="375" name="Google Shape;375;p48"/>
          <p:cNvSpPr txBox="1"/>
          <p:nvPr/>
        </p:nvSpPr>
        <p:spPr>
          <a:xfrm>
            <a:off x="1992375" y="4019625"/>
            <a:ext cx="363600" cy="5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rPr>
              <a:t>5</a:t>
            </a:r>
            <a:endParaRPr sz="1800">
              <a:solidFill>
                <a:srgbClr val="FF0000"/>
              </a:solidFill>
            </a:endParaRPr>
          </a:p>
        </p:txBody>
      </p:sp>
      <p:pic>
        <p:nvPicPr>
          <p:cNvPr id="376" name="Google Shape;376;p48"/>
          <p:cNvPicPr preferRelativeResize="0"/>
          <p:nvPr/>
        </p:nvPicPr>
        <p:blipFill>
          <a:blip r:embed="rId5">
            <a:alphaModFix/>
          </a:blip>
          <a:stretch>
            <a:fillRect/>
          </a:stretch>
        </p:blipFill>
        <p:spPr>
          <a:xfrm>
            <a:off x="2511825" y="60925"/>
            <a:ext cx="2340975" cy="1740079"/>
          </a:xfrm>
          <a:prstGeom prst="rect">
            <a:avLst/>
          </a:prstGeom>
          <a:noFill/>
          <a:ln>
            <a:noFill/>
          </a:ln>
        </p:spPr>
      </p:pic>
      <p:pic>
        <p:nvPicPr>
          <p:cNvPr id="377" name="Google Shape;377;p48"/>
          <p:cNvPicPr preferRelativeResize="0"/>
          <p:nvPr/>
        </p:nvPicPr>
        <p:blipFill>
          <a:blip r:embed="rId6">
            <a:alphaModFix/>
          </a:blip>
          <a:stretch>
            <a:fillRect/>
          </a:stretch>
        </p:blipFill>
        <p:spPr>
          <a:xfrm>
            <a:off x="2511825" y="1926075"/>
            <a:ext cx="2304598" cy="1713050"/>
          </a:xfrm>
          <a:prstGeom prst="rect">
            <a:avLst/>
          </a:prstGeom>
          <a:noFill/>
          <a:ln>
            <a:noFill/>
          </a:ln>
        </p:spPr>
      </p:pic>
      <p:pic>
        <p:nvPicPr>
          <p:cNvPr id="378" name="Google Shape;378;p48"/>
          <p:cNvPicPr preferRelativeResize="0"/>
          <p:nvPr/>
        </p:nvPicPr>
        <p:blipFill>
          <a:blip r:embed="rId7">
            <a:alphaModFix/>
          </a:blip>
          <a:stretch>
            <a:fillRect/>
          </a:stretch>
        </p:blipFill>
        <p:spPr>
          <a:xfrm>
            <a:off x="2511825" y="3719000"/>
            <a:ext cx="2304600" cy="1377070"/>
          </a:xfrm>
          <a:prstGeom prst="rect">
            <a:avLst/>
          </a:prstGeom>
          <a:noFill/>
          <a:ln>
            <a:noFill/>
          </a:ln>
        </p:spPr>
      </p:pic>
      <p:sp>
        <p:nvSpPr>
          <p:cNvPr id="379" name="Google Shape;379;p48"/>
          <p:cNvSpPr txBox="1"/>
          <p:nvPr/>
        </p:nvSpPr>
        <p:spPr>
          <a:xfrm>
            <a:off x="4287050" y="1290025"/>
            <a:ext cx="6495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rPr>
              <a:t>6.1</a:t>
            </a:r>
            <a:endParaRPr sz="1800">
              <a:solidFill>
                <a:srgbClr val="FF0000"/>
              </a:solidFill>
            </a:endParaRPr>
          </a:p>
        </p:txBody>
      </p:sp>
      <p:sp>
        <p:nvSpPr>
          <p:cNvPr id="380" name="Google Shape;380;p48"/>
          <p:cNvSpPr txBox="1"/>
          <p:nvPr/>
        </p:nvSpPr>
        <p:spPr>
          <a:xfrm>
            <a:off x="2633150" y="3067100"/>
            <a:ext cx="5880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rPr>
              <a:t>6.2</a:t>
            </a:r>
            <a:endParaRPr sz="1800">
              <a:solidFill>
                <a:srgbClr val="FF0000"/>
              </a:solidFill>
            </a:endParaRPr>
          </a:p>
        </p:txBody>
      </p:sp>
      <p:sp>
        <p:nvSpPr>
          <p:cNvPr id="381" name="Google Shape;381;p48"/>
          <p:cNvSpPr txBox="1"/>
          <p:nvPr/>
        </p:nvSpPr>
        <p:spPr>
          <a:xfrm>
            <a:off x="3828025" y="4573725"/>
            <a:ext cx="5283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rPr>
              <a:t>7</a:t>
            </a:r>
            <a:endParaRPr sz="1800">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pic>
        <p:nvPicPr>
          <p:cNvPr id="386" name="Google Shape;386;p49"/>
          <p:cNvPicPr preferRelativeResize="0"/>
          <p:nvPr/>
        </p:nvPicPr>
        <p:blipFill>
          <a:blip r:embed="rId3">
            <a:alphaModFix/>
          </a:blip>
          <a:stretch>
            <a:fillRect/>
          </a:stretch>
        </p:blipFill>
        <p:spPr>
          <a:xfrm>
            <a:off x="152400" y="152400"/>
            <a:ext cx="3638550" cy="4057650"/>
          </a:xfrm>
          <a:prstGeom prst="rect">
            <a:avLst/>
          </a:prstGeom>
          <a:noFill/>
          <a:ln>
            <a:noFill/>
          </a:ln>
        </p:spPr>
      </p:pic>
      <p:sp>
        <p:nvSpPr>
          <p:cNvPr id="387" name="Google Shape;387;p49"/>
          <p:cNvSpPr txBox="1"/>
          <p:nvPr/>
        </p:nvSpPr>
        <p:spPr>
          <a:xfrm>
            <a:off x="4053250" y="149025"/>
            <a:ext cx="4840500" cy="43470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 sz="1800">
                <a:solidFill>
                  <a:schemeClr val="dk2"/>
                </a:solidFill>
              </a:rPr>
              <a:t>8. از منو IP &gt; IPSec &gt; Identites یک Identity جدید بسازید : </a:t>
            </a:r>
            <a:endParaRPr sz="1800">
              <a:solidFill>
                <a:schemeClr val="dk2"/>
              </a:solidFill>
            </a:endParaRPr>
          </a:p>
          <a:p>
            <a:pPr indent="0" lvl="0" marL="0" rtl="1" algn="r">
              <a:spcBef>
                <a:spcPts val="0"/>
              </a:spcBef>
              <a:spcAft>
                <a:spcPts val="0"/>
              </a:spcAft>
              <a:buNone/>
            </a:pPr>
            <a:r>
              <a:rPr lang="en" sz="1800">
                <a:solidFill>
                  <a:schemeClr val="dk2"/>
                </a:solidFill>
              </a:rPr>
              <a:t>8.1 ابتدا Peer مربوط را که در مرحله قبل ساختید را انتخاب کنید </a:t>
            </a:r>
            <a:endParaRPr sz="1800">
              <a:solidFill>
                <a:schemeClr val="dk2"/>
              </a:solidFill>
            </a:endParaRPr>
          </a:p>
          <a:p>
            <a:pPr indent="0" lvl="0" marL="0" rtl="1" algn="r">
              <a:spcBef>
                <a:spcPts val="0"/>
              </a:spcBef>
              <a:spcAft>
                <a:spcPts val="0"/>
              </a:spcAft>
              <a:buNone/>
            </a:pPr>
            <a:r>
              <a:rPr lang="en" sz="1800">
                <a:solidFill>
                  <a:schemeClr val="dk2"/>
                </a:solidFill>
              </a:rPr>
              <a:t>8.2 سپس روش احراز هویت را انتخاب کنید که برای ارتباط با کاربر گزینه pre shared key مناسب است </a:t>
            </a:r>
            <a:endParaRPr sz="1800">
              <a:solidFill>
                <a:schemeClr val="dk2"/>
              </a:solidFill>
            </a:endParaRPr>
          </a:p>
          <a:p>
            <a:pPr indent="0" lvl="0" marL="0" rtl="1" algn="r">
              <a:spcBef>
                <a:spcPts val="0"/>
              </a:spcBef>
              <a:spcAft>
                <a:spcPts val="0"/>
              </a:spcAft>
              <a:buNone/>
            </a:pPr>
            <a:r>
              <a:rPr lang="en" sz="1800">
                <a:solidFill>
                  <a:schemeClr val="dk2"/>
                </a:solidFill>
              </a:rPr>
              <a:t>8.3 در قسمت Secret یک رمز برای کاربران ایجاد کنید </a:t>
            </a:r>
            <a:endParaRPr sz="1800">
              <a:solidFill>
                <a:schemeClr val="dk2"/>
              </a:solidFill>
            </a:endParaRPr>
          </a:p>
          <a:p>
            <a:pPr indent="0" lvl="0" marL="0" rtl="1" algn="r">
              <a:spcBef>
                <a:spcPts val="0"/>
              </a:spcBef>
              <a:spcAft>
                <a:spcPts val="0"/>
              </a:spcAft>
              <a:buNone/>
            </a:pPr>
            <a:r>
              <a:rPr lang="en" sz="1800">
                <a:solidFill>
                  <a:schemeClr val="dk2"/>
                </a:solidFill>
              </a:rPr>
              <a:t>8.4 Mode Configuration مناسب را انتخاب کنید </a:t>
            </a:r>
            <a:endParaRPr sz="1800">
              <a:solidFill>
                <a:schemeClr val="dk2"/>
              </a:solidFill>
            </a:endParaRPr>
          </a:p>
          <a:p>
            <a:pPr indent="0" lvl="0" marL="0" rtl="1" algn="r">
              <a:spcBef>
                <a:spcPts val="0"/>
              </a:spcBef>
              <a:spcAft>
                <a:spcPts val="0"/>
              </a:spcAft>
              <a:buNone/>
            </a:pPr>
            <a:r>
              <a:rPr lang="en" sz="1800">
                <a:solidFill>
                  <a:schemeClr val="dk2"/>
                </a:solidFill>
              </a:rPr>
              <a:t>8.5 Generate Policy را روی port strict انتخاب کنید </a:t>
            </a:r>
            <a:endParaRPr sz="1800">
              <a:solidFill>
                <a:schemeClr val="dk2"/>
              </a:solidFill>
            </a:endParaRPr>
          </a:p>
          <a:p>
            <a:pPr indent="0" lvl="0" marL="0" rtl="1" algn="r">
              <a:spcBef>
                <a:spcPts val="0"/>
              </a:spcBef>
              <a:spcAft>
                <a:spcPts val="0"/>
              </a:spcAft>
              <a:buNone/>
            </a:pPr>
            <a:r>
              <a:rPr lang="en" sz="1800">
                <a:solidFill>
                  <a:schemeClr val="dk2"/>
                </a:solidFill>
              </a:rPr>
              <a:t>( توجه داشته باشید که خطاها عادی هستند و در صورت انتخاب رمز مناسب و Peer مناسب پس از Apply برطرف می شوند . </a:t>
            </a:r>
            <a:endParaRPr sz="1800">
              <a:solidFill>
                <a:schemeClr val="dk2"/>
              </a:solidFill>
            </a:endParaRPr>
          </a:p>
          <a:p>
            <a:pPr indent="0" lvl="0" marL="0" rtl="1" algn="r">
              <a:spcBef>
                <a:spcPts val="0"/>
              </a:spcBef>
              <a:spcAft>
                <a:spcPts val="0"/>
              </a:spcAft>
              <a:buNone/>
            </a:pPr>
            <a:r>
              <a:t/>
            </a:r>
            <a:endParaRPr sz="1800">
              <a:solidFill>
                <a:schemeClr val="dk2"/>
              </a:solidFill>
            </a:endParaRPr>
          </a:p>
        </p:txBody>
      </p:sp>
      <p:sp>
        <p:nvSpPr>
          <p:cNvPr id="388" name="Google Shape;388;p49"/>
          <p:cNvSpPr txBox="1"/>
          <p:nvPr/>
        </p:nvSpPr>
        <p:spPr>
          <a:xfrm>
            <a:off x="3111325" y="2703900"/>
            <a:ext cx="729900" cy="74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0000"/>
                </a:solidFill>
              </a:rPr>
              <a:t>8</a:t>
            </a:r>
            <a:endParaRPr sz="2400">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2" name="Shape 392"/>
        <p:cNvGrpSpPr/>
        <p:nvPr/>
      </p:nvGrpSpPr>
      <p:grpSpPr>
        <a:xfrm>
          <a:off x="0" y="0"/>
          <a:ext cx="0" cy="0"/>
          <a:chOff x="0" y="0"/>
          <a:chExt cx="0" cy="0"/>
        </a:xfrm>
      </p:grpSpPr>
      <p:sp>
        <p:nvSpPr>
          <p:cNvPr id="393" name="Google Shape;393;p50"/>
          <p:cNvSpPr txBox="1"/>
          <p:nvPr/>
        </p:nvSpPr>
        <p:spPr>
          <a:xfrm>
            <a:off x="1152450" y="807125"/>
            <a:ext cx="5074200" cy="22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 </a:t>
            </a:r>
            <a:endParaRPr sz="1800">
              <a:solidFill>
                <a:schemeClr val="dk2"/>
              </a:solidFill>
            </a:endParaRPr>
          </a:p>
        </p:txBody>
      </p:sp>
      <p:grpSp>
        <p:nvGrpSpPr>
          <p:cNvPr id="394" name="Google Shape;394;p50"/>
          <p:cNvGrpSpPr/>
          <p:nvPr/>
        </p:nvGrpSpPr>
        <p:grpSpPr>
          <a:xfrm rot="2700000">
            <a:off x="998507" y="612427"/>
            <a:ext cx="2726260" cy="2627301"/>
            <a:chOff x="3203958" y="1177724"/>
            <a:chExt cx="2726286" cy="2627326"/>
          </a:xfrm>
        </p:grpSpPr>
        <p:sp>
          <p:nvSpPr>
            <p:cNvPr id="395" name="Google Shape;395;p50"/>
            <p:cNvSpPr/>
            <p:nvPr/>
          </p:nvSpPr>
          <p:spPr>
            <a:xfrm rot="2700000">
              <a:off x="4196595" y="1011412"/>
              <a:ext cx="561726" cy="3040276"/>
            </a:xfrm>
            <a:prstGeom prst="roundRect">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0"/>
            <p:cNvSpPr/>
            <p:nvPr/>
          </p:nvSpPr>
          <p:spPr>
            <a:xfrm rot="-2700000">
              <a:off x="3420995" y="3205343"/>
              <a:ext cx="374201" cy="374201"/>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solidFill>
                  <a:srgbClr val="0D5CDF"/>
                </a:solidFill>
                <a:latin typeface="Roboto"/>
                <a:ea typeface="Roboto"/>
                <a:cs typeface="Roboto"/>
                <a:sym typeface="Roboto"/>
              </a:endParaRPr>
            </a:p>
          </p:txBody>
        </p:sp>
        <p:sp>
          <p:nvSpPr>
            <p:cNvPr id="397" name="Google Shape;397;p50"/>
            <p:cNvSpPr txBox="1"/>
            <p:nvPr/>
          </p:nvSpPr>
          <p:spPr>
            <a:xfrm rot="-2700000">
              <a:off x="3272095" y="2122577"/>
              <a:ext cx="2835357" cy="39329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lt1"/>
                  </a:solidFill>
                </a:rPr>
                <a:t>VXLAN Tunnel</a:t>
              </a:r>
              <a:r>
                <a:rPr lang="en" sz="1800">
                  <a:solidFill>
                    <a:schemeClr val="lt1"/>
                  </a:solidFill>
                </a:rPr>
                <a:t> (Tunnel)</a:t>
              </a:r>
              <a:endParaRPr b="1" sz="800">
                <a:solidFill>
                  <a:schemeClr val="lt1"/>
                </a:solidFill>
                <a:latin typeface="Roboto"/>
                <a:ea typeface="Roboto"/>
                <a:cs typeface="Roboto"/>
                <a:sym typeface="Roboto"/>
              </a:endParaRPr>
            </a:p>
          </p:txBody>
        </p:sp>
        <p:sp>
          <p:nvSpPr>
            <p:cNvPr id="398" name="Google Shape;398;p50"/>
            <p:cNvSpPr txBox="1"/>
            <p:nvPr/>
          </p:nvSpPr>
          <p:spPr>
            <a:xfrm rot="-2700000">
              <a:off x="3869931"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b="1" sz="800">
                <a:latin typeface="Roboto"/>
                <a:ea typeface="Roboto"/>
                <a:cs typeface="Roboto"/>
                <a:sym typeface="Roboto"/>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p51"/>
          <p:cNvPicPr preferRelativeResize="0"/>
          <p:nvPr/>
        </p:nvPicPr>
        <p:blipFill>
          <a:blip r:embed="rId3">
            <a:alphaModFix/>
          </a:blip>
          <a:stretch>
            <a:fillRect/>
          </a:stretch>
        </p:blipFill>
        <p:spPr>
          <a:xfrm>
            <a:off x="70225" y="48150"/>
            <a:ext cx="2939625" cy="3159649"/>
          </a:xfrm>
          <a:prstGeom prst="rect">
            <a:avLst/>
          </a:prstGeom>
          <a:noFill/>
          <a:ln>
            <a:noFill/>
          </a:ln>
        </p:spPr>
      </p:pic>
      <p:sp>
        <p:nvSpPr>
          <p:cNvPr id="404" name="Google Shape;404;p51"/>
          <p:cNvSpPr txBox="1"/>
          <p:nvPr/>
        </p:nvSpPr>
        <p:spPr>
          <a:xfrm>
            <a:off x="6577975" y="1730775"/>
            <a:ext cx="257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405" name="Google Shape;405;p51"/>
          <p:cNvSpPr txBox="1"/>
          <p:nvPr/>
        </p:nvSpPr>
        <p:spPr>
          <a:xfrm>
            <a:off x="3111325" y="2242575"/>
            <a:ext cx="5916900" cy="11121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
                <a:solidFill>
                  <a:schemeClr val="dk2"/>
                </a:solidFill>
              </a:rPr>
              <a:t>برای راه اندازی VXLAN Tunnel مراحل زیر را انجام دهید :</a:t>
            </a:r>
            <a:endParaRPr>
              <a:solidFill>
                <a:schemeClr val="dk2"/>
              </a:solidFill>
            </a:endParaRPr>
          </a:p>
          <a:p>
            <a:pPr indent="-317500" lvl="0" marL="457200" rtl="1" algn="r">
              <a:spcBef>
                <a:spcPts val="0"/>
              </a:spcBef>
              <a:spcAft>
                <a:spcPts val="0"/>
              </a:spcAft>
              <a:buClr>
                <a:schemeClr val="dk2"/>
              </a:buClr>
              <a:buSzPts val="1400"/>
              <a:buAutoNum type="arabicPeriod"/>
            </a:pPr>
            <a:r>
              <a:rPr lang="en">
                <a:solidFill>
                  <a:schemeClr val="dk2"/>
                </a:solidFill>
              </a:rPr>
              <a:t>به منو Interface &gt; VXLAN بروید و یک اینترفیس جدید ایجاد کنید </a:t>
            </a:r>
            <a:endParaRPr>
              <a:solidFill>
                <a:schemeClr val="dk2"/>
              </a:solidFill>
            </a:endParaRPr>
          </a:p>
          <a:p>
            <a:pPr indent="0" lvl="0" marL="457200" rtl="1" algn="r">
              <a:spcBef>
                <a:spcPts val="0"/>
              </a:spcBef>
              <a:spcAft>
                <a:spcPts val="0"/>
              </a:spcAft>
              <a:buNone/>
            </a:pPr>
            <a:r>
              <a:rPr lang="en">
                <a:solidFill>
                  <a:schemeClr val="dk2"/>
                </a:solidFill>
              </a:rPr>
              <a:t>1.1 در دو سمت تانل یک VNI مشترک انتخاب کنید </a:t>
            </a:r>
            <a:endParaRPr>
              <a:solidFill>
                <a:schemeClr val="dk2"/>
              </a:solidFill>
            </a:endParaRPr>
          </a:p>
          <a:p>
            <a:pPr indent="0" lvl="0" marL="457200" rtl="1" algn="r">
              <a:spcBef>
                <a:spcPts val="0"/>
              </a:spcBef>
              <a:spcAft>
                <a:spcPts val="0"/>
              </a:spcAft>
              <a:buNone/>
            </a:pPr>
            <a:r>
              <a:rPr lang="en">
                <a:solidFill>
                  <a:schemeClr val="dk2"/>
                </a:solidFill>
              </a:rPr>
              <a:t>1.2 در صورت برقراری تانل با IPV6 در VTEPS IP Version گزینه مناسب را انتخاب کنید </a:t>
            </a:r>
            <a:endParaRPr>
              <a:solidFill>
                <a:schemeClr val="dk2"/>
              </a:solidFill>
            </a:endParaRPr>
          </a:p>
        </p:txBody>
      </p:sp>
      <p:sp>
        <p:nvSpPr>
          <p:cNvPr id="406" name="Google Shape;406;p51"/>
          <p:cNvSpPr txBox="1"/>
          <p:nvPr/>
        </p:nvSpPr>
        <p:spPr>
          <a:xfrm>
            <a:off x="3111325" y="3520575"/>
            <a:ext cx="5838600" cy="14769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
                <a:solidFill>
                  <a:schemeClr val="dk2"/>
                </a:solidFill>
              </a:rPr>
              <a:t>2. گزینه VETP را انتخاب کنید و یک مورد جدید اضافه کنید :</a:t>
            </a:r>
            <a:endParaRPr>
              <a:solidFill>
                <a:schemeClr val="dk2"/>
              </a:solidFill>
            </a:endParaRPr>
          </a:p>
          <a:p>
            <a:pPr indent="0" lvl="0" marL="0" rtl="1" algn="r">
              <a:spcBef>
                <a:spcPts val="0"/>
              </a:spcBef>
              <a:spcAft>
                <a:spcPts val="0"/>
              </a:spcAft>
              <a:buNone/>
            </a:pPr>
            <a:r>
              <a:rPr lang="en">
                <a:solidFill>
                  <a:schemeClr val="dk2"/>
                </a:solidFill>
              </a:rPr>
              <a:t>2.1 اینترفیسی که ایجاد کرده اید را وارد کنید </a:t>
            </a:r>
            <a:endParaRPr>
              <a:solidFill>
                <a:schemeClr val="dk2"/>
              </a:solidFill>
            </a:endParaRPr>
          </a:p>
          <a:p>
            <a:pPr indent="0" lvl="0" marL="0" rtl="1" algn="r">
              <a:spcBef>
                <a:spcPts val="0"/>
              </a:spcBef>
              <a:spcAft>
                <a:spcPts val="0"/>
              </a:spcAft>
              <a:buNone/>
            </a:pPr>
            <a:r>
              <a:rPr lang="en">
                <a:solidFill>
                  <a:schemeClr val="dk2"/>
                </a:solidFill>
              </a:rPr>
              <a:t>2.2 آدرس عمومی سمت مقابل را وارد کنید </a:t>
            </a:r>
            <a:endParaRPr>
              <a:solidFill>
                <a:schemeClr val="dk2"/>
              </a:solidFill>
            </a:endParaRPr>
          </a:p>
          <a:p>
            <a:pPr indent="0" lvl="0" marL="0" rtl="1" algn="r">
              <a:spcBef>
                <a:spcPts val="0"/>
              </a:spcBef>
              <a:spcAft>
                <a:spcPts val="0"/>
              </a:spcAft>
              <a:buNone/>
            </a:pPr>
            <a:r>
              <a:t/>
            </a:r>
            <a:endParaRPr>
              <a:solidFill>
                <a:schemeClr val="dk2"/>
              </a:solidFill>
            </a:endParaRPr>
          </a:p>
          <a:p>
            <a:pPr indent="0" lvl="0" marL="0" rtl="1" algn="r">
              <a:spcBef>
                <a:spcPts val="0"/>
              </a:spcBef>
              <a:spcAft>
                <a:spcPts val="0"/>
              </a:spcAft>
              <a:buNone/>
            </a:pPr>
            <a:r>
              <a:rPr lang="en">
                <a:solidFill>
                  <a:schemeClr val="dk2"/>
                </a:solidFill>
              </a:rPr>
              <a:t>*   </a:t>
            </a:r>
            <a:r>
              <a:rPr lang="en">
                <a:solidFill>
                  <a:schemeClr val="dk2"/>
                </a:solidFill>
              </a:rPr>
              <a:t>پس از برقراری تانل میتوانید مک آدرس اینترفیس روبرو را در گزینه FDB مشاهده کنید </a:t>
            </a:r>
            <a:endParaRPr>
              <a:solidFill>
                <a:schemeClr val="dk2"/>
              </a:solidFill>
            </a:endParaRPr>
          </a:p>
          <a:p>
            <a:pPr indent="0" lvl="0" marL="0" rtl="1" algn="r">
              <a:spcBef>
                <a:spcPts val="0"/>
              </a:spcBef>
              <a:spcAft>
                <a:spcPts val="0"/>
              </a:spcAft>
              <a:buNone/>
            </a:pPr>
            <a:r>
              <a:t/>
            </a:r>
            <a:endParaRPr>
              <a:solidFill>
                <a:schemeClr val="dk2"/>
              </a:solidFill>
            </a:endParaRPr>
          </a:p>
          <a:p>
            <a:pPr indent="0" lvl="0" marL="0" rtl="1" algn="r">
              <a:spcBef>
                <a:spcPts val="0"/>
              </a:spcBef>
              <a:spcAft>
                <a:spcPts val="0"/>
              </a:spcAft>
              <a:buNone/>
            </a:pPr>
            <a:r>
              <a:t/>
            </a:r>
            <a:endParaRPr>
              <a:solidFill>
                <a:schemeClr val="dk2"/>
              </a:solidFill>
            </a:endParaRPr>
          </a:p>
        </p:txBody>
      </p:sp>
      <p:pic>
        <p:nvPicPr>
          <p:cNvPr id="407" name="Google Shape;407;p51"/>
          <p:cNvPicPr preferRelativeResize="0"/>
          <p:nvPr/>
        </p:nvPicPr>
        <p:blipFill>
          <a:blip r:embed="rId4">
            <a:alphaModFix/>
          </a:blip>
          <a:stretch>
            <a:fillRect/>
          </a:stretch>
        </p:blipFill>
        <p:spPr>
          <a:xfrm>
            <a:off x="3817925" y="48150"/>
            <a:ext cx="4732349" cy="2246125"/>
          </a:xfrm>
          <a:prstGeom prst="rect">
            <a:avLst/>
          </a:prstGeom>
          <a:noFill/>
          <a:ln>
            <a:noFill/>
          </a:ln>
        </p:spPr>
      </p:pic>
      <p:pic>
        <p:nvPicPr>
          <p:cNvPr id="408" name="Google Shape;408;p51"/>
          <p:cNvPicPr preferRelativeResize="0"/>
          <p:nvPr/>
        </p:nvPicPr>
        <p:blipFill>
          <a:blip r:embed="rId5">
            <a:alphaModFix/>
          </a:blip>
          <a:stretch>
            <a:fillRect/>
          </a:stretch>
        </p:blipFill>
        <p:spPr>
          <a:xfrm>
            <a:off x="70213" y="3275688"/>
            <a:ext cx="3133725" cy="1323975"/>
          </a:xfrm>
          <a:prstGeom prst="rect">
            <a:avLst/>
          </a:prstGeom>
          <a:noFill/>
          <a:ln>
            <a:noFill/>
          </a:ln>
        </p:spPr>
      </p:pic>
      <p:sp>
        <p:nvSpPr>
          <p:cNvPr id="409" name="Google Shape;409;p51"/>
          <p:cNvSpPr txBox="1"/>
          <p:nvPr/>
        </p:nvSpPr>
        <p:spPr>
          <a:xfrm>
            <a:off x="2372800" y="2121750"/>
            <a:ext cx="4257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rPr>
              <a:t>1</a:t>
            </a:r>
            <a:endParaRPr sz="1800">
              <a:solidFill>
                <a:srgbClr val="FF0000"/>
              </a:solidFill>
            </a:endParaRPr>
          </a:p>
        </p:txBody>
      </p:sp>
      <p:sp>
        <p:nvSpPr>
          <p:cNvPr id="410" name="Google Shape;410;p51"/>
          <p:cNvSpPr txBox="1"/>
          <p:nvPr/>
        </p:nvSpPr>
        <p:spPr>
          <a:xfrm>
            <a:off x="7047150" y="-59025"/>
            <a:ext cx="408300" cy="3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rPr>
              <a:t>1</a:t>
            </a:r>
            <a:endParaRPr sz="1800">
              <a:solidFill>
                <a:srgbClr val="FF0000"/>
              </a:solidFill>
            </a:endParaRPr>
          </a:p>
        </p:txBody>
      </p:sp>
      <p:sp>
        <p:nvSpPr>
          <p:cNvPr id="411" name="Google Shape;411;p51"/>
          <p:cNvSpPr txBox="1"/>
          <p:nvPr/>
        </p:nvSpPr>
        <p:spPr>
          <a:xfrm>
            <a:off x="4153925" y="1739475"/>
            <a:ext cx="486600" cy="3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rPr>
              <a:t>2</a:t>
            </a:r>
            <a:endParaRPr sz="1800">
              <a:solidFill>
                <a:srgbClr val="FF0000"/>
              </a:solidFill>
            </a:endParaRPr>
          </a:p>
        </p:txBody>
      </p:sp>
      <p:sp>
        <p:nvSpPr>
          <p:cNvPr id="412" name="Google Shape;412;p51"/>
          <p:cNvSpPr txBox="1"/>
          <p:nvPr/>
        </p:nvSpPr>
        <p:spPr>
          <a:xfrm>
            <a:off x="6308625" y="1745175"/>
            <a:ext cx="408300" cy="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rPr>
              <a:t>2</a:t>
            </a:r>
            <a:endParaRPr sz="1800">
              <a:solidFill>
                <a:srgbClr val="FF0000"/>
              </a:solidFill>
            </a:endParaRPr>
          </a:p>
        </p:txBody>
      </p:sp>
      <p:sp>
        <p:nvSpPr>
          <p:cNvPr id="413" name="Google Shape;413;p51"/>
          <p:cNvSpPr txBox="1"/>
          <p:nvPr/>
        </p:nvSpPr>
        <p:spPr>
          <a:xfrm>
            <a:off x="2372800" y="4076625"/>
            <a:ext cx="538800" cy="3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rPr>
              <a:t>*</a:t>
            </a:r>
            <a:endParaRPr sz="180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6"/>
          <p:cNvPicPr preferRelativeResize="0"/>
          <p:nvPr/>
        </p:nvPicPr>
        <p:blipFill>
          <a:blip r:embed="rId3">
            <a:alphaModFix/>
          </a:blip>
          <a:stretch>
            <a:fillRect/>
          </a:stretch>
        </p:blipFill>
        <p:spPr>
          <a:xfrm>
            <a:off x="152400" y="152400"/>
            <a:ext cx="3180850" cy="2510025"/>
          </a:xfrm>
          <a:prstGeom prst="rect">
            <a:avLst/>
          </a:prstGeom>
          <a:noFill/>
          <a:ln>
            <a:noFill/>
          </a:ln>
        </p:spPr>
      </p:pic>
      <p:sp>
        <p:nvSpPr>
          <p:cNvPr id="88" name="Google Shape;88;p16"/>
          <p:cNvSpPr txBox="1"/>
          <p:nvPr/>
        </p:nvSpPr>
        <p:spPr>
          <a:xfrm>
            <a:off x="3453500" y="173675"/>
            <a:ext cx="5564400" cy="19707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 sz="1100"/>
              <a:t>برای ارتباط از راه دور در روتر ها ۲ روش Tunneling و VPN وجود دارد؛ از تانل ها برای ارتباط بین روتر ها استفاده می کنیم و از VPN ها برای ارتباط کاربران با شبکه. </a:t>
            </a:r>
            <a:endParaRPr sz="1100"/>
          </a:p>
          <a:p>
            <a:pPr indent="0" lvl="0" marL="0" rtl="1" algn="r">
              <a:spcBef>
                <a:spcPts val="0"/>
              </a:spcBef>
              <a:spcAft>
                <a:spcPts val="0"/>
              </a:spcAft>
              <a:buNone/>
            </a:pPr>
            <a:r>
              <a:rPr lang="en" sz="1100"/>
              <a:t>هنگام استفاده از تانل باید در هر دو سمت آدرس ثابت داشته باشند و قادر به گرفتن Ping یکدیگر باشند.</a:t>
            </a:r>
            <a:endParaRPr sz="1100"/>
          </a:p>
          <a:p>
            <a:pPr indent="0" lvl="0" marL="0" rtl="1" algn="r">
              <a:spcBef>
                <a:spcPts val="0"/>
              </a:spcBef>
              <a:spcAft>
                <a:spcPts val="0"/>
              </a:spcAft>
              <a:buNone/>
            </a:pPr>
            <a:r>
              <a:rPr lang="en" sz="1100"/>
              <a:t>هنگام استفاده از VPN ها تنها کافی است یکی از طرفین که نقش Server را ایفا می کند آدرس ثابت داشته باشد. تنظیمات مربوط به VPN ها در منو PPP قرار دارد و تنظیمات مربوط به تانل ها در منو Interface</a:t>
            </a:r>
            <a:endParaRPr sz="1100"/>
          </a:p>
          <a:p>
            <a:pPr indent="0" lvl="0" marL="0" rtl="1" algn="r">
              <a:spcBef>
                <a:spcPts val="0"/>
              </a:spcBef>
              <a:spcAft>
                <a:spcPts val="0"/>
              </a:spcAft>
              <a:buNone/>
            </a:pPr>
            <a:r>
              <a:rPr lang="en" sz="1100"/>
              <a:t>۱.VPN : برای راه اندازی وی پی ان باید یکی از پروتکل های موجود را انتخاب و آن را تنظیم کنید اما ابتدا چند اقدام است که بین تمامی آنها مشترک است .</a:t>
            </a:r>
            <a:endParaRPr sz="1100"/>
          </a:p>
          <a:p>
            <a:pPr indent="0" lvl="0" marL="0" rtl="1" algn="r">
              <a:spcBef>
                <a:spcPts val="0"/>
              </a:spcBef>
              <a:spcAft>
                <a:spcPts val="0"/>
              </a:spcAft>
              <a:buNone/>
            </a:pPr>
            <a:r>
              <a:rPr lang="en" sz="1100"/>
              <a:t>۱.۱ IP &gt; Pool : با استفاده از این منو باید یک ظرف آدرس برای کاربرانی که متصل میشوند ایجاد کنید. </a:t>
            </a:r>
            <a:endParaRPr sz="1100"/>
          </a:p>
          <a:p>
            <a:pPr indent="0" lvl="0" marL="0" rtl="1" algn="r">
              <a:spcBef>
                <a:spcPts val="0"/>
              </a:spcBef>
              <a:spcAft>
                <a:spcPts val="0"/>
              </a:spcAft>
              <a:buNone/>
            </a:pPr>
            <a:r>
              <a:rPr lang="en" sz="1100"/>
              <a:t>۱.۲ PPP &gt; Profile : ایجاد یک پروفایل:</a:t>
            </a:r>
            <a:endParaRPr sz="1100"/>
          </a:p>
          <a:p>
            <a:pPr indent="0" lvl="0" marL="0" rtl="1" algn="r">
              <a:spcBef>
                <a:spcPts val="0"/>
              </a:spcBef>
              <a:spcAft>
                <a:spcPts val="0"/>
              </a:spcAft>
              <a:buNone/>
            </a:pPr>
            <a:r>
              <a:rPr lang="en" sz="1100"/>
              <a:t> </a:t>
            </a:r>
            <a:endParaRPr sz="1100"/>
          </a:p>
          <a:p>
            <a:pPr indent="0" lvl="0" marL="0" rtl="1" algn="r">
              <a:spcBef>
                <a:spcPts val="0"/>
              </a:spcBef>
              <a:spcAft>
                <a:spcPts val="0"/>
              </a:spcAft>
              <a:buNone/>
            </a:pPr>
            <a:r>
              <a:t/>
            </a:r>
            <a:endParaRPr sz="1100"/>
          </a:p>
          <a:p>
            <a:pPr indent="0" lvl="0" marL="0" rtl="1" algn="r">
              <a:spcBef>
                <a:spcPts val="0"/>
              </a:spcBef>
              <a:spcAft>
                <a:spcPts val="0"/>
              </a:spcAft>
              <a:buNone/>
            </a:pPr>
            <a:r>
              <a:t/>
            </a:r>
            <a:endParaRPr sz="1100"/>
          </a:p>
        </p:txBody>
      </p:sp>
      <p:pic>
        <p:nvPicPr>
          <p:cNvPr id="89" name="Google Shape;89;p16"/>
          <p:cNvPicPr preferRelativeResize="0"/>
          <p:nvPr/>
        </p:nvPicPr>
        <p:blipFill>
          <a:blip r:embed="rId4">
            <a:alphaModFix/>
          </a:blip>
          <a:stretch>
            <a:fillRect/>
          </a:stretch>
        </p:blipFill>
        <p:spPr>
          <a:xfrm>
            <a:off x="152400" y="2904575"/>
            <a:ext cx="3180850" cy="1777942"/>
          </a:xfrm>
          <a:prstGeom prst="rect">
            <a:avLst/>
          </a:prstGeom>
          <a:noFill/>
          <a:ln>
            <a:noFill/>
          </a:ln>
        </p:spPr>
      </p:pic>
      <p:pic>
        <p:nvPicPr>
          <p:cNvPr id="90" name="Google Shape;90;p16"/>
          <p:cNvPicPr preferRelativeResize="0"/>
          <p:nvPr/>
        </p:nvPicPr>
        <p:blipFill>
          <a:blip r:embed="rId5">
            <a:alphaModFix/>
          </a:blip>
          <a:stretch>
            <a:fillRect/>
          </a:stretch>
        </p:blipFill>
        <p:spPr>
          <a:xfrm>
            <a:off x="3549375" y="1990625"/>
            <a:ext cx="2192225" cy="3032651"/>
          </a:xfrm>
          <a:prstGeom prst="rect">
            <a:avLst/>
          </a:prstGeom>
          <a:noFill/>
          <a:ln>
            <a:noFill/>
          </a:ln>
        </p:spPr>
      </p:pic>
      <p:sp>
        <p:nvSpPr>
          <p:cNvPr id="91" name="Google Shape;91;p16"/>
          <p:cNvSpPr txBox="1"/>
          <p:nvPr/>
        </p:nvSpPr>
        <p:spPr>
          <a:xfrm>
            <a:off x="5850325" y="2191000"/>
            <a:ext cx="3180900" cy="28923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 sz="1300"/>
              <a:t>Name : اسم این پروفایل </a:t>
            </a:r>
            <a:endParaRPr sz="1300"/>
          </a:p>
          <a:p>
            <a:pPr indent="0" lvl="0" marL="0" rtl="1" algn="r">
              <a:spcBef>
                <a:spcPts val="0"/>
              </a:spcBef>
              <a:spcAft>
                <a:spcPts val="0"/>
              </a:spcAft>
              <a:buNone/>
            </a:pPr>
            <a:r>
              <a:rPr lang="en" sz="1300"/>
              <a:t>Local Address : آدرسی که روتر بر روی اینترفیس VPN خود قرار می دهد که میتواند تک آدرس باشد یا یک Pool IP</a:t>
            </a:r>
            <a:endParaRPr sz="1300"/>
          </a:p>
          <a:p>
            <a:pPr indent="0" lvl="0" marL="0" rtl="1" algn="r">
              <a:spcBef>
                <a:spcPts val="0"/>
              </a:spcBef>
              <a:spcAft>
                <a:spcPts val="0"/>
              </a:spcAft>
              <a:buNone/>
            </a:pPr>
            <a:r>
              <a:rPr lang="en" sz="1300"/>
              <a:t>Remote Address : آدرسی است که به کاربر می دهیم؛ این آدرس می تواند یک آدرس باشد یا یک Pool IP</a:t>
            </a:r>
            <a:endParaRPr sz="1300"/>
          </a:p>
          <a:p>
            <a:pPr indent="0" lvl="0" marL="0" rtl="1" algn="r">
              <a:spcBef>
                <a:spcPts val="0"/>
              </a:spcBef>
              <a:spcAft>
                <a:spcPts val="0"/>
              </a:spcAft>
              <a:buNone/>
            </a:pPr>
            <a:r>
              <a:rPr lang="en" sz="1300"/>
              <a:t>DNS Server : آدرس DNS Server برای کاربرها</a:t>
            </a:r>
            <a:endParaRPr sz="1300"/>
          </a:p>
          <a:p>
            <a:pPr indent="0" lvl="0" marL="0" rtl="1" algn="r">
              <a:spcBef>
                <a:spcPts val="0"/>
              </a:spcBef>
              <a:spcAft>
                <a:spcPts val="0"/>
              </a:spcAft>
              <a:buNone/>
            </a:pPr>
            <a:r>
              <a:rPr lang="en" sz="1300"/>
              <a:t>در قسمت limit میتوانید بر روی ارتباطاتی که از طریق این پروفایل متصل شده اند محدودیت قرار دهید.</a:t>
            </a:r>
            <a:endParaRPr sz="1300"/>
          </a:p>
        </p:txBody>
      </p:sp>
      <p:sp>
        <p:nvSpPr>
          <p:cNvPr id="92" name="Google Shape;9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7" name="Shape 417"/>
        <p:cNvGrpSpPr/>
        <p:nvPr/>
      </p:nvGrpSpPr>
      <p:grpSpPr>
        <a:xfrm>
          <a:off x="0" y="0"/>
          <a:ext cx="0" cy="0"/>
          <a:chOff x="0" y="0"/>
          <a:chExt cx="0" cy="0"/>
        </a:xfrm>
      </p:grpSpPr>
      <p:sp>
        <p:nvSpPr>
          <p:cNvPr id="418" name="Google Shape;418;p52"/>
          <p:cNvSpPr txBox="1"/>
          <p:nvPr/>
        </p:nvSpPr>
        <p:spPr>
          <a:xfrm>
            <a:off x="3724175" y="1524150"/>
            <a:ext cx="5074200" cy="22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 </a:t>
            </a:r>
            <a:endParaRPr sz="1800">
              <a:solidFill>
                <a:schemeClr val="dk2"/>
              </a:solidFill>
            </a:endParaRPr>
          </a:p>
        </p:txBody>
      </p:sp>
      <p:grpSp>
        <p:nvGrpSpPr>
          <p:cNvPr id="419" name="Google Shape;419;p52"/>
          <p:cNvGrpSpPr/>
          <p:nvPr/>
        </p:nvGrpSpPr>
        <p:grpSpPr>
          <a:xfrm rot="2700000">
            <a:off x="3276728" y="1094277"/>
            <a:ext cx="2884986" cy="2884980"/>
            <a:chOff x="3203958" y="920042"/>
            <a:chExt cx="2885014" cy="2885008"/>
          </a:xfrm>
        </p:grpSpPr>
        <p:sp>
          <p:nvSpPr>
            <p:cNvPr id="420" name="Google Shape;420;p52"/>
            <p:cNvSpPr/>
            <p:nvPr/>
          </p:nvSpPr>
          <p:spPr>
            <a:xfrm rot="2700000">
              <a:off x="4196595" y="1011412"/>
              <a:ext cx="561726" cy="3040276"/>
            </a:xfrm>
            <a:prstGeom prst="roundRect">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2"/>
            <p:cNvSpPr/>
            <p:nvPr/>
          </p:nvSpPr>
          <p:spPr>
            <a:xfrm rot="-2700000">
              <a:off x="3420995" y="3205343"/>
              <a:ext cx="374201" cy="374201"/>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solidFill>
                  <a:srgbClr val="0D5CDF"/>
                </a:solidFill>
                <a:latin typeface="Roboto"/>
                <a:ea typeface="Roboto"/>
                <a:cs typeface="Roboto"/>
                <a:sym typeface="Roboto"/>
              </a:endParaRPr>
            </a:p>
          </p:txBody>
        </p:sp>
        <p:sp>
          <p:nvSpPr>
            <p:cNvPr id="422" name="Google Shape;422;p52"/>
            <p:cNvSpPr txBox="1"/>
            <p:nvPr/>
          </p:nvSpPr>
          <p:spPr>
            <a:xfrm rot="-2700000">
              <a:off x="3218722" y="1993746"/>
              <a:ext cx="3199800" cy="39329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lt1"/>
                  </a:solidFill>
                </a:rPr>
                <a:t>L2TP Ethernet</a:t>
              </a:r>
              <a:endParaRPr b="1" sz="800">
                <a:solidFill>
                  <a:schemeClr val="lt1"/>
                </a:solidFill>
                <a:latin typeface="Roboto"/>
                <a:ea typeface="Roboto"/>
                <a:cs typeface="Roboto"/>
                <a:sym typeface="Roboto"/>
              </a:endParaRPr>
            </a:p>
          </p:txBody>
        </p:sp>
        <p:sp>
          <p:nvSpPr>
            <p:cNvPr id="423" name="Google Shape;423;p52"/>
            <p:cNvSpPr txBox="1"/>
            <p:nvPr/>
          </p:nvSpPr>
          <p:spPr>
            <a:xfrm rot="-2700000">
              <a:off x="3869931"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b="1" sz="800">
                <a:latin typeface="Roboto"/>
                <a:ea typeface="Roboto"/>
                <a:cs typeface="Roboto"/>
                <a:sym typeface="Roboto"/>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pic>
        <p:nvPicPr>
          <p:cNvPr id="428" name="Google Shape;428;p53"/>
          <p:cNvPicPr preferRelativeResize="0"/>
          <p:nvPr/>
        </p:nvPicPr>
        <p:blipFill>
          <a:blip r:embed="rId3">
            <a:alphaModFix/>
          </a:blip>
          <a:stretch>
            <a:fillRect/>
          </a:stretch>
        </p:blipFill>
        <p:spPr>
          <a:xfrm>
            <a:off x="0" y="120400"/>
            <a:ext cx="3763899" cy="3763899"/>
          </a:xfrm>
          <a:prstGeom prst="rect">
            <a:avLst/>
          </a:prstGeom>
          <a:noFill/>
          <a:ln>
            <a:noFill/>
          </a:ln>
        </p:spPr>
      </p:pic>
      <p:sp>
        <p:nvSpPr>
          <p:cNvPr id="429" name="Google Shape;429;p53"/>
          <p:cNvSpPr txBox="1"/>
          <p:nvPr/>
        </p:nvSpPr>
        <p:spPr>
          <a:xfrm>
            <a:off x="3763900" y="120400"/>
            <a:ext cx="5402700" cy="29862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a:solidFill>
                  <a:schemeClr val="dk1"/>
                </a:solidFill>
              </a:rPr>
              <a:t>یکی دیگر از انواع تانل ها L2TP Ethernet است که ما در این بخش نوع Unmanaged آن را توضیح می دهیم</a:t>
            </a:r>
            <a:endParaRPr>
              <a:solidFill>
                <a:schemeClr val="dk1"/>
              </a:solidFill>
            </a:endParaRPr>
          </a:p>
          <a:p>
            <a:pPr indent="0" lvl="0" marL="0" rtl="1" algn="r">
              <a:spcBef>
                <a:spcPts val="0"/>
              </a:spcBef>
              <a:spcAft>
                <a:spcPts val="0"/>
              </a:spcAft>
              <a:buNone/>
            </a:pPr>
            <a:r>
              <a:t/>
            </a:r>
            <a:endParaRPr>
              <a:solidFill>
                <a:schemeClr val="dk1"/>
              </a:solidFill>
            </a:endParaRPr>
          </a:p>
          <a:p>
            <a:pPr indent="0" lvl="0" marL="0" rtl="1" algn="r">
              <a:spcBef>
                <a:spcPts val="0"/>
              </a:spcBef>
              <a:spcAft>
                <a:spcPts val="0"/>
              </a:spcAft>
              <a:buNone/>
            </a:pPr>
            <a:r>
              <a:rPr lang="en">
                <a:solidFill>
                  <a:schemeClr val="dk1"/>
                </a:solidFill>
              </a:rPr>
              <a:t>برای راه اندازی تانل وار منوی PPP و سربرگ L2TP Ethernet شوید سپس یک اینترفیس جدید اضافه کنید و مقادیر زیر را وارد کنید</a:t>
            </a:r>
            <a:endParaRPr>
              <a:solidFill>
                <a:schemeClr val="dk1"/>
              </a:solidFill>
            </a:endParaRPr>
          </a:p>
          <a:p>
            <a:pPr indent="0" lvl="0" marL="0" rtl="1" algn="r">
              <a:spcBef>
                <a:spcPts val="0"/>
              </a:spcBef>
              <a:spcAft>
                <a:spcPts val="0"/>
              </a:spcAft>
              <a:buNone/>
            </a:pPr>
            <a:r>
              <a:t/>
            </a:r>
            <a:endParaRPr>
              <a:solidFill>
                <a:schemeClr val="dk1"/>
              </a:solidFill>
            </a:endParaRPr>
          </a:p>
          <a:p>
            <a:pPr indent="0" lvl="0" marL="0" rtl="0" algn="r">
              <a:spcBef>
                <a:spcPts val="0"/>
              </a:spcBef>
              <a:spcAft>
                <a:spcPts val="0"/>
              </a:spcAft>
              <a:buNone/>
            </a:pPr>
            <a:r>
              <a:rPr lang="en">
                <a:solidFill>
                  <a:schemeClr val="dk1"/>
                </a:solidFill>
              </a:rPr>
              <a:t>یک نام انتخاب کنید : Name</a:t>
            </a:r>
            <a:endParaRPr>
              <a:solidFill>
                <a:schemeClr val="dk1"/>
              </a:solidFill>
            </a:endParaRPr>
          </a:p>
          <a:p>
            <a:pPr indent="0" lvl="0" marL="0" rtl="0" algn="r">
              <a:spcBef>
                <a:spcPts val="0"/>
              </a:spcBef>
              <a:spcAft>
                <a:spcPts val="0"/>
              </a:spcAft>
              <a:buNone/>
            </a:pPr>
            <a:r>
              <a:rPr lang="en">
                <a:solidFill>
                  <a:schemeClr val="dk1"/>
                </a:solidFill>
              </a:rPr>
              <a:t>آدرس آی پی روتر مقابل را وارد کنید : Connect To</a:t>
            </a:r>
            <a:endParaRPr>
              <a:solidFill>
                <a:schemeClr val="dk1"/>
              </a:solidFill>
            </a:endParaRPr>
          </a:p>
          <a:p>
            <a:pPr indent="0" lvl="0" marL="0" rtl="1" algn="r">
              <a:spcBef>
                <a:spcPts val="0"/>
              </a:spcBef>
              <a:spcAft>
                <a:spcPts val="0"/>
              </a:spcAft>
              <a:buNone/>
            </a:pPr>
            <a:r>
              <a:rPr lang="en">
                <a:solidFill>
                  <a:schemeClr val="dk1"/>
                </a:solidFill>
              </a:rPr>
              <a:t>سپس تیک گزینه Unmanaged Mode را فعال کنید</a:t>
            </a:r>
            <a:endParaRPr>
              <a:solidFill>
                <a:schemeClr val="dk1"/>
              </a:solidFill>
            </a:endParaRPr>
          </a:p>
          <a:p>
            <a:pPr indent="0" lvl="0" marL="0" rtl="1" algn="r">
              <a:spcBef>
                <a:spcPts val="0"/>
              </a:spcBef>
              <a:spcAft>
                <a:spcPts val="0"/>
              </a:spcAft>
              <a:buNone/>
            </a:pPr>
            <a:r>
              <a:rPr lang="en">
                <a:solidFill>
                  <a:schemeClr val="dk1"/>
                </a:solidFill>
              </a:rPr>
              <a:t>برای امنیت بیشتر می توانید از Ipsec هم استفاده کنید</a:t>
            </a:r>
            <a:endParaRPr>
              <a:solidFill>
                <a:schemeClr val="dk1"/>
              </a:solidFill>
            </a:endParaRPr>
          </a:p>
          <a:p>
            <a:pPr indent="0" lvl="0" marL="0" rtl="1" algn="r">
              <a:spcBef>
                <a:spcPts val="0"/>
              </a:spcBef>
              <a:spcAft>
                <a:spcPts val="0"/>
              </a:spcAft>
              <a:buNone/>
            </a:pPr>
            <a:r>
              <a:rPr lang="en">
                <a:solidFill>
                  <a:schemeClr val="dk1"/>
                </a:solidFill>
              </a:rPr>
              <a:t>گزینه L2TP Protocol Version را روی حالت l2tpv3 ip قرار دهید</a:t>
            </a:r>
            <a:endParaRPr>
              <a:solidFill>
                <a:schemeClr val="dk1"/>
              </a:solidFill>
            </a:endParaRPr>
          </a:p>
          <a:p>
            <a:pPr indent="0" lvl="0" marL="0" rtl="1" algn="r">
              <a:spcBef>
                <a:spcPts val="0"/>
              </a:spcBef>
              <a:spcAft>
                <a:spcPts val="0"/>
              </a:spcAft>
              <a:buNone/>
            </a:pPr>
            <a:r>
              <a:rPr lang="en">
                <a:solidFill>
                  <a:schemeClr val="dk1"/>
                </a:solidFill>
              </a:rPr>
              <a:t>می توانید در بخش Circuit ID هم یک مقدار وارد کنید که در هر دو طرف باید یکسان باشد</a:t>
            </a:r>
            <a:endParaRPr>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pic>
        <p:nvPicPr>
          <p:cNvPr id="434" name="Google Shape;434;p54"/>
          <p:cNvPicPr preferRelativeResize="0"/>
          <p:nvPr/>
        </p:nvPicPr>
        <p:blipFill>
          <a:blip r:embed="rId3">
            <a:alphaModFix/>
          </a:blip>
          <a:stretch>
            <a:fillRect/>
          </a:stretch>
        </p:blipFill>
        <p:spPr>
          <a:xfrm>
            <a:off x="152400" y="152400"/>
            <a:ext cx="4043750" cy="4052049"/>
          </a:xfrm>
          <a:prstGeom prst="rect">
            <a:avLst/>
          </a:prstGeom>
          <a:noFill/>
          <a:ln>
            <a:noFill/>
          </a:ln>
        </p:spPr>
      </p:pic>
      <p:sp>
        <p:nvSpPr>
          <p:cNvPr id="435" name="Google Shape;435;p54"/>
          <p:cNvSpPr txBox="1"/>
          <p:nvPr/>
        </p:nvSpPr>
        <p:spPr>
          <a:xfrm>
            <a:off x="4196150" y="152400"/>
            <a:ext cx="4970400" cy="21240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a:solidFill>
                  <a:schemeClr val="dk1"/>
                </a:solidFill>
              </a:rPr>
              <a:t>پس از طی مراحل بالا وارد سربرگ Unmanaged شوید</a:t>
            </a:r>
            <a:endParaRPr>
              <a:solidFill>
                <a:schemeClr val="dk1"/>
              </a:solidFill>
            </a:endParaRPr>
          </a:p>
          <a:p>
            <a:pPr indent="0" lvl="0" marL="0" rtl="1" algn="r">
              <a:spcBef>
                <a:spcPts val="0"/>
              </a:spcBef>
              <a:spcAft>
                <a:spcPts val="0"/>
              </a:spcAft>
              <a:buNone/>
            </a:pPr>
            <a:r>
              <a:rPr lang="en">
                <a:solidFill>
                  <a:schemeClr val="dk1"/>
                </a:solidFill>
              </a:rPr>
              <a:t>در این صفحه باید چهار تا از مقادیر را پر کنیم</a:t>
            </a:r>
            <a:endParaRPr>
              <a:solidFill>
                <a:schemeClr val="dk1"/>
              </a:solidFill>
            </a:endParaRPr>
          </a:p>
          <a:p>
            <a:pPr indent="0" lvl="0" marL="0" rtl="1" algn="r">
              <a:spcBef>
                <a:spcPts val="0"/>
              </a:spcBef>
              <a:spcAft>
                <a:spcPts val="0"/>
              </a:spcAft>
              <a:buNone/>
            </a:pPr>
            <a:r>
              <a:t/>
            </a:r>
            <a:endParaRPr>
              <a:solidFill>
                <a:schemeClr val="dk1"/>
              </a:solidFill>
            </a:endParaRPr>
          </a:p>
          <a:p>
            <a:pPr indent="0" lvl="0" marL="0" rtl="0" algn="r">
              <a:spcBef>
                <a:spcPts val="0"/>
              </a:spcBef>
              <a:spcAft>
                <a:spcPts val="0"/>
              </a:spcAft>
              <a:buNone/>
            </a:pPr>
            <a:r>
              <a:rPr lang="en">
                <a:solidFill>
                  <a:schemeClr val="dk1"/>
                </a:solidFill>
              </a:rPr>
              <a:t>یک آیدی برای روتر خود انتخاب کنید : Local Tunnel ID</a:t>
            </a:r>
            <a:endParaRPr>
              <a:solidFill>
                <a:schemeClr val="dk1"/>
              </a:solidFill>
            </a:endParaRPr>
          </a:p>
          <a:p>
            <a:pPr indent="0" lvl="0" marL="0" rtl="0" algn="r">
              <a:spcBef>
                <a:spcPts val="0"/>
              </a:spcBef>
              <a:spcAft>
                <a:spcPts val="0"/>
              </a:spcAft>
              <a:buNone/>
            </a:pPr>
            <a:r>
              <a:rPr lang="en">
                <a:solidFill>
                  <a:schemeClr val="dk1"/>
                </a:solidFill>
              </a:rPr>
              <a:t>یک سشن آیدی برای روتر خود وارد کنید : Local Session ID</a:t>
            </a:r>
            <a:endParaRPr>
              <a:solidFill>
                <a:schemeClr val="dk1"/>
              </a:solidFill>
            </a:endParaRPr>
          </a:p>
          <a:p>
            <a:pPr indent="0" lvl="0" marL="0" rtl="0" algn="r">
              <a:spcBef>
                <a:spcPts val="0"/>
              </a:spcBef>
              <a:spcAft>
                <a:spcPts val="0"/>
              </a:spcAft>
              <a:buNone/>
            </a:pPr>
            <a:r>
              <a:rPr lang="en">
                <a:solidFill>
                  <a:schemeClr val="dk1"/>
                </a:solidFill>
              </a:rPr>
              <a:t>تانل آیدی روتر مقابل را وارد کنید : Remote Tunnel ID</a:t>
            </a:r>
            <a:endParaRPr>
              <a:solidFill>
                <a:schemeClr val="dk1"/>
              </a:solidFill>
            </a:endParaRPr>
          </a:p>
          <a:p>
            <a:pPr indent="0" lvl="0" marL="0" rtl="0" algn="r">
              <a:spcBef>
                <a:spcPts val="0"/>
              </a:spcBef>
              <a:spcAft>
                <a:spcPts val="0"/>
              </a:spcAft>
              <a:buNone/>
            </a:pPr>
            <a:r>
              <a:rPr lang="en">
                <a:solidFill>
                  <a:schemeClr val="dk1"/>
                </a:solidFill>
              </a:rPr>
              <a:t>سشن آیدی روتر مقابل را وارد کنید : Remote Session ID</a:t>
            </a:r>
            <a:endParaRPr>
              <a:solidFill>
                <a:schemeClr val="dk1"/>
              </a:solidFill>
            </a:endParaRPr>
          </a:p>
          <a:p>
            <a:pPr indent="0" lvl="0" marL="0" rtl="0" algn="r">
              <a:spcBef>
                <a:spcPts val="0"/>
              </a:spcBef>
              <a:spcAft>
                <a:spcPts val="0"/>
              </a:spcAft>
              <a:buNone/>
            </a:pPr>
            <a:r>
              <a:t/>
            </a:r>
            <a:endParaRPr>
              <a:solidFill>
                <a:schemeClr val="dk1"/>
              </a:solidFill>
            </a:endParaRPr>
          </a:p>
          <a:p>
            <a:pPr indent="0" lvl="0" marL="0" rtl="1" algn="r">
              <a:spcBef>
                <a:spcPts val="0"/>
              </a:spcBef>
              <a:spcAft>
                <a:spcPts val="0"/>
              </a:spcAft>
              <a:buNone/>
            </a:pPr>
            <a:r>
              <a:rPr lang="en">
                <a:solidFill>
                  <a:schemeClr val="dk1"/>
                </a:solidFill>
              </a:rPr>
              <a:t>بعد از انجام همه موارد Ok کنید</a:t>
            </a:r>
            <a:endParaRPr>
              <a:solidFill>
                <a:schemeClr val="dk1"/>
              </a:solidFill>
            </a:endParaRPr>
          </a:p>
        </p:txBody>
      </p:sp>
      <p:sp>
        <p:nvSpPr>
          <p:cNvPr id="436" name="Google Shape;436;p54"/>
          <p:cNvSpPr txBox="1"/>
          <p:nvPr/>
        </p:nvSpPr>
        <p:spPr>
          <a:xfrm>
            <a:off x="4572000" y="2795850"/>
            <a:ext cx="4594500" cy="12621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a:solidFill>
                  <a:schemeClr val="dk1"/>
                </a:solidFill>
              </a:rPr>
              <a:t>پس از انجام مراحل بالا وارد منوی IP &gt; Address شوید و یک آدرس آیپی هم رنج بر روی هر دو روتر اختصاص دهید</a:t>
            </a:r>
            <a:endParaRPr>
              <a:solidFill>
                <a:schemeClr val="dk1"/>
              </a:solidFill>
            </a:endParaRPr>
          </a:p>
          <a:p>
            <a:pPr indent="0" lvl="0" marL="0" rtl="1" algn="r">
              <a:spcBef>
                <a:spcPts val="0"/>
              </a:spcBef>
              <a:spcAft>
                <a:spcPts val="0"/>
              </a:spcAft>
              <a:buNone/>
            </a:pPr>
            <a:r>
              <a:t/>
            </a:r>
            <a:endParaRPr>
              <a:solidFill>
                <a:schemeClr val="dk1"/>
              </a:solidFill>
            </a:endParaRPr>
          </a:p>
          <a:p>
            <a:pPr indent="0" lvl="0" marL="0" rtl="1" algn="r">
              <a:spcBef>
                <a:spcPts val="0"/>
              </a:spcBef>
              <a:spcAft>
                <a:spcPts val="0"/>
              </a:spcAft>
              <a:buNone/>
            </a:pPr>
            <a:r>
              <a:rPr lang="en">
                <a:solidFill>
                  <a:schemeClr val="dk1"/>
                </a:solidFill>
              </a:rPr>
              <a:t>اگر مراحل را درست رفته باشید هر دو روتر باید پینگ </a:t>
            </a:r>
            <a:r>
              <a:rPr lang="en">
                <a:solidFill>
                  <a:schemeClr val="dk1"/>
                </a:solidFill>
              </a:rPr>
              <a:t>همدیگر</a:t>
            </a:r>
            <a:r>
              <a:rPr lang="en">
                <a:solidFill>
                  <a:schemeClr val="dk1"/>
                </a:solidFill>
              </a:rPr>
              <a:t> را داشته </a:t>
            </a:r>
            <a:r>
              <a:rPr lang="en">
                <a:solidFill>
                  <a:schemeClr val="dk1"/>
                </a:solidFill>
              </a:rPr>
              <a:t>باشند</a:t>
            </a:r>
            <a:r>
              <a:rPr lang="en">
                <a:solidFill>
                  <a:schemeClr val="dk1"/>
                </a:solidFill>
              </a:rPr>
              <a:t>.</a:t>
            </a:r>
            <a:endParaRPr>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0" name="Shape 440"/>
        <p:cNvGrpSpPr/>
        <p:nvPr/>
      </p:nvGrpSpPr>
      <p:grpSpPr>
        <a:xfrm>
          <a:off x="0" y="0"/>
          <a:ext cx="0" cy="0"/>
          <a:chOff x="0" y="0"/>
          <a:chExt cx="0" cy="0"/>
        </a:xfrm>
      </p:grpSpPr>
      <p:grpSp>
        <p:nvGrpSpPr>
          <p:cNvPr id="441" name="Google Shape;441;p55"/>
          <p:cNvGrpSpPr/>
          <p:nvPr/>
        </p:nvGrpSpPr>
        <p:grpSpPr>
          <a:xfrm rot="2706327">
            <a:off x="5243076" y="945580"/>
            <a:ext cx="3229380" cy="3244324"/>
            <a:chOff x="1293736" y="1258050"/>
            <a:chExt cx="2547000" cy="2547000"/>
          </a:xfrm>
        </p:grpSpPr>
        <p:sp>
          <p:nvSpPr>
            <p:cNvPr id="442" name="Google Shape;442;p55"/>
            <p:cNvSpPr/>
            <p:nvPr/>
          </p:nvSpPr>
          <p:spPr>
            <a:xfrm rot="2700000">
              <a:off x="2286374" y="1011412"/>
              <a:ext cx="561726" cy="3040276"/>
            </a:xfrm>
            <a:prstGeom prst="roundRect">
              <a:avLst>
                <a:gd fmla="val 50000" name="adj"/>
              </a:avLst>
            </a:prstGeom>
            <a:solidFill>
              <a:srgbClr val="0942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5"/>
            <p:cNvSpPr/>
            <p:nvPr/>
          </p:nvSpPr>
          <p:spPr>
            <a:xfrm rot="-2787349">
              <a:off x="3211155" y="1481622"/>
              <a:ext cx="384083" cy="364986"/>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solidFill>
                  <a:srgbClr val="0942A1"/>
                </a:solidFill>
                <a:latin typeface="Roboto"/>
                <a:ea typeface="Roboto"/>
                <a:cs typeface="Roboto"/>
                <a:sym typeface="Roboto"/>
              </a:endParaRPr>
            </a:p>
          </p:txBody>
        </p:sp>
      </p:grpSp>
      <p:sp>
        <p:nvSpPr>
          <p:cNvPr id="444" name="Google Shape;444;p55"/>
          <p:cNvSpPr txBox="1"/>
          <p:nvPr/>
        </p:nvSpPr>
        <p:spPr>
          <a:xfrm>
            <a:off x="4961975" y="2308775"/>
            <a:ext cx="3207000" cy="492600"/>
          </a:xfrm>
          <a:prstGeom prst="rect">
            <a:avLst/>
          </a:prstGeom>
          <a:noFill/>
          <a:ln>
            <a:noFill/>
          </a:ln>
        </p:spPr>
        <p:txBody>
          <a:bodyPr anchorCtr="0" anchor="t" bIns="91425" lIns="91425" spcFirstLastPara="1" rIns="91425" wrap="square" tIns="91425">
            <a:spAutoFit/>
          </a:bodyPr>
          <a:lstStyle/>
          <a:p>
            <a:pPr indent="0" lvl="0" marL="0" rtl="1" algn="r">
              <a:lnSpc>
                <a:spcPct val="115000"/>
              </a:lnSpc>
              <a:spcBef>
                <a:spcPts val="0"/>
              </a:spcBef>
              <a:spcAft>
                <a:spcPts val="0"/>
              </a:spcAft>
              <a:buClr>
                <a:schemeClr val="dk1"/>
              </a:buClr>
              <a:buSzPts val="1100"/>
              <a:buFont typeface="Arial"/>
              <a:buNone/>
            </a:pPr>
            <a:r>
              <a:rPr b="1" lang="en" sz="2000">
                <a:solidFill>
                  <a:schemeClr val="lt1"/>
                </a:solidFill>
                <a:latin typeface="Roboto"/>
                <a:ea typeface="Roboto"/>
                <a:cs typeface="Roboto"/>
                <a:sym typeface="Roboto"/>
              </a:rPr>
              <a:t>راهنمای عبور دادن ترافیک از تانل</a:t>
            </a:r>
            <a:endParaRPr sz="2100">
              <a:solidFill>
                <a:schemeClr val="dk2"/>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6"/>
          <p:cNvSpPr txBox="1"/>
          <p:nvPr>
            <p:ph type="title"/>
          </p:nvPr>
        </p:nvSpPr>
        <p:spPr>
          <a:xfrm>
            <a:off x="311700" y="123950"/>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en"/>
              <a:t>راهنمای عبور دادن ترافیک از تانل</a:t>
            </a:r>
            <a:endParaRPr/>
          </a:p>
        </p:txBody>
      </p:sp>
      <p:pic>
        <p:nvPicPr>
          <p:cNvPr id="450" name="Google Shape;450;p56"/>
          <p:cNvPicPr preferRelativeResize="0"/>
          <p:nvPr/>
        </p:nvPicPr>
        <p:blipFill>
          <a:blip r:embed="rId3">
            <a:alphaModFix/>
          </a:blip>
          <a:stretch>
            <a:fillRect/>
          </a:stretch>
        </p:blipFill>
        <p:spPr>
          <a:xfrm>
            <a:off x="98875" y="984263"/>
            <a:ext cx="3018175" cy="3174975"/>
          </a:xfrm>
          <a:prstGeom prst="rect">
            <a:avLst/>
          </a:prstGeom>
          <a:noFill/>
          <a:ln>
            <a:noFill/>
          </a:ln>
        </p:spPr>
      </p:pic>
      <p:sp>
        <p:nvSpPr>
          <p:cNvPr id="451" name="Google Shape;451;p56"/>
          <p:cNvSpPr txBox="1"/>
          <p:nvPr/>
        </p:nvSpPr>
        <p:spPr>
          <a:xfrm>
            <a:off x="4167300" y="696650"/>
            <a:ext cx="4976700" cy="21240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a:solidFill>
                  <a:schemeClr val="dk1"/>
                </a:solidFill>
              </a:rPr>
              <a:t>گاهی اوقات ما یک کلاینتی داریم که از طریق VPN به یک مرکزی وصل شده است و ما می خواهیم ترافیک آن کلاینت را از طریق تانل به شعبه دیگرمان هدایت کنیم برای این کار باید از ابزار Mangle استفاده کنیم. </a:t>
            </a:r>
            <a:endParaRPr>
              <a:solidFill>
                <a:schemeClr val="dk1"/>
              </a:solidFill>
            </a:endParaRPr>
          </a:p>
          <a:p>
            <a:pPr indent="0" lvl="0" marL="0" rtl="1" algn="r">
              <a:spcBef>
                <a:spcPts val="0"/>
              </a:spcBef>
              <a:spcAft>
                <a:spcPts val="0"/>
              </a:spcAft>
              <a:buNone/>
            </a:pPr>
            <a:r>
              <a:t/>
            </a:r>
            <a:endParaRPr>
              <a:solidFill>
                <a:schemeClr val="dk1"/>
              </a:solidFill>
            </a:endParaRPr>
          </a:p>
          <a:p>
            <a:pPr indent="0" lvl="0" marL="0" rtl="1" algn="r">
              <a:spcBef>
                <a:spcPts val="0"/>
              </a:spcBef>
              <a:spcAft>
                <a:spcPts val="0"/>
              </a:spcAft>
              <a:buNone/>
            </a:pPr>
            <a:r>
              <a:t/>
            </a:r>
            <a:endParaRPr>
              <a:solidFill>
                <a:schemeClr val="dk1"/>
              </a:solidFill>
            </a:endParaRPr>
          </a:p>
          <a:p>
            <a:pPr indent="0" lvl="0" marL="0" rtl="1" algn="r">
              <a:spcBef>
                <a:spcPts val="0"/>
              </a:spcBef>
              <a:spcAft>
                <a:spcPts val="0"/>
              </a:spcAft>
              <a:buNone/>
            </a:pPr>
            <a:r>
              <a:rPr lang="en">
                <a:solidFill>
                  <a:schemeClr val="dk1"/>
                </a:solidFill>
              </a:rPr>
              <a:t>برای عبور دادن ترافیک از تانل : </a:t>
            </a:r>
            <a:endParaRPr>
              <a:solidFill>
                <a:schemeClr val="dk1"/>
              </a:solidFill>
            </a:endParaRPr>
          </a:p>
          <a:p>
            <a:pPr indent="0" lvl="0" marL="0" rtl="1" algn="r">
              <a:spcBef>
                <a:spcPts val="0"/>
              </a:spcBef>
              <a:spcAft>
                <a:spcPts val="0"/>
              </a:spcAft>
              <a:buNone/>
            </a:pPr>
            <a:r>
              <a:rPr lang="en">
                <a:solidFill>
                  <a:schemeClr val="dk1"/>
                </a:solidFill>
              </a:rPr>
              <a:t> ابتدا وارد منوی Routing و بخش Table شوید (این بخش در ورژن های قدیمی میکروتیک در منوی IP است)</a:t>
            </a:r>
            <a:endParaRPr>
              <a:solidFill>
                <a:schemeClr val="dk1"/>
              </a:solidFill>
            </a:endParaRPr>
          </a:p>
          <a:p>
            <a:pPr indent="0" lvl="0" marL="0" rtl="1" algn="r">
              <a:spcBef>
                <a:spcPts val="0"/>
              </a:spcBef>
              <a:spcAft>
                <a:spcPts val="0"/>
              </a:spcAft>
              <a:buNone/>
            </a:pPr>
            <a:r>
              <a:rPr lang="en">
                <a:solidFill>
                  <a:schemeClr val="dk1"/>
                </a:solidFill>
              </a:rPr>
              <a:t>سپس یک Table جدید مانند عکس ایجاد کنید و حتما تیک FIB را فعال کنید</a:t>
            </a:r>
            <a:endParaRPr>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pic>
        <p:nvPicPr>
          <p:cNvPr id="456" name="Google Shape;456;p57"/>
          <p:cNvPicPr preferRelativeResize="0"/>
          <p:nvPr/>
        </p:nvPicPr>
        <p:blipFill>
          <a:blip r:embed="rId3">
            <a:alphaModFix/>
          </a:blip>
          <a:stretch>
            <a:fillRect/>
          </a:stretch>
        </p:blipFill>
        <p:spPr>
          <a:xfrm>
            <a:off x="0" y="-53500"/>
            <a:ext cx="2403250" cy="3499625"/>
          </a:xfrm>
          <a:prstGeom prst="rect">
            <a:avLst/>
          </a:prstGeom>
          <a:noFill/>
          <a:ln>
            <a:noFill/>
          </a:ln>
        </p:spPr>
      </p:pic>
      <p:sp>
        <p:nvSpPr>
          <p:cNvPr id="457" name="Google Shape;457;p57"/>
          <p:cNvSpPr txBox="1"/>
          <p:nvPr/>
        </p:nvSpPr>
        <p:spPr>
          <a:xfrm>
            <a:off x="2403250" y="0"/>
            <a:ext cx="6740700" cy="42792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a:solidFill>
                  <a:schemeClr val="dk1"/>
                </a:solidFill>
              </a:rPr>
              <a:t>در مرحله دوم وارد منوی IP بخش Firewall سربرگ Mangle شوید</a:t>
            </a:r>
            <a:endParaRPr>
              <a:solidFill>
                <a:schemeClr val="dk1"/>
              </a:solidFill>
            </a:endParaRPr>
          </a:p>
          <a:p>
            <a:pPr indent="0" lvl="0" marL="0" rtl="1" algn="r">
              <a:spcBef>
                <a:spcPts val="0"/>
              </a:spcBef>
              <a:spcAft>
                <a:spcPts val="0"/>
              </a:spcAft>
              <a:buNone/>
            </a:pPr>
            <a:r>
              <a:rPr lang="en">
                <a:solidFill>
                  <a:schemeClr val="dk1"/>
                </a:solidFill>
              </a:rPr>
              <a:t>از منگل برای ایجاد تغییرات روی بسته قبل یا بعد از </a:t>
            </a:r>
            <a:r>
              <a:rPr lang="en">
                <a:solidFill>
                  <a:schemeClr val="dk1"/>
                </a:solidFill>
              </a:rPr>
              <a:t>فرآیند</a:t>
            </a:r>
            <a:r>
              <a:rPr lang="en">
                <a:solidFill>
                  <a:schemeClr val="dk1"/>
                </a:solidFill>
              </a:rPr>
              <a:t> روتینگ استفاده میشود</a:t>
            </a:r>
            <a:endParaRPr>
              <a:solidFill>
                <a:schemeClr val="dk1"/>
              </a:solidFill>
            </a:endParaRPr>
          </a:p>
          <a:p>
            <a:pPr indent="0" lvl="0" marL="0" rtl="1" algn="r">
              <a:spcBef>
                <a:spcPts val="0"/>
              </a:spcBef>
              <a:spcAft>
                <a:spcPts val="0"/>
              </a:spcAft>
              <a:buNone/>
            </a:pPr>
            <a:r>
              <a:t/>
            </a:r>
            <a:endParaRPr>
              <a:solidFill>
                <a:schemeClr val="dk1"/>
              </a:solidFill>
            </a:endParaRPr>
          </a:p>
          <a:p>
            <a:pPr indent="0" lvl="0" marL="0" rtl="0" algn="r">
              <a:spcBef>
                <a:spcPts val="0"/>
              </a:spcBef>
              <a:spcAft>
                <a:spcPts val="0"/>
              </a:spcAft>
              <a:buNone/>
            </a:pPr>
            <a:r>
              <a:rPr lang="en">
                <a:solidFill>
                  <a:schemeClr val="dk1"/>
                </a:solidFill>
              </a:rPr>
              <a:t>برای عبور دادن ترافیک خود از تانل این گزینه را روی پریروتینگ  قرار دهید : Chain</a:t>
            </a:r>
            <a:endParaRPr>
              <a:solidFill>
                <a:schemeClr val="dk1"/>
              </a:solidFill>
            </a:endParaRPr>
          </a:p>
          <a:p>
            <a:pPr indent="0" lvl="0" marL="0" rtl="0" algn="r">
              <a:spcBef>
                <a:spcPts val="0"/>
              </a:spcBef>
              <a:spcAft>
                <a:spcPts val="0"/>
              </a:spcAft>
              <a:buNone/>
            </a:pPr>
            <a:r>
              <a:rPr lang="en">
                <a:solidFill>
                  <a:schemeClr val="dk1"/>
                </a:solidFill>
              </a:rPr>
              <a:t>در این بخش </a:t>
            </a:r>
            <a:r>
              <a:rPr lang="en">
                <a:solidFill>
                  <a:schemeClr val="dk1"/>
                </a:solidFill>
              </a:rPr>
              <a:t>می توانید</a:t>
            </a:r>
            <a:r>
              <a:rPr lang="en">
                <a:solidFill>
                  <a:schemeClr val="dk1"/>
                </a:solidFill>
              </a:rPr>
              <a:t> تعیین کنید منگل بر روی سورس </a:t>
            </a:r>
            <a:r>
              <a:rPr lang="en">
                <a:solidFill>
                  <a:schemeClr val="dk1"/>
                </a:solidFill>
              </a:rPr>
              <a:t>آدرس</a:t>
            </a:r>
            <a:r>
              <a:rPr lang="en">
                <a:solidFill>
                  <a:schemeClr val="dk1"/>
                </a:solidFill>
              </a:rPr>
              <a:t> خاصی اعمال شود : Src Addres</a:t>
            </a:r>
            <a:r>
              <a:rPr lang="en">
                <a:solidFill>
                  <a:schemeClr val="dk1"/>
                </a:solidFill>
              </a:rPr>
              <a:t>s</a:t>
            </a:r>
            <a:endParaRPr>
              <a:solidFill>
                <a:schemeClr val="dk1"/>
              </a:solidFill>
            </a:endParaRPr>
          </a:p>
          <a:p>
            <a:pPr indent="0" lvl="0" marL="0" rtl="0" algn="r">
              <a:spcBef>
                <a:spcPts val="0"/>
              </a:spcBef>
              <a:spcAft>
                <a:spcPts val="0"/>
              </a:spcAft>
              <a:buNone/>
            </a:pPr>
            <a:r>
              <a:rPr lang="en">
                <a:solidFill>
                  <a:schemeClr val="dk1"/>
                </a:solidFill>
              </a:rPr>
              <a:t>در این بخش میتوانید تعیین کنید اگر مقصد بسته فلان آدرس بود منگل اعمال شود : Dst Address</a:t>
            </a:r>
            <a:endParaRPr>
              <a:solidFill>
                <a:schemeClr val="dk1"/>
              </a:solidFill>
            </a:endParaRPr>
          </a:p>
          <a:p>
            <a:pPr indent="0" lvl="0" marL="0" rtl="0" algn="r">
              <a:spcBef>
                <a:spcPts val="0"/>
              </a:spcBef>
              <a:spcAft>
                <a:spcPts val="0"/>
              </a:spcAft>
              <a:buNone/>
            </a:pPr>
            <a:r>
              <a:rPr lang="en">
                <a:solidFill>
                  <a:schemeClr val="dk1"/>
                </a:solidFill>
              </a:rPr>
              <a:t>در این بخش میتوانید بگویید اگر آدرس مبدا در فلان آدرس لیست بود منگل اعمال شود : Src Address List</a:t>
            </a:r>
            <a:endParaRPr>
              <a:solidFill>
                <a:schemeClr val="dk1"/>
              </a:solidFill>
            </a:endParaRPr>
          </a:p>
          <a:p>
            <a:pPr indent="0" lvl="0" marL="0" rtl="0" algn="r">
              <a:spcBef>
                <a:spcPts val="0"/>
              </a:spcBef>
              <a:spcAft>
                <a:spcPts val="0"/>
              </a:spcAft>
              <a:buNone/>
            </a:pPr>
            <a:r>
              <a:rPr lang="en">
                <a:solidFill>
                  <a:schemeClr val="dk1"/>
                </a:solidFill>
              </a:rPr>
              <a:t>در این بخش میتوانید بگویید اگر مقصد بسته درون آدرس لیست فلان بود منگل اعمال شود: Dst Address List</a:t>
            </a:r>
            <a:endParaRPr>
              <a:solidFill>
                <a:schemeClr val="dk1"/>
              </a:solidFill>
            </a:endParaRPr>
          </a:p>
          <a:p>
            <a:pPr indent="0" lvl="0" marL="0" rtl="0" algn="r">
              <a:spcBef>
                <a:spcPts val="0"/>
              </a:spcBef>
              <a:spcAft>
                <a:spcPts val="0"/>
              </a:spcAft>
              <a:buNone/>
            </a:pPr>
            <a:r>
              <a:rPr lang="en">
                <a:solidFill>
                  <a:schemeClr val="dk1"/>
                </a:solidFill>
              </a:rPr>
              <a:t>در این بخش میتوانید پروتکل خاصی را منگل کنید : Protocol</a:t>
            </a:r>
            <a:endParaRPr>
              <a:solidFill>
                <a:schemeClr val="dk1"/>
              </a:solidFill>
            </a:endParaRPr>
          </a:p>
          <a:p>
            <a:pPr indent="0" lvl="0" marL="0" rtl="0" algn="r">
              <a:spcBef>
                <a:spcPts val="0"/>
              </a:spcBef>
              <a:spcAft>
                <a:spcPts val="0"/>
              </a:spcAft>
              <a:buNone/>
            </a:pPr>
            <a:r>
              <a:rPr lang="en">
                <a:solidFill>
                  <a:schemeClr val="dk1"/>
                </a:solidFill>
              </a:rPr>
              <a:t>می توانید اینترفیس ورودی را که میخواهید منگل روی آن اعمال شود را انتخاب کنید : In interface</a:t>
            </a:r>
            <a:endParaRPr>
              <a:solidFill>
                <a:schemeClr val="dk1"/>
              </a:solidFill>
            </a:endParaRPr>
          </a:p>
          <a:p>
            <a:pPr indent="0" lvl="0" marL="0" rtl="0" algn="r">
              <a:spcBef>
                <a:spcPts val="0"/>
              </a:spcBef>
              <a:spcAft>
                <a:spcPts val="0"/>
              </a:spcAft>
              <a:buNone/>
            </a:pPr>
            <a:r>
              <a:rPr lang="en">
                <a:solidFill>
                  <a:schemeClr val="dk1"/>
                </a:solidFill>
              </a:rPr>
              <a:t>اینترفیس خروجی را که میخواهید منگل روی آن اعمال شود را انتخاب کنید  : Out interface</a:t>
            </a:r>
            <a:endParaRPr>
              <a:solidFill>
                <a:schemeClr val="dk1"/>
              </a:solidFill>
            </a:endParaRPr>
          </a:p>
          <a:p>
            <a:pPr indent="0" lvl="0" marL="0" rtl="0" algn="r">
              <a:spcBef>
                <a:spcPts val="0"/>
              </a:spcBef>
              <a:spcAft>
                <a:spcPts val="0"/>
              </a:spcAft>
              <a:buNone/>
            </a:pPr>
            <a:r>
              <a:t/>
            </a:r>
            <a:endParaRPr>
              <a:solidFill>
                <a:schemeClr val="dk1"/>
              </a:solidFill>
            </a:endParaRPr>
          </a:p>
          <a:p>
            <a:pPr indent="0" lvl="0" marL="0" rtl="1" algn="r">
              <a:spcBef>
                <a:spcPts val="0"/>
              </a:spcBef>
              <a:spcAft>
                <a:spcPts val="0"/>
              </a:spcAft>
              <a:buClr>
                <a:schemeClr val="dk1"/>
              </a:buClr>
              <a:buSzPts val="1100"/>
              <a:buFont typeface="Arial"/>
              <a:buNone/>
            </a:pPr>
            <a:r>
              <a:rPr lang="en">
                <a:solidFill>
                  <a:schemeClr val="dk1"/>
                </a:solidFill>
              </a:rPr>
              <a:t>در سمت چپ تمامی آپشن ها یک کادر مربعی وجود دارد که اگر روی آن بزنید و تیک آن فعال شود به این منظور است که به طور مثال شما یک آدرس لیست از تمام آی پی پابلیک های کشور ایران در روتر خود اضافه میکنید و در قسمت Dst Address List آن را انتخاب می کنید سپس تیک کادر مربع سمت چپ آن را روشن میکنید اگر تیک خورده باشد به این معنی است که اگر آیپی های مقصد بسته درون آدرس لیست نبود منگل اعمال شود و برعکس اگر تیک را بردارید به این معنی است که اگر آیپی های مقصد بسته درون آدرس لیست انتخابی باشد منگل اعمال شود.</a:t>
            </a:r>
            <a:endParaRPr>
              <a:solidFill>
                <a:schemeClr val="dk1"/>
              </a:solidFill>
            </a:endParaRPr>
          </a:p>
          <a:p>
            <a:pPr indent="0" lvl="0" marL="0" rtl="0" algn="r">
              <a:spcBef>
                <a:spcPts val="0"/>
              </a:spcBef>
              <a:spcAft>
                <a:spcPts val="0"/>
              </a:spcAft>
              <a:buNone/>
            </a:pPr>
            <a:r>
              <a:t/>
            </a:r>
            <a:endParaRPr>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pic>
        <p:nvPicPr>
          <p:cNvPr id="462" name="Google Shape;462;p58"/>
          <p:cNvPicPr preferRelativeResize="0"/>
          <p:nvPr/>
        </p:nvPicPr>
        <p:blipFill>
          <a:blip r:embed="rId3">
            <a:alphaModFix/>
          </a:blip>
          <a:stretch>
            <a:fillRect/>
          </a:stretch>
        </p:blipFill>
        <p:spPr>
          <a:xfrm>
            <a:off x="45325" y="152400"/>
            <a:ext cx="3208150" cy="4398650"/>
          </a:xfrm>
          <a:prstGeom prst="rect">
            <a:avLst/>
          </a:prstGeom>
          <a:noFill/>
          <a:ln>
            <a:noFill/>
          </a:ln>
        </p:spPr>
      </p:pic>
      <p:sp>
        <p:nvSpPr>
          <p:cNvPr id="463" name="Google Shape;463;p58"/>
          <p:cNvSpPr txBox="1"/>
          <p:nvPr/>
        </p:nvSpPr>
        <p:spPr>
          <a:xfrm>
            <a:off x="3366450" y="152400"/>
            <a:ext cx="5794500" cy="8313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a:solidFill>
                  <a:schemeClr val="dk1"/>
                </a:solidFill>
              </a:rPr>
              <a:t>پس از انجام مراحل بالا وارد سربرگ Action شوید و Action را روی حالت mark routing قرار دهید سپس در قسمت New Routing Mark جدولی که در بالا ساختید را </a:t>
            </a:r>
            <a:r>
              <a:rPr lang="en">
                <a:solidFill>
                  <a:schemeClr val="dk1"/>
                </a:solidFill>
              </a:rPr>
              <a:t>انتخاب</a:t>
            </a:r>
            <a:r>
              <a:rPr lang="en">
                <a:solidFill>
                  <a:schemeClr val="dk1"/>
                </a:solidFill>
              </a:rPr>
              <a:t> کنید</a:t>
            </a:r>
            <a:endParaRPr>
              <a:solidFill>
                <a:schemeClr val="dk1"/>
              </a:solidFill>
            </a:endParaRPr>
          </a:p>
          <a:p>
            <a:pPr indent="0" lvl="0" marL="0" rtl="1" algn="r">
              <a:spcBef>
                <a:spcPts val="0"/>
              </a:spcBef>
              <a:spcAft>
                <a:spcPts val="0"/>
              </a:spcAft>
              <a:buNone/>
            </a:pPr>
            <a:r>
              <a:rPr lang="en">
                <a:solidFill>
                  <a:schemeClr val="dk1"/>
                </a:solidFill>
              </a:rPr>
              <a:t>و ذخیره کنید.</a:t>
            </a:r>
            <a:endParaRPr>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pic>
        <p:nvPicPr>
          <p:cNvPr id="468" name="Google Shape;468;p59"/>
          <p:cNvPicPr preferRelativeResize="0"/>
          <p:nvPr/>
        </p:nvPicPr>
        <p:blipFill>
          <a:blip r:embed="rId3">
            <a:alphaModFix/>
          </a:blip>
          <a:stretch>
            <a:fillRect/>
          </a:stretch>
        </p:blipFill>
        <p:spPr>
          <a:xfrm>
            <a:off x="0" y="109600"/>
            <a:ext cx="3819250" cy="4042874"/>
          </a:xfrm>
          <a:prstGeom prst="rect">
            <a:avLst/>
          </a:prstGeom>
          <a:noFill/>
          <a:ln>
            <a:noFill/>
          </a:ln>
        </p:spPr>
      </p:pic>
      <p:sp>
        <p:nvSpPr>
          <p:cNvPr id="469" name="Google Shape;469;p59"/>
          <p:cNvSpPr txBox="1"/>
          <p:nvPr/>
        </p:nvSpPr>
        <p:spPr>
          <a:xfrm>
            <a:off x="3819250" y="109600"/>
            <a:ext cx="5341800" cy="14775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a:solidFill>
                  <a:schemeClr val="dk1"/>
                </a:solidFill>
              </a:rPr>
              <a:t>پس از ایجاد منگل باید یک Default Route به سمت تانل خود بنویسید به همین منظور وارد منوی IP &gt; Routes شوید و دیفالت روت به سمت </a:t>
            </a:r>
            <a:r>
              <a:rPr lang="en">
                <a:solidFill>
                  <a:schemeClr val="dk1"/>
                </a:solidFill>
              </a:rPr>
              <a:t>آی پی</a:t>
            </a:r>
            <a:r>
              <a:rPr lang="en">
                <a:solidFill>
                  <a:schemeClr val="dk1"/>
                </a:solidFill>
              </a:rPr>
              <a:t> تانل خود بنویسید</a:t>
            </a:r>
            <a:endParaRPr>
              <a:solidFill>
                <a:schemeClr val="dk1"/>
              </a:solidFill>
            </a:endParaRPr>
          </a:p>
          <a:p>
            <a:pPr indent="0" lvl="0" marL="0" rtl="1" algn="r">
              <a:spcBef>
                <a:spcPts val="0"/>
              </a:spcBef>
              <a:spcAft>
                <a:spcPts val="0"/>
              </a:spcAft>
              <a:buNone/>
            </a:pPr>
            <a:r>
              <a:rPr lang="en">
                <a:solidFill>
                  <a:schemeClr val="dk1"/>
                </a:solidFill>
              </a:rPr>
              <a:t>دقت داشته باید حتما در گزینه Routing Table همان جدولی که در بالا ساختیم و روی منگل اد کردیم را در اینجا انتخاب کنید اگر این کار را نکنید منگل شما کار نخواهد کرد و دسترسی شما به روتر قطع میشود و باید از </a:t>
            </a:r>
            <a:r>
              <a:rPr lang="en">
                <a:solidFill>
                  <a:schemeClr val="dk1"/>
                </a:solidFill>
              </a:rPr>
              <a:t>طریق</a:t>
            </a:r>
            <a:r>
              <a:rPr lang="en">
                <a:solidFill>
                  <a:schemeClr val="dk1"/>
                </a:solidFill>
              </a:rPr>
              <a:t> کنسول روت نوشته شده را پاک کنید تا بتوانید دوباره به روتر متصل شوید.</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7"/>
          <p:cNvPicPr preferRelativeResize="0"/>
          <p:nvPr/>
        </p:nvPicPr>
        <p:blipFill>
          <a:blip r:embed="rId3">
            <a:alphaModFix/>
          </a:blip>
          <a:stretch>
            <a:fillRect/>
          </a:stretch>
        </p:blipFill>
        <p:spPr>
          <a:xfrm>
            <a:off x="152400" y="152400"/>
            <a:ext cx="2334475" cy="2552950"/>
          </a:xfrm>
          <a:prstGeom prst="rect">
            <a:avLst/>
          </a:prstGeom>
          <a:noFill/>
          <a:ln>
            <a:noFill/>
          </a:ln>
        </p:spPr>
      </p:pic>
      <p:sp>
        <p:nvSpPr>
          <p:cNvPr id="98" name="Google Shape;98;p17"/>
          <p:cNvSpPr txBox="1"/>
          <p:nvPr/>
        </p:nvSpPr>
        <p:spPr>
          <a:xfrm>
            <a:off x="2591800" y="60125"/>
            <a:ext cx="6466200" cy="18903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
              <a:t>برای ایجاد یوزرنیم و پسورد برای کاربر های VPN به منو PPP &gt; Secret بروید و یک سکرت جدید ایجاد کنید.</a:t>
            </a:r>
            <a:endParaRPr/>
          </a:p>
          <a:p>
            <a:pPr indent="0" lvl="0" marL="0" rtl="1" algn="r">
              <a:spcBef>
                <a:spcPts val="0"/>
              </a:spcBef>
              <a:spcAft>
                <a:spcPts val="0"/>
              </a:spcAft>
              <a:buNone/>
            </a:pPr>
            <a:r>
              <a:rPr lang="en"/>
              <a:t>Name : همان Username کاربر می باشد  Password : رمز کاربر   </a:t>
            </a:r>
            <a:endParaRPr/>
          </a:p>
          <a:p>
            <a:pPr indent="0" lvl="0" marL="0" rtl="1" algn="r">
              <a:spcBef>
                <a:spcPts val="0"/>
              </a:spcBef>
              <a:spcAft>
                <a:spcPts val="0"/>
              </a:spcAft>
              <a:buNone/>
            </a:pPr>
            <a:r>
              <a:rPr lang="en"/>
              <a:t>Service : پروتکل هایی که با رمز کاربر میتوان به آنها متصل شد</a:t>
            </a:r>
            <a:endParaRPr/>
          </a:p>
          <a:p>
            <a:pPr indent="0" lvl="0" marL="0" rtl="1" algn="r">
              <a:spcBef>
                <a:spcPts val="0"/>
              </a:spcBef>
              <a:spcAft>
                <a:spcPts val="0"/>
              </a:spcAft>
              <a:buNone/>
            </a:pPr>
            <a:r>
              <a:rPr lang="en"/>
              <a:t>Caller ID : آدرس دستگاه هایی که کاربر فقط می تواند با آن به سرور متصل شود</a:t>
            </a:r>
            <a:endParaRPr/>
          </a:p>
          <a:p>
            <a:pPr indent="0" lvl="0" marL="0" rtl="1" algn="r">
              <a:spcBef>
                <a:spcPts val="0"/>
              </a:spcBef>
              <a:spcAft>
                <a:spcPts val="0"/>
              </a:spcAft>
              <a:buNone/>
            </a:pPr>
            <a:r>
              <a:rPr lang="en"/>
              <a:t>Profile : پروفایلی که رمز کاربر به آن متصل می شود و کاربرانی که با این رمز به سرور متصل شوند از آن پروفایل آدرس دریافت می کنند. </a:t>
            </a:r>
            <a:endParaRPr/>
          </a:p>
          <a:p>
            <a:pPr indent="0" lvl="0" marL="0" rtl="1" algn="r">
              <a:spcBef>
                <a:spcPts val="0"/>
              </a:spcBef>
              <a:spcAft>
                <a:spcPts val="0"/>
              </a:spcAft>
              <a:buNone/>
            </a:pPr>
            <a:r>
              <a:rPr lang="en"/>
              <a:t>Limit Byte In / Out : محدودیت حجم برای آپلود و دانلود</a:t>
            </a:r>
            <a:endParaRPr/>
          </a:p>
        </p:txBody>
      </p:sp>
      <p:pic>
        <p:nvPicPr>
          <p:cNvPr id="99" name="Google Shape;99;p17"/>
          <p:cNvPicPr preferRelativeResize="0"/>
          <p:nvPr/>
        </p:nvPicPr>
        <p:blipFill>
          <a:blip r:embed="rId4">
            <a:alphaModFix/>
          </a:blip>
          <a:stretch>
            <a:fillRect/>
          </a:stretch>
        </p:blipFill>
        <p:spPr>
          <a:xfrm>
            <a:off x="152400" y="2777450"/>
            <a:ext cx="4349824" cy="1967599"/>
          </a:xfrm>
          <a:prstGeom prst="rect">
            <a:avLst/>
          </a:prstGeom>
          <a:noFill/>
          <a:ln>
            <a:noFill/>
          </a:ln>
        </p:spPr>
      </p:pic>
      <p:sp>
        <p:nvSpPr>
          <p:cNvPr id="100" name="Google Shape;100;p17"/>
          <p:cNvSpPr txBox="1"/>
          <p:nvPr/>
        </p:nvSpPr>
        <p:spPr>
          <a:xfrm>
            <a:off x="4594525" y="2777550"/>
            <a:ext cx="4349700" cy="19677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 sz="1300"/>
              <a:t>برای راه اندازی VPN Server در میکروتیک در PPP &gt; Interface پروتکل مورد نظر را فعال می کنیم .</a:t>
            </a:r>
            <a:endParaRPr sz="1300"/>
          </a:p>
          <a:p>
            <a:pPr indent="0" lvl="0" marL="0" rtl="1" algn="r">
              <a:spcBef>
                <a:spcPts val="0"/>
              </a:spcBef>
              <a:spcAft>
                <a:spcPts val="0"/>
              </a:spcAft>
              <a:buNone/>
            </a:pPr>
            <a:r>
              <a:rPr lang="en" sz="1300"/>
              <a:t>بهتر است برای امنیت الگوریتم های chap و pap را غیر فعال کنیم.</a:t>
            </a:r>
            <a:endParaRPr sz="1300"/>
          </a:p>
          <a:p>
            <a:pPr indent="0" lvl="0" marL="0" rtl="1" algn="r">
              <a:spcBef>
                <a:spcPts val="0"/>
              </a:spcBef>
              <a:spcAft>
                <a:spcPts val="0"/>
              </a:spcAft>
              <a:buNone/>
            </a:pPr>
            <a:r>
              <a:rPr lang="en" sz="1300"/>
              <a:t>در L2tp میتوانید IPSec را نیز فعال کنید.</a:t>
            </a:r>
            <a:endParaRPr sz="1300"/>
          </a:p>
          <a:p>
            <a:pPr indent="0" lvl="0" marL="0" rtl="1" algn="r">
              <a:spcBef>
                <a:spcPts val="0"/>
              </a:spcBef>
              <a:spcAft>
                <a:spcPts val="0"/>
              </a:spcAft>
              <a:buNone/>
            </a:pPr>
            <a:r>
              <a:rPr lang="en" sz="1300"/>
              <a:t>SSTP بین دو دستگاه میکروتیک نیازی به سرتیفیکیت ندارد اما اگر کاربر غیر میکروتیکی باشد به سرتیفیکیت نیاز دارد.</a:t>
            </a:r>
            <a:endParaRPr sz="1300"/>
          </a:p>
          <a:p>
            <a:pPr indent="0" lvl="0" marL="0" rtl="1" algn="r">
              <a:spcBef>
                <a:spcPts val="0"/>
              </a:spcBef>
              <a:spcAft>
                <a:spcPts val="0"/>
              </a:spcAft>
              <a:buNone/>
            </a:pPr>
            <a:r>
              <a:rPr lang="en" sz="1300"/>
              <a:t>کاربرانی که به VPN Server متصل شده اند را میتوانید از طریق تب Active Connection مشاهده کنید.</a:t>
            </a:r>
            <a:endParaRPr sz="1300"/>
          </a:p>
          <a:p>
            <a:pPr indent="0" lvl="0" marL="0" rtl="1" algn="r">
              <a:spcBef>
                <a:spcPts val="0"/>
              </a:spcBef>
              <a:spcAft>
                <a:spcPts val="0"/>
              </a:spcAft>
              <a:buNone/>
            </a:pPr>
            <a:r>
              <a:t/>
            </a:r>
            <a:endParaRPr sz="1300"/>
          </a:p>
        </p:txBody>
      </p:sp>
      <p:sp>
        <p:nvSpPr>
          <p:cNvPr id="101" name="Google Shape;10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nvSpPr>
        <p:spPr>
          <a:xfrm>
            <a:off x="3689925" y="136050"/>
            <a:ext cx="5187000" cy="1908600"/>
          </a:xfrm>
          <a:prstGeom prst="rect">
            <a:avLst/>
          </a:prstGeom>
          <a:noFill/>
          <a:ln>
            <a:noFill/>
          </a:ln>
        </p:spPr>
        <p:txBody>
          <a:bodyPr anchorCtr="0" anchor="t" bIns="91425" lIns="91425" spcFirstLastPara="1" rIns="91425" wrap="square" tIns="91425">
            <a:spAutoFit/>
          </a:bodyPr>
          <a:lstStyle/>
          <a:p>
            <a:pPr indent="0" lvl="0" marL="0" rtl="1" algn="r">
              <a:spcBef>
                <a:spcPts val="0"/>
              </a:spcBef>
              <a:spcAft>
                <a:spcPts val="0"/>
              </a:spcAft>
              <a:buNone/>
            </a:pPr>
            <a:r>
              <a:rPr lang="en">
                <a:solidFill>
                  <a:schemeClr val="dk1"/>
                </a:solidFill>
              </a:rPr>
              <a:t>برای راه اندازی L2TPv3 بین دو میکروتیک وارد منوی PPP شوید و در بخش interface گزینه L2TP را انتخاب کنید سپس وارد تب L2TPv3 شوید</a:t>
            </a:r>
            <a:endParaRPr>
              <a:solidFill>
                <a:schemeClr val="dk1"/>
              </a:solidFill>
            </a:endParaRPr>
          </a:p>
          <a:p>
            <a:pPr indent="0" lvl="0" marL="0" rtl="1" algn="r">
              <a:spcBef>
                <a:spcPts val="0"/>
              </a:spcBef>
              <a:spcAft>
                <a:spcPts val="0"/>
              </a:spcAft>
              <a:buNone/>
            </a:pPr>
            <a:r>
              <a:t/>
            </a:r>
            <a:endParaRPr>
              <a:solidFill>
                <a:schemeClr val="dk1"/>
              </a:solidFill>
            </a:endParaRPr>
          </a:p>
          <a:p>
            <a:pPr indent="0" lvl="0" marL="0" rtl="0" algn="r">
              <a:spcBef>
                <a:spcPts val="0"/>
              </a:spcBef>
              <a:spcAft>
                <a:spcPts val="0"/>
              </a:spcAft>
              <a:buNone/>
            </a:pPr>
            <a:r>
              <a:rPr lang="en">
                <a:solidFill>
                  <a:schemeClr val="dk1"/>
                </a:solidFill>
              </a:rPr>
              <a:t>در این بخش یک مقدار دلخواه وارد کنید : L2TPv3 Circuit ID</a:t>
            </a:r>
            <a:endParaRPr>
              <a:solidFill>
                <a:schemeClr val="dk1"/>
              </a:solidFill>
            </a:endParaRPr>
          </a:p>
          <a:p>
            <a:pPr indent="0" lvl="0" marL="0" rtl="1" algn="r">
              <a:spcBef>
                <a:spcPts val="0"/>
              </a:spcBef>
              <a:spcAft>
                <a:spcPts val="0"/>
              </a:spcAft>
              <a:buNone/>
            </a:pPr>
            <a:r>
              <a:rPr lang="en">
                <a:solidFill>
                  <a:schemeClr val="dk1"/>
                </a:solidFill>
              </a:rPr>
              <a:t>(این مقدار باید در سرور و کلاینت مقدار یکسانی باشد)</a:t>
            </a:r>
            <a:endParaRPr>
              <a:solidFill>
                <a:schemeClr val="dk1"/>
              </a:solidFill>
            </a:endParaRPr>
          </a:p>
          <a:p>
            <a:pPr indent="0" lvl="0" marL="0" rtl="0" algn="r">
              <a:spcBef>
                <a:spcPts val="0"/>
              </a:spcBef>
              <a:spcAft>
                <a:spcPts val="0"/>
              </a:spcAft>
              <a:buNone/>
            </a:pPr>
            <a:r>
              <a:t/>
            </a:r>
            <a:endParaRPr>
              <a:solidFill>
                <a:schemeClr val="dk1"/>
              </a:solidFill>
            </a:endParaRPr>
          </a:p>
          <a:p>
            <a:pPr indent="0" lvl="0" marL="0" rtl="0" algn="r">
              <a:spcBef>
                <a:spcPts val="0"/>
              </a:spcBef>
              <a:spcAft>
                <a:spcPts val="0"/>
              </a:spcAft>
              <a:buClr>
                <a:schemeClr val="dk1"/>
              </a:buClr>
              <a:buSzPts val="1100"/>
              <a:buFont typeface="Arial"/>
              <a:buNone/>
            </a:pPr>
            <a:r>
              <a:rPr lang="en">
                <a:solidFill>
                  <a:schemeClr val="dk1"/>
                </a:solidFill>
              </a:rPr>
              <a:t>متد رمز نگاری را مشخص کنید</a:t>
            </a:r>
            <a:r>
              <a:rPr lang="en">
                <a:solidFill>
                  <a:schemeClr val="dk1"/>
                </a:solidFill>
              </a:rPr>
              <a:t> : L2TPv3 Digest Hash</a:t>
            </a:r>
            <a:endParaRPr>
              <a:solidFill>
                <a:schemeClr val="dk1"/>
              </a:solidFill>
            </a:endParaRPr>
          </a:p>
          <a:p>
            <a:pPr indent="0" lvl="0" marL="0" rtl="0" algn="r">
              <a:spcBef>
                <a:spcPts val="0"/>
              </a:spcBef>
              <a:spcAft>
                <a:spcPts val="0"/>
              </a:spcAft>
              <a:buNone/>
            </a:pPr>
            <a:r>
              <a:t/>
            </a:r>
            <a:endParaRPr>
              <a:solidFill>
                <a:schemeClr val="dk1"/>
              </a:solidFill>
            </a:endParaRPr>
          </a:p>
        </p:txBody>
      </p:sp>
      <p:pic>
        <p:nvPicPr>
          <p:cNvPr id="107" name="Google Shape;107;p18"/>
          <p:cNvPicPr preferRelativeResize="0"/>
          <p:nvPr/>
        </p:nvPicPr>
        <p:blipFill>
          <a:blip r:embed="rId3">
            <a:alphaModFix/>
          </a:blip>
          <a:stretch>
            <a:fillRect/>
          </a:stretch>
        </p:blipFill>
        <p:spPr>
          <a:xfrm>
            <a:off x="312500" y="96025"/>
            <a:ext cx="2598550" cy="2873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nvSpPr>
        <p:spPr>
          <a:xfrm>
            <a:off x="139950" y="53450"/>
            <a:ext cx="8864100" cy="6948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 sz="1300"/>
              <a:t>برای راه اندازی SSTP بین دو روتر میکروتیک به Certificate احتیاجی نیست اما اگر یک طرف میکروتیک نباشد باید به روش زیر Certificate بسازید.</a:t>
            </a:r>
            <a:endParaRPr sz="1300"/>
          </a:p>
          <a:p>
            <a:pPr indent="0" lvl="0" marL="0" rtl="1" algn="r">
              <a:spcBef>
                <a:spcPts val="0"/>
              </a:spcBef>
              <a:spcAft>
                <a:spcPts val="0"/>
              </a:spcAft>
              <a:buNone/>
            </a:pPr>
            <a:r>
              <a:rPr lang="en" sz="1300"/>
              <a:t>برای ایجاد کردن Certificate به منو System &gt; Certificate رجوع کنید و یک Certificate جدید اضافه کنید.</a:t>
            </a:r>
            <a:endParaRPr sz="1300"/>
          </a:p>
          <a:p>
            <a:pPr indent="0" lvl="0" marL="0" rtl="1" algn="r">
              <a:spcBef>
                <a:spcPts val="0"/>
              </a:spcBef>
              <a:spcAft>
                <a:spcPts val="0"/>
              </a:spcAft>
              <a:buNone/>
            </a:pPr>
            <a:r>
              <a:rPr lang="en" sz="1300"/>
              <a:t>برای انجام این کار به سه Certificate از نوع CA و Server و Client احتیاج داریم.</a:t>
            </a:r>
            <a:endParaRPr sz="1300"/>
          </a:p>
        </p:txBody>
      </p:sp>
      <p:sp>
        <p:nvSpPr>
          <p:cNvPr id="113" name="Google Shape;113;p19"/>
          <p:cNvSpPr txBox="1"/>
          <p:nvPr/>
        </p:nvSpPr>
        <p:spPr>
          <a:xfrm>
            <a:off x="6236375" y="977875"/>
            <a:ext cx="2761200" cy="26634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
              <a:t>برای ساخت CA </a:t>
            </a:r>
            <a:endParaRPr/>
          </a:p>
          <a:p>
            <a:pPr indent="0" lvl="0" marL="0" rtl="1" algn="r">
              <a:spcBef>
                <a:spcPts val="0"/>
              </a:spcBef>
              <a:spcAft>
                <a:spcPts val="0"/>
              </a:spcAft>
              <a:buNone/>
            </a:pPr>
            <a:r>
              <a:rPr lang="en"/>
              <a:t>در تب General برای این Certificate یک اسم انتخاب کنید. دیگر گزینه ها انتخابی هستند اما باید گزینه Common Name را با آدرس روتر تنظیم کنید و Days Valid را مشخص کنید که در این مثال ما ۱۰ سال قرار دادیم.</a:t>
            </a:r>
            <a:endParaRPr/>
          </a:p>
          <a:p>
            <a:pPr indent="0" lvl="0" marL="0" rtl="1" algn="r">
              <a:spcBef>
                <a:spcPts val="0"/>
              </a:spcBef>
              <a:spcAft>
                <a:spcPts val="0"/>
              </a:spcAft>
              <a:buNone/>
            </a:pPr>
            <a:r>
              <a:rPr lang="en"/>
              <a:t>سپس در تب Key Usage باید گزینه های crl sign و key cert. Sign را فعال کنید.</a:t>
            </a:r>
            <a:endParaRPr/>
          </a:p>
          <a:p>
            <a:pPr indent="0" lvl="0" marL="0" rtl="1" algn="r">
              <a:spcBef>
                <a:spcPts val="0"/>
              </a:spcBef>
              <a:spcAft>
                <a:spcPts val="0"/>
              </a:spcAft>
              <a:buNone/>
            </a:pPr>
            <a:r>
              <a:t/>
            </a:r>
            <a:endParaRPr/>
          </a:p>
        </p:txBody>
      </p:sp>
      <p:sp>
        <p:nvSpPr>
          <p:cNvPr id="114" name="Google Shape;114;p19"/>
          <p:cNvSpPr txBox="1"/>
          <p:nvPr/>
        </p:nvSpPr>
        <p:spPr>
          <a:xfrm>
            <a:off x="280525" y="3700675"/>
            <a:ext cx="8810700" cy="9618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
                <a:solidFill>
                  <a:schemeClr val="dk1"/>
                </a:solidFill>
              </a:rPr>
              <a:t> پس از Apply کردن باید این Certificate را Sign کنید. در سمت راست دکمه را فشار دهید در منو Sign باید Certificate خود را مشخص کنید؛ به دلیل آنکه از نوع CA هست گزینه CA را خالی میگذاریم و در CA URL Host باید آی پی آدرس روتر را وارد کنید و کلید Sign را فشار دهید.</a:t>
            </a:r>
            <a:endParaRPr>
              <a:solidFill>
                <a:schemeClr val="dk1"/>
              </a:solidFill>
            </a:endParaRPr>
          </a:p>
          <a:p>
            <a:pPr indent="0" lvl="0" marL="0" rtl="1" algn="r">
              <a:spcBef>
                <a:spcPts val="0"/>
              </a:spcBef>
              <a:spcAft>
                <a:spcPts val="0"/>
              </a:spcAft>
              <a:buClr>
                <a:schemeClr val="dk1"/>
              </a:buClr>
              <a:buSzPts val="1100"/>
              <a:buFont typeface="Arial"/>
              <a:buNone/>
            </a:pPr>
            <a:r>
              <a:t/>
            </a:r>
            <a:endParaRPr>
              <a:solidFill>
                <a:schemeClr val="dk1"/>
              </a:solidFill>
            </a:endParaRPr>
          </a:p>
        </p:txBody>
      </p:sp>
      <p:pic>
        <p:nvPicPr>
          <p:cNvPr id="115" name="Google Shape;115;p19"/>
          <p:cNvPicPr preferRelativeResize="0"/>
          <p:nvPr/>
        </p:nvPicPr>
        <p:blipFill>
          <a:blip r:embed="rId3">
            <a:alphaModFix/>
          </a:blip>
          <a:stretch>
            <a:fillRect/>
          </a:stretch>
        </p:blipFill>
        <p:spPr>
          <a:xfrm>
            <a:off x="139950" y="1045988"/>
            <a:ext cx="5931575" cy="23569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nvSpPr>
        <p:spPr>
          <a:xfrm>
            <a:off x="33400" y="33400"/>
            <a:ext cx="9044700" cy="12225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
              <a:t>برای ساخت Certificate از نوع Server باید یک Certificate جدید اضافه کنید. </a:t>
            </a:r>
            <a:endParaRPr/>
          </a:p>
          <a:p>
            <a:pPr indent="0" lvl="0" marL="0" rtl="1" algn="r">
              <a:spcBef>
                <a:spcPts val="0"/>
              </a:spcBef>
              <a:spcAft>
                <a:spcPts val="0"/>
              </a:spcAft>
              <a:buClr>
                <a:schemeClr val="dk1"/>
              </a:buClr>
              <a:buSzPts val="1100"/>
              <a:buFont typeface="Arial"/>
              <a:buNone/>
            </a:pPr>
            <a:r>
              <a:rPr lang="en">
                <a:solidFill>
                  <a:schemeClr val="dk1"/>
                </a:solidFill>
              </a:rPr>
              <a:t>در تب General برای این Certificate یک اسم انتخاب کنید. دیگر گزینه ها انتخابی هستند اما باید گزینه ی Common Name را با آدرس روتر تنظیم کنید و Days Valid را مشخص کنید که در این مثال ما ۱۰ سال قرار دادیم.</a:t>
            </a:r>
            <a:endParaRPr>
              <a:solidFill>
                <a:schemeClr val="dk1"/>
              </a:solidFill>
            </a:endParaRPr>
          </a:p>
          <a:p>
            <a:pPr indent="0" lvl="0" marL="0" rtl="1" algn="r">
              <a:spcBef>
                <a:spcPts val="0"/>
              </a:spcBef>
              <a:spcAft>
                <a:spcPts val="0"/>
              </a:spcAft>
              <a:buNone/>
            </a:pPr>
            <a:r>
              <a:rPr lang="en">
                <a:solidFill>
                  <a:schemeClr val="dk1"/>
                </a:solidFill>
              </a:rPr>
              <a:t>سپس در تب Key Usage گزینه های</a:t>
            </a:r>
            <a:endParaRPr>
              <a:solidFill>
                <a:schemeClr val="dk1"/>
              </a:solidFill>
            </a:endParaRPr>
          </a:p>
          <a:p>
            <a:pPr indent="0" lvl="0" marL="0" rtl="1" algn="r">
              <a:spcBef>
                <a:spcPts val="0"/>
              </a:spcBef>
              <a:spcAft>
                <a:spcPts val="0"/>
              </a:spcAft>
              <a:buClr>
                <a:schemeClr val="dk1"/>
              </a:buClr>
              <a:buSzPts val="1100"/>
              <a:buFont typeface="Arial"/>
              <a:buNone/>
            </a:pPr>
            <a:r>
              <a:rPr lang="en">
                <a:solidFill>
                  <a:schemeClr val="dk1"/>
                </a:solidFill>
              </a:rPr>
              <a:t> digital signature , key encipherment , data encipherment , key cert. sign , crl sign , tls server را فعال کنید.</a:t>
            </a:r>
            <a:endParaRPr/>
          </a:p>
        </p:txBody>
      </p:sp>
      <p:sp>
        <p:nvSpPr>
          <p:cNvPr id="121" name="Google Shape;121;p20"/>
          <p:cNvSpPr txBox="1"/>
          <p:nvPr/>
        </p:nvSpPr>
        <p:spPr>
          <a:xfrm>
            <a:off x="354025" y="4134850"/>
            <a:ext cx="8303100" cy="9150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
              <a:t>برای Sign کردن سرور باید CA را انتخاب کنید و آدرس را مجددا وارد کنید. در آخر در تب General گزینه Trusted را فعال کنید.</a:t>
            </a:r>
            <a:endParaRPr/>
          </a:p>
        </p:txBody>
      </p:sp>
      <p:pic>
        <p:nvPicPr>
          <p:cNvPr id="122" name="Google Shape;122;p20"/>
          <p:cNvPicPr preferRelativeResize="0"/>
          <p:nvPr/>
        </p:nvPicPr>
        <p:blipFill>
          <a:blip r:embed="rId3">
            <a:alphaModFix/>
          </a:blip>
          <a:stretch>
            <a:fillRect/>
          </a:stretch>
        </p:blipFill>
        <p:spPr>
          <a:xfrm>
            <a:off x="816000" y="1341500"/>
            <a:ext cx="3679788" cy="2574150"/>
          </a:xfrm>
          <a:prstGeom prst="rect">
            <a:avLst/>
          </a:prstGeom>
          <a:noFill/>
          <a:ln>
            <a:noFill/>
          </a:ln>
        </p:spPr>
      </p:pic>
      <p:pic>
        <p:nvPicPr>
          <p:cNvPr id="123" name="Google Shape;123;p20"/>
          <p:cNvPicPr preferRelativeResize="0"/>
          <p:nvPr/>
        </p:nvPicPr>
        <p:blipFill>
          <a:blip r:embed="rId4">
            <a:alphaModFix/>
          </a:blip>
          <a:stretch>
            <a:fillRect/>
          </a:stretch>
        </p:blipFill>
        <p:spPr>
          <a:xfrm>
            <a:off x="4641513" y="1341500"/>
            <a:ext cx="3679788" cy="2574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nvSpPr>
        <p:spPr>
          <a:xfrm>
            <a:off x="173675" y="26725"/>
            <a:ext cx="8890800" cy="10353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 sz="1300"/>
              <a:t>برای ساخت Certificate از نوع Client </a:t>
            </a:r>
            <a:r>
              <a:rPr lang="en" sz="1300">
                <a:solidFill>
                  <a:schemeClr val="dk1"/>
                </a:solidFill>
              </a:rPr>
              <a:t>در تب General برای این Certificate یک اسم انتخاب کنید. دیگر گزینه ها انتخابی هستند اما باید گزینه ی Common Name را Client و Days Valid را مشخص کنید که در این مثال ما ۱۰ سال قرار دادیم.</a:t>
            </a:r>
            <a:endParaRPr sz="1300">
              <a:solidFill>
                <a:schemeClr val="dk1"/>
              </a:solidFill>
            </a:endParaRPr>
          </a:p>
          <a:p>
            <a:pPr indent="0" lvl="0" marL="0" rtl="1" algn="r">
              <a:spcBef>
                <a:spcPts val="0"/>
              </a:spcBef>
              <a:spcAft>
                <a:spcPts val="0"/>
              </a:spcAft>
              <a:buClr>
                <a:schemeClr val="dk1"/>
              </a:buClr>
              <a:buSzPts val="1100"/>
              <a:buFont typeface="Arial"/>
              <a:buNone/>
            </a:pPr>
            <a:r>
              <a:rPr lang="en" sz="1300">
                <a:solidFill>
                  <a:schemeClr val="dk1"/>
                </a:solidFill>
              </a:rPr>
              <a:t>سپس در تب Key Usage گزینه ی tls client را فعال کنید.</a:t>
            </a:r>
            <a:endParaRPr sz="1300"/>
          </a:p>
        </p:txBody>
      </p:sp>
      <p:pic>
        <p:nvPicPr>
          <p:cNvPr id="129" name="Google Shape;129;p21"/>
          <p:cNvPicPr preferRelativeResize="0"/>
          <p:nvPr/>
        </p:nvPicPr>
        <p:blipFill>
          <a:blip r:embed="rId3">
            <a:alphaModFix/>
          </a:blip>
          <a:stretch>
            <a:fillRect/>
          </a:stretch>
        </p:blipFill>
        <p:spPr>
          <a:xfrm>
            <a:off x="173675" y="813625"/>
            <a:ext cx="2513280" cy="1758125"/>
          </a:xfrm>
          <a:prstGeom prst="rect">
            <a:avLst/>
          </a:prstGeom>
          <a:noFill/>
          <a:ln>
            <a:noFill/>
          </a:ln>
        </p:spPr>
      </p:pic>
      <p:pic>
        <p:nvPicPr>
          <p:cNvPr id="130" name="Google Shape;130;p21"/>
          <p:cNvPicPr preferRelativeResize="0"/>
          <p:nvPr/>
        </p:nvPicPr>
        <p:blipFill>
          <a:blip r:embed="rId4">
            <a:alphaModFix/>
          </a:blip>
          <a:stretch>
            <a:fillRect/>
          </a:stretch>
        </p:blipFill>
        <p:spPr>
          <a:xfrm>
            <a:off x="3024998" y="813622"/>
            <a:ext cx="2513275" cy="1758121"/>
          </a:xfrm>
          <a:prstGeom prst="rect">
            <a:avLst/>
          </a:prstGeom>
          <a:noFill/>
          <a:ln>
            <a:noFill/>
          </a:ln>
        </p:spPr>
      </p:pic>
      <p:sp>
        <p:nvSpPr>
          <p:cNvPr id="131" name="Google Shape;131;p21"/>
          <p:cNvSpPr txBox="1"/>
          <p:nvPr/>
        </p:nvSpPr>
        <p:spPr>
          <a:xfrm>
            <a:off x="5831525" y="901800"/>
            <a:ext cx="3233100" cy="16365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
              <a:t>برای Sign کردن سرور باید CA را انتخاب کنید و آدرس را مجددا وارد کنید. در آخر در تب General گزینه Trusted را فعال کنید.</a:t>
            </a:r>
            <a:endParaRPr/>
          </a:p>
        </p:txBody>
      </p:sp>
      <p:sp>
        <p:nvSpPr>
          <p:cNvPr id="132" name="Google Shape;132;p21"/>
          <p:cNvSpPr txBox="1"/>
          <p:nvPr/>
        </p:nvSpPr>
        <p:spPr>
          <a:xfrm>
            <a:off x="5876325" y="1736775"/>
            <a:ext cx="3106200" cy="30393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en"/>
              <a:t>حالا باید از Client یک Export بگیرید و حتما برای فایل رمز بگذارید. </a:t>
            </a:r>
            <a:endParaRPr/>
          </a:p>
          <a:p>
            <a:pPr indent="0" lvl="0" marL="0" rtl="1" algn="r">
              <a:spcBef>
                <a:spcPts val="0"/>
              </a:spcBef>
              <a:spcAft>
                <a:spcPts val="0"/>
              </a:spcAft>
              <a:buNone/>
            </a:pPr>
            <a:r>
              <a:rPr lang="en"/>
              <a:t>۲ فایل برای شما ایجاد می شود:</a:t>
            </a:r>
            <a:endParaRPr/>
          </a:p>
          <a:p>
            <a:pPr indent="0" lvl="0" marL="0" rtl="1" algn="r">
              <a:spcBef>
                <a:spcPts val="0"/>
              </a:spcBef>
              <a:spcAft>
                <a:spcPts val="0"/>
              </a:spcAft>
              <a:buNone/>
            </a:pPr>
            <a:r>
              <a:rPr lang="en"/>
              <a:t>۱.</a:t>
            </a:r>
            <a:r>
              <a:rPr lang="en"/>
              <a:t>Client</a:t>
            </a:r>
            <a:r>
              <a:rPr lang="en"/>
              <a:t>.crt که فایل Certificate است.</a:t>
            </a:r>
            <a:endParaRPr/>
          </a:p>
          <a:p>
            <a:pPr indent="0" lvl="0" marL="0" rtl="1" algn="r">
              <a:spcBef>
                <a:spcPts val="0"/>
              </a:spcBef>
              <a:spcAft>
                <a:spcPts val="0"/>
              </a:spcAft>
              <a:buNone/>
            </a:pPr>
            <a:r>
              <a:rPr lang="en"/>
              <a:t>۲.Client.key که فایل رمز است.</a:t>
            </a:r>
            <a:endParaRPr/>
          </a:p>
          <a:p>
            <a:pPr indent="0" lvl="0" marL="0" rtl="1" algn="r">
              <a:spcBef>
                <a:spcPts val="0"/>
              </a:spcBef>
              <a:spcAft>
                <a:spcPts val="0"/>
              </a:spcAft>
              <a:buNone/>
            </a:pPr>
            <a:r>
              <a:t/>
            </a:r>
            <a:endParaRPr/>
          </a:p>
          <a:p>
            <a:pPr indent="0" lvl="0" marL="0" rtl="1" algn="r">
              <a:spcBef>
                <a:spcPts val="0"/>
              </a:spcBef>
              <a:spcAft>
                <a:spcPts val="0"/>
              </a:spcAft>
              <a:buNone/>
            </a:pPr>
            <a:r>
              <a:rPr lang="en"/>
              <a:t>کاربرهایی که قصد دارند به این Server SSTP متصل شوند باید این ۲ فایل را وارد دستگاه کنند.</a:t>
            </a:r>
            <a:endParaRPr/>
          </a:p>
          <a:p>
            <a:pPr indent="0" lvl="0" marL="0" rtl="1" algn="r">
              <a:spcBef>
                <a:spcPts val="0"/>
              </a:spcBef>
              <a:spcAft>
                <a:spcPts val="0"/>
              </a:spcAft>
              <a:buNone/>
            </a:pPr>
            <a:r>
              <a:t/>
            </a:r>
            <a:endParaRPr/>
          </a:p>
          <a:p>
            <a:pPr indent="0" lvl="0" marL="0" rtl="1" algn="r">
              <a:spcBef>
                <a:spcPts val="0"/>
              </a:spcBef>
              <a:spcAft>
                <a:spcPts val="0"/>
              </a:spcAft>
              <a:buNone/>
            </a:pPr>
            <a:r>
              <a:rPr lang="en"/>
              <a:t>در صورتی که کاربر شما ویندوز است باید فایل CA را به او بدهید.</a:t>
            </a:r>
            <a:endParaRPr/>
          </a:p>
        </p:txBody>
      </p:sp>
      <p:pic>
        <p:nvPicPr>
          <p:cNvPr id="133" name="Google Shape;133;p21"/>
          <p:cNvPicPr preferRelativeResize="0"/>
          <p:nvPr/>
        </p:nvPicPr>
        <p:blipFill>
          <a:blip r:embed="rId5">
            <a:alphaModFix/>
          </a:blip>
          <a:stretch>
            <a:fillRect/>
          </a:stretch>
        </p:blipFill>
        <p:spPr>
          <a:xfrm>
            <a:off x="173673" y="2603975"/>
            <a:ext cx="2659212" cy="2300300"/>
          </a:xfrm>
          <a:prstGeom prst="rect">
            <a:avLst/>
          </a:prstGeom>
          <a:noFill/>
          <a:ln>
            <a:noFill/>
          </a:ln>
        </p:spPr>
      </p:pic>
      <p:pic>
        <p:nvPicPr>
          <p:cNvPr id="134" name="Google Shape;134;p21"/>
          <p:cNvPicPr preferRelativeResize="0"/>
          <p:nvPr/>
        </p:nvPicPr>
        <p:blipFill>
          <a:blip r:embed="rId6">
            <a:alphaModFix/>
          </a:blip>
          <a:stretch>
            <a:fillRect/>
          </a:stretch>
        </p:blipFill>
        <p:spPr>
          <a:xfrm>
            <a:off x="2985285" y="2724143"/>
            <a:ext cx="2533650" cy="1295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