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0" r:id="rId3"/>
    <p:sldId id="258" r:id="rId4"/>
    <p:sldId id="269" r:id="rId5"/>
    <p:sldId id="265" r:id="rId6"/>
    <p:sldId id="267" r:id="rId7"/>
    <p:sldId id="266" r:id="rId8"/>
    <p:sldId id="268" r:id="rId9"/>
    <p:sldId id="288" r:id="rId10"/>
    <p:sldId id="289" r:id="rId11"/>
    <p:sldId id="290" r:id="rId12"/>
    <p:sldId id="291" r:id="rId13"/>
    <p:sldId id="292" r:id="rId14"/>
    <p:sldId id="277" r:id="rId15"/>
    <p:sldId id="295" r:id="rId16"/>
    <p:sldId id="278" r:id="rId17"/>
    <p:sldId id="279" r:id="rId18"/>
    <p:sldId id="280" r:id="rId19"/>
    <p:sldId id="281" r:id="rId20"/>
    <p:sldId id="287" r:id="rId21"/>
    <p:sldId id="282" r:id="rId22"/>
    <p:sldId id="283" r:id="rId23"/>
    <p:sldId id="284" r:id="rId24"/>
    <p:sldId id="263" r:id="rId25"/>
    <p:sldId id="271" r:id="rId26"/>
    <p:sldId id="294" r:id="rId27"/>
    <p:sldId id="272" r:id="rId28"/>
    <p:sldId id="273" r:id="rId29"/>
    <p:sldId id="274" r:id="rId30"/>
    <p:sldId id="275" r:id="rId31"/>
    <p:sldId id="276"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00" autoAdjust="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61929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393571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84999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1627D-D357-4AB0-91C9-C30FC458841E}"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3608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31627D-D357-4AB0-91C9-C30FC458841E}"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66519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31627D-D357-4AB0-91C9-C30FC458841E}"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336329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31627D-D357-4AB0-91C9-C30FC458841E}"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199316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31627D-D357-4AB0-91C9-C30FC458841E}"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601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1627D-D357-4AB0-91C9-C30FC458841E}"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61544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31627D-D357-4AB0-91C9-C30FC458841E}"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777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31627D-D357-4AB0-91C9-C30FC458841E}"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A9A3-6A67-486D-9759-8D1E0F8A30EA}" type="slidenum">
              <a:rPr lang="en-US" smtClean="0"/>
              <a:t>‹#›</a:t>
            </a:fld>
            <a:endParaRPr lang="en-US"/>
          </a:p>
        </p:txBody>
      </p:sp>
    </p:spTree>
    <p:extLst>
      <p:ext uri="{BB962C8B-B14F-4D97-AF65-F5344CB8AC3E}">
        <p14:creationId xmlns:p14="http://schemas.microsoft.com/office/powerpoint/2010/main" val="294771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1627D-D357-4AB0-91C9-C30FC458841E}" type="datetimeFigureOut">
              <a:rPr lang="en-US" smtClean="0"/>
              <a:t>7/26/2023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BA9A3-6A67-486D-9759-8D1E0F8A30EA}" type="slidenum">
              <a:rPr lang="en-US" smtClean="0"/>
              <a:t>‹#›</a:t>
            </a:fld>
            <a:endParaRPr lang="en-US"/>
          </a:p>
        </p:txBody>
      </p:sp>
    </p:spTree>
    <p:extLst>
      <p:ext uri="{BB962C8B-B14F-4D97-AF65-F5344CB8AC3E}">
        <p14:creationId xmlns:p14="http://schemas.microsoft.com/office/powerpoint/2010/main" val="7371054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0877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25" y="0"/>
            <a:ext cx="12184175" cy="6858000"/>
          </a:xfrm>
          <a:prstGeom prst="rect">
            <a:avLst/>
          </a:prstGeom>
        </p:spPr>
      </p:pic>
      <p:sp>
        <p:nvSpPr>
          <p:cNvPr id="5" name="Rectangle 4"/>
          <p:cNvSpPr/>
          <p:nvPr/>
        </p:nvSpPr>
        <p:spPr>
          <a:xfrm>
            <a:off x="260838" y="2494646"/>
            <a:ext cx="7335715" cy="2031325"/>
          </a:xfrm>
          <a:prstGeom prst="rect">
            <a:avLst/>
          </a:prstGeom>
          <a:solidFill>
            <a:schemeClr val="accent5">
              <a:lumMod val="60000"/>
              <a:lumOff val="40000"/>
            </a:schemeClr>
          </a:solidFill>
        </p:spPr>
        <p:txBody>
          <a:bodyPr wrap="square">
            <a:spAutoFit/>
          </a:bodyPr>
          <a:lstStyle/>
          <a:p>
            <a:r>
              <a:rPr lang="en-US" b="0" dirty="0" smtClean="0">
                <a:solidFill>
                  <a:srgbClr val="000000"/>
                </a:solidFill>
                <a:effectLst/>
                <a:latin typeface="Consolas" panose="020B0609020204030204" pitchFamily="49" charset="0"/>
              </a:rPr>
              <a:t>KPI Renewal Versus Cancel = </a:t>
            </a:r>
          </a:p>
          <a:p>
            <a:r>
              <a:rPr lang="en-US" b="0" dirty="0" smtClean="0">
                <a:solidFill>
                  <a:srgbClr val="0000FF"/>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TotalRenewal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TotalCancel</a:t>
            </a:r>
            <a:r>
              <a:rPr lang="en-US" b="0" dirty="0" smtClean="0">
                <a:solidFill>
                  <a:srgbClr val="68349C"/>
                </a:solidFill>
                <a:effectLst/>
                <a:latin typeface="Consolas" panose="020B0609020204030204" pitchFamily="49" charset="0"/>
              </a:rPr>
              <a:t>]</a:t>
            </a:r>
            <a:endParaRPr lang="en-US" b="0" dirty="0" smtClean="0">
              <a:solidFill>
                <a:srgbClr val="000000"/>
              </a:solidFill>
              <a:effectLst/>
              <a:latin typeface="Consolas" panose="020B0609020204030204" pitchFamily="49" charset="0"/>
            </a:endParaRPr>
          </a:p>
          <a:p>
            <a:r>
              <a:rPr lang="en-US" b="0" dirty="0" smtClean="0">
                <a:solidFill>
                  <a:srgbClr val="0000FF"/>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pct</a:t>
            </a:r>
            <a:r>
              <a:rPr lang="en-US" b="0" dirty="0" smtClean="0">
                <a:solidFill>
                  <a:srgbClr val="000000"/>
                </a:solidFill>
                <a:effectLst/>
                <a:latin typeface="Consolas" panose="020B0609020204030204" pitchFamily="49" charset="0"/>
              </a:rPr>
              <a:t> = </a:t>
            </a:r>
            <a:r>
              <a:rPr lang="en-US" b="0" dirty="0" smtClean="0">
                <a:solidFill>
                  <a:srgbClr val="3165BB"/>
                </a:solidFill>
                <a:effectLst/>
                <a:latin typeface="Consolas" panose="020B0609020204030204" pitchFamily="49" charset="0"/>
              </a:rPr>
              <a:t>DIVIDE</a:t>
            </a:r>
            <a:r>
              <a:rPr lang="en-US" b="0" dirty="0" smtClean="0">
                <a:solidFill>
                  <a:srgbClr val="000000"/>
                </a:solidFill>
                <a:effectLst/>
                <a:latin typeface="Consolas" panose="020B0609020204030204" pitchFamily="49" charset="0"/>
              </a:rPr>
              <a:t>(</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TotalRenewal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TotalCancel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098658"/>
                </a:solidFill>
                <a:effectLst/>
                <a:latin typeface="Consolas" panose="020B0609020204030204" pitchFamily="49" charset="0"/>
              </a:rPr>
              <a:t>1</a:t>
            </a:r>
            <a:endParaRPr lang="en-US" b="0" dirty="0" smtClean="0">
              <a:solidFill>
                <a:srgbClr val="000000"/>
              </a:solidFill>
              <a:effectLst/>
              <a:latin typeface="Consolas" panose="020B0609020204030204" pitchFamily="49" charset="0"/>
            </a:endParaRPr>
          </a:p>
          <a:p>
            <a:r>
              <a:rPr lang="en-US" b="0" dirty="0" smtClean="0">
                <a:solidFill>
                  <a:srgbClr val="0000FF"/>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008080"/>
                </a:solidFill>
                <a:effectLst/>
                <a:latin typeface="Consolas" panose="020B0609020204030204" pitchFamily="49" charset="0"/>
              </a:rPr>
              <a:t>_sign</a:t>
            </a:r>
            <a:r>
              <a:rPr lang="en-US" b="0" dirty="0" smtClean="0">
                <a:solidFill>
                  <a:srgbClr val="000000"/>
                </a:solidFill>
                <a:effectLst/>
                <a:latin typeface="Consolas" panose="020B0609020204030204" pitchFamily="49" charset="0"/>
              </a:rPr>
              <a:t> = </a:t>
            </a:r>
            <a:r>
              <a:rPr lang="en-US" b="0" dirty="0" smtClean="0">
                <a:solidFill>
                  <a:srgbClr val="3165BB"/>
                </a:solidFill>
                <a:effectLst/>
                <a:latin typeface="Consolas" panose="020B0609020204030204" pitchFamily="49" charset="0"/>
              </a:rPr>
              <a:t>IF</a:t>
            </a:r>
            <a:r>
              <a:rPr lang="en-US" b="0" dirty="0" smtClean="0">
                <a:solidFill>
                  <a:srgbClr val="000000"/>
                </a:solidFill>
                <a:effectLst/>
                <a:latin typeface="Consolas" panose="020B0609020204030204" pitchFamily="49" charset="0"/>
              </a:rPr>
              <a:t>(</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&gt;</a:t>
            </a:r>
            <a:r>
              <a:rPr lang="en-US" b="0" dirty="0" smtClean="0">
                <a:solidFill>
                  <a:srgbClr val="098658"/>
                </a:solidFill>
                <a:effectLst/>
                <a:latin typeface="Consolas" panose="020B0609020204030204" pitchFamily="49" charset="0"/>
              </a:rPr>
              <a:t>0</a:t>
            </a:r>
            <a:r>
              <a:rPr lang="en-US" b="0" dirty="0" smtClean="0">
                <a:solidFill>
                  <a:srgbClr val="000000"/>
                </a:solidFill>
                <a:effectLst/>
                <a:latin typeface="Consolas" panose="020B0609020204030204" pitchFamily="49" charset="0"/>
              </a:rPr>
              <a:t>,</a:t>
            </a:r>
            <a:r>
              <a:rPr lang="en-US" b="0" dirty="0" smtClean="0">
                <a:solidFill>
                  <a:srgbClr val="A31515"/>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a:t>
            </a:r>
          </a:p>
          <a:p>
            <a:r>
              <a:rPr lang="en-US" b="0" dirty="0" smtClean="0">
                <a:solidFill>
                  <a:srgbClr val="0000FF"/>
                </a:solidFill>
                <a:effectLst/>
                <a:latin typeface="Consolas" panose="020B0609020204030204" pitchFamily="49" charset="0"/>
              </a:rPr>
              <a:t>RETURN</a:t>
            </a:r>
            <a:endParaRPr lang="en-US" b="0" dirty="0" smtClean="0">
              <a:solidFill>
                <a:srgbClr val="000000"/>
              </a:solidFill>
              <a:effectLst/>
              <a:latin typeface="Consolas" panose="020B0609020204030204" pitchFamily="49" charset="0"/>
            </a:endParaRPr>
          </a:p>
          <a:p>
            <a:r>
              <a:rPr lang="en-US" b="0" dirty="0" smtClean="0">
                <a:solidFill>
                  <a:srgbClr val="008080"/>
                </a:solidFill>
                <a:effectLst/>
                <a:latin typeface="Consolas" panose="020B0609020204030204" pitchFamily="49" charset="0"/>
              </a:rPr>
              <a:t>_sign</a:t>
            </a:r>
            <a:r>
              <a:rPr lang="en-US" b="0" dirty="0" smtClean="0">
                <a:solidFill>
                  <a:srgbClr val="000000"/>
                </a:solidFill>
                <a:effectLst/>
                <a:latin typeface="Consolas" panose="020B0609020204030204" pitchFamily="49" charset="0"/>
              </a:rPr>
              <a:t> &amp; </a:t>
            </a:r>
            <a:r>
              <a:rPr lang="en-US" b="0" dirty="0" smtClean="0">
                <a:solidFill>
                  <a:srgbClr val="3165BB"/>
                </a:solidFill>
                <a:effectLst/>
                <a:latin typeface="Consolas" panose="020B0609020204030204" pitchFamily="49" charset="0"/>
              </a:rPr>
              <a:t>FORMAT</a:t>
            </a:r>
            <a:r>
              <a:rPr lang="en-US" b="0" dirty="0" smtClean="0">
                <a:solidFill>
                  <a:srgbClr val="000000"/>
                </a:solidFill>
                <a:effectLst/>
                <a:latin typeface="Consolas" panose="020B0609020204030204" pitchFamily="49" charset="0"/>
              </a:rPr>
              <a:t>(</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pct</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"#0.0%"</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 | "</a:t>
            </a:r>
            <a:r>
              <a:rPr lang="en-US" b="0" dirty="0" smtClean="0">
                <a:solidFill>
                  <a:srgbClr val="000000"/>
                </a:solidFill>
                <a:effectLst/>
                <a:latin typeface="Consolas" panose="020B0609020204030204" pitchFamily="49" charset="0"/>
              </a:rPr>
              <a:t> &amp;</a:t>
            </a:r>
            <a:r>
              <a:rPr lang="en-US" b="0" dirty="0" smtClean="0">
                <a:solidFill>
                  <a:srgbClr val="008080"/>
                </a:solidFill>
                <a:effectLst/>
                <a:latin typeface="Consolas" panose="020B0609020204030204" pitchFamily="49" charset="0"/>
              </a:rPr>
              <a:t>_sign</a:t>
            </a:r>
            <a:r>
              <a:rPr lang="en-US" b="0" dirty="0" smtClean="0">
                <a:solidFill>
                  <a:srgbClr val="000000"/>
                </a:solidFill>
                <a:effectLst/>
                <a:latin typeface="Consolas" panose="020B0609020204030204" pitchFamily="49" charset="0"/>
              </a:rPr>
              <a:t> &amp; </a:t>
            </a:r>
            <a:r>
              <a:rPr lang="en-US" b="0" dirty="0" smtClean="0">
                <a:solidFill>
                  <a:srgbClr val="3165BB"/>
                </a:solidFill>
                <a:effectLst/>
                <a:latin typeface="Consolas" panose="020B0609020204030204" pitchFamily="49" charset="0"/>
              </a:rPr>
              <a:t>FORMAT</a:t>
            </a:r>
            <a:r>
              <a:rPr lang="en-US" b="0" dirty="0" smtClean="0">
                <a:solidFill>
                  <a:srgbClr val="000000"/>
                </a:solidFill>
                <a:effectLst/>
                <a:latin typeface="Consolas" panose="020B0609020204030204" pitchFamily="49" charset="0"/>
              </a:rPr>
              <a:t>(</a:t>
            </a:r>
            <a:r>
              <a:rPr lang="en-US" b="0" dirty="0" smtClean="0">
                <a:solidFill>
                  <a:srgbClr val="008080"/>
                </a:solidFill>
                <a:effectLst/>
                <a:latin typeface="Consolas" panose="020B0609020204030204" pitchFamily="49" charset="0"/>
              </a:rPr>
              <a:t>_</a:t>
            </a:r>
            <a:r>
              <a:rPr lang="en-US" b="0" dirty="0" err="1" smtClean="0">
                <a:solidFill>
                  <a:srgbClr val="008080"/>
                </a:solidFill>
                <a:effectLst/>
                <a:latin typeface="Consolas" panose="020B0609020204030204" pitchFamily="49" charset="0"/>
              </a:rPr>
              <a:t>var</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"#0,#"</a:t>
            </a:r>
            <a:r>
              <a:rPr lang="en-US" b="0" dirty="0" smtClean="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TextBox 5"/>
          <p:cNvSpPr txBox="1"/>
          <p:nvPr/>
        </p:nvSpPr>
        <p:spPr>
          <a:xfrm>
            <a:off x="260838" y="2125314"/>
            <a:ext cx="1362874" cy="369332"/>
          </a:xfrm>
          <a:prstGeom prst="rect">
            <a:avLst/>
          </a:prstGeom>
          <a:solidFill>
            <a:schemeClr val="accent5">
              <a:lumMod val="60000"/>
              <a:lumOff val="40000"/>
            </a:schemeClr>
          </a:solidFill>
        </p:spPr>
        <p:txBody>
          <a:bodyPr wrap="none" rtlCol="0">
            <a:spAutoFit/>
          </a:bodyPr>
          <a:lstStyle/>
          <a:p>
            <a:r>
              <a:rPr lang="en-US" dirty="0" err="1" smtClean="0"/>
              <a:t>sdsdsadasda</a:t>
            </a:r>
            <a:endParaRPr lang="en-US" dirty="0"/>
          </a:p>
        </p:txBody>
      </p:sp>
      <p:sp>
        <p:nvSpPr>
          <p:cNvPr id="7" name="Rectangle 6"/>
          <p:cNvSpPr/>
          <p:nvPr/>
        </p:nvSpPr>
        <p:spPr>
          <a:xfrm>
            <a:off x="6971766" y="1755982"/>
            <a:ext cx="5123518" cy="369332"/>
          </a:xfrm>
          <a:prstGeom prst="rect">
            <a:avLst/>
          </a:prstGeom>
          <a:solidFill>
            <a:schemeClr val="accent5">
              <a:lumMod val="60000"/>
              <a:lumOff val="40000"/>
            </a:schemeClr>
          </a:solidFill>
        </p:spPr>
        <p:txBody>
          <a:bodyPr wrap="none">
            <a:spAutoFit/>
          </a:bodyPr>
          <a:lstStyle/>
          <a:p>
            <a:r>
              <a:rPr lang="en-US" b="0" dirty="0" smtClean="0">
                <a:solidFill>
                  <a:srgbClr val="000000"/>
                </a:solidFill>
                <a:effectLst/>
                <a:latin typeface="Consolas" panose="020B0609020204030204" pitchFamily="49" charset="0"/>
              </a:rPr>
              <a:t>KPI Total Renewal =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TotalRenewal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TextBox 7"/>
          <p:cNvSpPr txBox="1"/>
          <p:nvPr/>
        </p:nvSpPr>
        <p:spPr>
          <a:xfrm>
            <a:off x="6971766" y="1386650"/>
            <a:ext cx="1061509" cy="369332"/>
          </a:xfrm>
          <a:prstGeom prst="rect">
            <a:avLst/>
          </a:prstGeom>
          <a:solidFill>
            <a:schemeClr val="accent5">
              <a:lumMod val="60000"/>
              <a:lumOff val="40000"/>
            </a:schemeClr>
          </a:solidFill>
        </p:spPr>
        <p:txBody>
          <a:bodyPr wrap="none" rtlCol="0">
            <a:spAutoFit/>
          </a:bodyPr>
          <a:lstStyle/>
          <a:p>
            <a:r>
              <a:rPr lang="en-US" dirty="0" err="1" smtClean="0"/>
              <a:t>sdadasda</a:t>
            </a:r>
            <a:endParaRPr lang="en-US" dirty="0"/>
          </a:p>
        </p:txBody>
      </p:sp>
      <p:cxnSp>
        <p:nvCxnSpPr>
          <p:cNvPr id="10" name="Straight Arrow Connector 9"/>
          <p:cNvCxnSpPr/>
          <p:nvPr/>
        </p:nvCxnSpPr>
        <p:spPr>
          <a:xfrm>
            <a:off x="6866626" y="4416725"/>
            <a:ext cx="1319842" cy="131121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643668" y="2044460"/>
            <a:ext cx="612475" cy="29674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249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51" y="0"/>
            <a:ext cx="12174649" cy="6820373"/>
          </a:xfrm>
          <a:prstGeom prst="rect">
            <a:avLst/>
          </a:prstGeom>
        </p:spPr>
      </p:pic>
      <p:sp>
        <p:nvSpPr>
          <p:cNvPr id="5" name="Rectangle 4"/>
          <p:cNvSpPr/>
          <p:nvPr/>
        </p:nvSpPr>
        <p:spPr>
          <a:xfrm>
            <a:off x="725164" y="935130"/>
            <a:ext cx="6096000" cy="5509200"/>
          </a:xfrm>
          <a:prstGeom prst="rect">
            <a:avLst/>
          </a:prstGeom>
          <a:solidFill>
            <a:schemeClr val="accent5">
              <a:lumMod val="60000"/>
              <a:lumOff val="40000"/>
            </a:schemeClr>
          </a:solidFill>
        </p:spPr>
        <p:txBody>
          <a:bodyPr>
            <a:spAutoFit/>
          </a:bodyPr>
          <a:lstStyle/>
          <a:p>
            <a:r>
              <a:rPr lang="en-US" sz="800" b="0" dirty="0" smtClean="0">
                <a:solidFill>
                  <a:srgbClr val="000000"/>
                </a:solidFill>
                <a:effectLst/>
                <a:latin typeface="Consolas" panose="020B0609020204030204" pitchFamily="49" charset="0"/>
              </a:rPr>
              <a:t>KPI Increase Cancel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TotalCancel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TotalCancel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Cancel_PreviousYear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Cancel_SelectedYear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Cancel_PreviousYear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Increase_Cancel</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6" name="TextBox 5"/>
          <p:cNvSpPr txBox="1"/>
          <p:nvPr/>
        </p:nvSpPr>
        <p:spPr>
          <a:xfrm>
            <a:off x="725164" y="565798"/>
            <a:ext cx="1241045" cy="369332"/>
          </a:xfrm>
          <a:prstGeom prst="rect">
            <a:avLst/>
          </a:prstGeom>
          <a:solidFill>
            <a:schemeClr val="accent5">
              <a:lumMod val="60000"/>
              <a:lumOff val="40000"/>
            </a:schemeClr>
          </a:solidFill>
        </p:spPr>
        <p:txBody>
          <a:bodyPr wrap="none" rtlCol="0">
            <a:spAutoFit/>
          </a:bodyPr>
          <a:lstStyle/>
          <a:p>
            <a:r>
              <a:rPr lang="en-US" dirty="0" err="1" smtClean="0"/>
              <a:t>sdasdasdas</a:t>
            </a:r>
            <a:endParaRPr lang="en-US" dirty="0"/>
          </a:p>
        </p:txBody>
      </p:sp>
      <p:sp>
        <p:nvSpPr>
          <p:cNvPr id="7" name="Rectangle 6"/>
          <p:cNvSpPr/>
          <p:nvPr/>
        </p:nvSpPr>
        <p:spPr>
          <a:xfrm>
            <a:off x="7200149" y="3594852"/>
            <a:ext cx="4870244" cy="369332"/>
          </a:xfrm>
          <a:prstGeom prst="rect">
            <a:avLst/>
          </a:prstGeom>
          <a:solidFill>
            <a:schemeClr val="accent5">
              <a:lumMod val="60000"/>
              <a:lumOff val="40000"/>
            </a:schemeClr>
          </a:solidFill>
        </p:spPr>
        <p:txBody>
          <a:bodyPr wrap="none">
            <a:spAutoFit/>
          </a:bodyPr>
          <a:lstStyle/>
          <a:p>
            <a:r>
              <a:rPr lang="en-US" b="0" dirty="0" smtClean="0">
                <a:solidFill>
                  <a:srgbClr val="000000"/>
                </a:solidFill>
                <a:effectLst/>
                <a:latin typeface="Consolas" panose="020B0609020204030204" pitchFamily="49" charset="0"/>
              </a:rPr>
              <a:t>KPI Total Cancel = </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TotalCancel</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TextBox 7"/>
          <p:cNvSpPr txBox="1"/>
          <p:nvPr/>
        </p:nvSpPr>
        <p:spPr>
          <a:xfrm>
            <a:off x="7200149" y="3225520"/>
            <a:ext cx="971741" cy="369332"/>
          </a:xfrm>
          <a:prstGeom prst="rect">
            <a:avLst/>
          </a:prstGeom>
          <a:solidFill>
            <a:schemeClr val="accent5">
              <a:lumMod val="60000"/>
              <a:lumOff val="40000"/>
            </a:schemeClr>
          </a:solidFill>
        </p:spPr>
        <p:txBody>
          <a:bodyPr wrap="none" rtlCol="0">
            <a:spAutoFit/>
          </a:bodyPr>
          <a:lstStyle/>
          <a:p>
            <a:r>
              <a:rPr lang="en-US" dirty="0" err="1" smtClean="0"/>
              <a:t>dadasda</a:t>
            </a:r>
            <a:endParaRPr lang="en-US" dirty="0"/>
          </a:p>
        </p:txBody>
      </p:sp>
      <p:cxnSp>
        <p:nvCxnSpPr>
          <p:cNvPr id="10" name="Straight Arrow Connector 9"/>
          <p:cNvCxnSpPr/>
          <p:nvPr/>
        </p:nvCxnSpPr>
        <p:spPr>
          <a:xfrm>
            <a:off x="6668219" y="5426015"/>
            <a:ext cx="3700732" cy="42269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368287" y="3864634"/>
            <a:ext cx="1216324" cy="119044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339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65" y="18574"/>
            <a:ext cx="12146070" cy="6820852"/>
          </a:xfrm>
          <a:prstGeom prst="rect">
            <a:avLst/>
          </a:prstGeom>
        </p:spPr>
      </p:pic>
      <p:sp>
        <p:nvSpPr>
          <p:cNvPr id="5" name="TextBox 4"/>
          <p:cNvSpPr txBox="1"/>
          <p:nvPr/>
        </p:nvSpPr>
        <p:spPr>
          <a:xfrm>
            <a:off x="2717321" y="4408098"/>
            <a:ext cx="1451231" cy="369332"/>
          </a:xfrm>
          <a:prstGeom prst="rect">
            <a:avLst/>
          </a:prstGeom>
          <a:solidFill>
            <a:schemeClr val="accent5">
              <a:lumMod val="60000"/>
              <a:lumOff val="40000"/>
            </a:schemeClr>
          </a:solidFill>
        </p:spPr>
        <p:txBody>
          <a:bodyPr wrap="none" rtlCol="0">
            <a:spAutoFit/>
          </a:bodyPr>
          <a:lstStyle/>
          <a:p>
            <a:r>
              <a:rPr lang="en-US" dirty="0" err="1" smtClean="0"/>
              <a:t>dsfsdfdfsfsdfs</a:t>
            </a:r>
            <a:endParaRPr lang="en-US" dirty="0"/>
          </a:p>
        </p:txBody>
      </p:sp>
      <p:cxnSp>
        <p:nvCxnSpPr>
          <p:cNvPr id="7" name="Straight Arrow Connector 6"/>
          <p:cNvCxnSpPr/>
          <p:nvPr/>
        </p:nvCxnSpPr>
        <p:spPr>
          <a:xfrm flipV="1">
            <a:off x="3700732" y="2389517"/>
            <a:ext cx="698740" cy="20530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558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17491" cy="6820373"/>
          </a:xfrm>
          <a:prstGeom prst="rect">
            <a:avLst/>
          </a:prstGeom>
        </p:spPr>
      </p:pic>
      <p:sp>
        <p:nvSpPr>
          <p:cNvPr id="5" name="TextBox 4"/>
          <p:cNvSpPr txBox="1"/>
          <p:nvPr/>
        </p:nvSpPr>
        <p:spPr>
          <a:xfrm>
            <a:off x="196212" y="451154"/>
            <a:ext cx="5428211" cy="1200329"/>
          </a:xfrm>
          <a:prstGeom prst="rect">
            <a:avLst/>
          </a:prstGeom>
          <a:solidFill>
            <a:schemeClr val="accent5">
              <a:lumMod val="60000"/>
              <a:lumOff val="40000"/>
            </a:schemeClr>
          </a:solidFill>
        </p:spPr>
        <p:txBody>
          <a:bodyPr wrap="square" rtlCol="0">
            <a:spAutoFit/>
          </a:bodyPr>
          <a:lstStyle/>
          <a:p>
            <a:pPr algn="just"/>
            <a:r>
              <a:rPr lang="en-US" dirty="0" smtClean="0"/>
              <a:t>Total payment to customer from payment needed claims by mark of car. The Total number of payments is calculated by the DAX formula, which is calculated from the </a:t>
            </a:r>
            <a:r>
              <a:rPr lang="en-US" dirty="0" err="1" smtClean="0"/>
              <a:t>calims</a:t>
            </a:r>
            <a:r>
              <a:rPr lang="en-US" dirty="0" smtClean="0"/>
              <a:t> table.</a:t>
            </a:r>
            <a:endParaRPr lang="en-US" dirty="0"/>
          </a:p>
        </p:txBody>
      </p:sp>
      <p:sp>
        <p:nvSpPr>
          <p:cNvPr id="6" name="TextBox 5"/>
          <p:cNvSpPr txBox="1"/>
          <p:nvPr/>
        </p:nvSpPr>
        <p:spPr>
          <a:xfrm>
            <a:off x="196212" y="1829723"/>
            <a:ext cx="3744852" cy="646331"/>
          </a:xfrm>
          <a:prstGeom prst="rect">
            <a:avLst/>
          </a:prstGeom>
          <a:solidFill>
            <a:schemeClr val="accent5">
              <a:lumMod val="60000"/>
              <a:lumOff val="40000"/>
            </a:schemeClr>
          </a:solidFill>
        </p:spPr>
        <p:txBody>
          <a:bodyPr wrap="square" rtlCol="0">
            <a:spAutoFit/>
          </a:bodyPr>
          <a:lstStyle/>
          <a:p>
            <a:pPr algn="just"/>
            <a:r>
              <a:rPr lang="en-US" dirty="0" smtClean="0"/>
              <a:t>DAX formula for total payment to the customers:</a:t>
            </a:r>
            <a:endParaRPr lang="en-US" dirty="0"/>
          </a:p>
        </p:txBody>
      </p:sp>
      <p:sp>
        <p:nvSpPr>
          <p:cNvPr id="7" name="Rectangle 6"/>
          <p:cNvSpPr/>
          <p:nvPr/>
        </p:nvSpPr>
        <p:spPr>
          <a:xfrm>
            <a:off x="196212" y="2431057"/>
            <a:ext cx="5488596" cy="646331"/>
          </a:xfrm>
          <a:prstGeom prst="rect">
            <a:avLst/>
          </a:prstGeom>
          <a:solidFill>
            <a:schemeClr val="accent5">
              <a:lumMod val="60000"/>
              <a:lumOff val="40000"/>
            </a:schemeClr>
          </a:solidFill>
        </p:spPr>
        <p:txBody>
          <a:bodyPr wrap="square">
            <a:spAutoFit/>
          </a:bodyPr>
          <a:lstStyle/>
          <a:p>
            <a:r>
              <a:rPr lang="en-US" b="0" dirty="0" err="1" smtClean="0">
                <a:solidFill>
                  <a:srgbClr val="000000"/>
                </a:solidFill>
                <a:effectLst/>
                <a:latin typeface="Consolas" panose="020B0609020204030204" pitchFamily="49" charset="0"/>
              </a:rPr>
              <a:t>SumOfPaymentToCustomer</a:t>
            </a:r>
            <a:r>
              <a:rPr lang="en-US" b="0" dirty="0" smtClean="0">
                <a:solidFill>
                  <a:srgbClr val="000000"/>
                </a:solidFill>
                <a:effectLst/>
                <a:latin typeface="Consolas" panose="020B0609020204030204" pitchFamily="49" charset="0"/>
              </a:rPr>
              <a:t> = </a:t>
            </a:r>
            <a:r>
              <a:rPr lang="en-US" b="0" dirty="0" smtClean="0">
                <a:solidFill>
                  <a:srgbClr val="3165BB"/>
                </a:solidFill>
                <a:effectLst/>
                <a:latin typeface="Consolas" panose="020B0609020204030204" pitchFamily="49" charset="0"/>
              </a:rPr>
              <a:t>SUM</a:t>
            </a:r>
            <a:r>
              <a:rPr lang="en-US" b="0" dirty="0" smtClean="0">
                <a:solidFill>
                  <a:srgbClr val="000000"/>
                </a:solidFill>
                <a:effectLst/>
                <a:latin typeface="Consolas" panose="020B0609020204030204" pitchFamily="49" charset="0"/>
              </a:rPr>
              <a:t>(</a:t>
            </a:r>
            <a:r>
              <a:rPr lang="en-US" b="0" dirty="0" smtClean="0">
                <a:solidFill>
                  <a:srgbClr val="001080"/>
                </a:solidFill>
                <a:effectLst/>
                <a:latin typeface="Consolas" panose="020B0609020204030204" pitchFamily="49" charset="0"/>
              </a:rPr>
              <a:t>claims[</a:t>
            </a:r>
            <a:r>
              <a:rPr lang="en-US" b="0" dirty="0" err="1" smtClean="0">
                <a:solidFill>
                  <a:srgbClr val="001080"/>
                </a:solidFill>
                <a:effectLst/>
                <a:latin typeface="Consolas" panose="020B0609020204030204" pitchFamily="49" charset="0"/>
              </a:rPr>
              <a:t>PaymentToCustomer</a:t>
            </a:r>
            <a:r>
              <a:rPr lang="en-US" b="0" dirty="0" smtClean="0">
                <a:solidFill>
                  <a:srgbClr val="001080"/>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p:txBody>
      </p:sp>
      <p:sp>
        <p:nvSpPr>
          <p:cNvPr id="8" name="TextBox 7"/>
          <p:cNvSpPr txBox="1"/>
          <p:nvPr/>
        </p:nvSpPr>
        <p:spPr>
          <a:xfrm>
            <a:off x="128017" y="3300625"/>
            <a:ext cx="4462272" cy="1200329"/>
          </a:xfrm>
          <a:prstGeom prst="rect">
            <a:avLst/>
          </a:prstGeom>
          <a:solidFill>
            <a:schemeClr val="accent5">
              <a:lumMod val="60000"/>
              <a:lumOff val="40000"/>
            </a:schemeClr>
          </a:solidFill>
        </p:spPr>
        <p:txBody>
          <a:bodyPr wrap="square" rtlCol="0">
            <a:spAutoFit/>
          </a:bodyPr>
          <a:lstStyle/>
          <a:p>
            <a:pPr algn="just"/>
            <a:r>
              <a:rPr lang="en-US" dirty="0" smtClean="0"/>
              <a:t>DAX formula for creating a calculated column of payment to customers which after deductible. The amount is paid from customer’s pocket:</a:t>
            </a:r>
            <a:endParaRPr lang="en-US" dirty="0"/>
          </a:p>
        </p:txBody>
      </p:sp>
      <p:sp>
        <p:nvSpPr>
          <p:cNvPr id="9" name="Rectangle 8"/>
          <p:cNvSpPr/>
          <p:nvPr/>
        </p:nvSpPr>
        <p:spPr>
          <a:xfrm>
            <a:off x="128017" y="4503295"/>
            <a:ext cx="5556791" cy="2246769"/>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PaymentToCustomer</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ClaimType</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 </a:t>
            </a:r>
            <a:r>
              <a:rPr lang="en-US" sz="1400" b="0" dirty="0" smtClean="0">
                <a:solidFill>
                  <a:srgbClr val="A31515"/>
                </a:solidFill>
                <a:effectLst/>
                <a:latin typeface="Consolas" panose="020B0609020204030204" pitchFamily="49" charset="0"/>
              </a:rPr>
              <a:t>"glass"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MAX</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IncurredAmount</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RELATED</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a:t>
            </a:r>
            <a:r>
              <a:rPr lang="en-US" sz="1400" b="0" dirty="0" err="1" smtClean="0">
                <a:solidFill>
                  <a:srgbClr val="001080"/>
                </a:solidFill>
                <a:effectLst/>
                <a:latin typeface="Consolas" panose="020B0609020204030204" pitchFamily="49" charset="0"/>
              </a:rPr>
              <a:t>Deductible_glass</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098658"/>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MAX</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IncurredAmount</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RELATED</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a:t>
            </a:r>
            <a:r>
              <a:rPr lang="en-US" sz="1400" b="0" dirty="0" err="1" smtClean="0">
                <a:solidFill>
                  <a:srgbClr val="001080"/>
                </a:solidFill>
                <a:effectLst/>
                <a:latin typeface="Consolas" panose="020B0609020204030204" pitchFamily="49" charset="0"/>
              </a:rPr>
              <a:t>Deductible_general</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098658"/>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r>
            <a:br>
              <a:rPr lang="en-US" sz="1400" b="0" dirty="0" smtClean="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cxnSp>
        <p:nvCxnSpPr>
          <p:cNvPr id="10" name="Straight Arrow Connector 9"/>
          <p:cNvCxnSpPr/>
          <p:nvPr/>
        </p:nvCxnSpPr>
        <p:spPr>
          <a:xfrm flipH="1">
            <a:off x="5624423" y="250166"/>
            <a:ext cx="724619" cy="621102"/>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122762" y="1521401"/>
            <a:ext cx="14455" cy="4122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799101" y="3044659"/>
            <a:ext cx="4484" cy="36552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517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298" y="2659751"/>
            <a:ext cx="10515600" cy="1325563"/>
          </a:xfrm>
        </p:spPr>
        <p:txBody>
          <a:bodyPr/>
          <a:lstStyle/>
          <a:p>
            <a:pPr algn="ctr"/>
            <a:r>
              <a:rPr lang="en-US" dirty="0" smtClean="0"/>
              <a:t>Trends in claims</a:t>
            </a:r>
            <a:endParaRPr lang="en-US" dirty="0"/>
          </a:p>
        </p:txBody>
      </p:sp>
    </p:spTree>
    <p:extLst>
      <p:ext uri="{BB962C8B-B14F-4D97-AF65-F5344CB8AC3E}">
        <p14:creationId xmlns:p14="http://schemas.microsoft.com/office/powerpoint/2010/main" val="364850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t>
            </a:r>
            <a:r>
              <a:rPr lang="en-US" dirty="0" smtClean="0"/>
              <a:t>Trends in claims</a:t>
            </a:r>
            <a:r>
              <a:rPr lang="en-US" dirty="0" smtClean="0"/>
              <a:t>” dashboard</a:t>
            </a:r>
            <a:endParaRPr lang="en-US" dirty="0"/>
          </a:p>
        </p:txBody>
      </p:sp>
      <p:sp>
        <p:nvSpPr>
          <p:cNvPr id="3" name="Content Placeholder 2"/>
          <p:cNvSpPr>
            <a:spLocks noGrp="1"/>
          </p:cNvSpPr>
          <p:nvPr>
            <p:ph idx="1"/>
          </p:nvPr>
        </p:nvSpPr>
        <p:spPr/>
        <p:txBody>
          <a:bodyPr/>
          <a:lstStyle/>
          <a:p>
            <a:r>
              <a:rPr lang="en-US" dirty="0" smtClean="0"/>
              <a:t>There are </a:t>
            </a:r>
            <a:r>
              <a:rPr lang="en-US" b="1" dirty="0" smtClean="0"/>
              <a:t>5 analyses </a:t>
            </a:r>
            <a:r>
              <a:rPr lang="en-US" dirty="0" smtClean="0"/>
              <a:t>in the dashboard, </a:t>
            </a:r>
            <a:r>
              <a:rPr lang="en-US" b="1" dirty="0" smtClean="0"/>
              <a:t>2 of them is Stacked column </a:t>
            </a:r>
            <a:r>
              <a:rPr lang="en-US" dirty="0" smtClean="0"/>
              <a:t>chart, </a:t>
            </a:r>
            <a:r>
              <a:rPr lang="en-US" b="1" dirty="0" smtClean="0"/>
              <a:t>1 is clustered bar chart</a:t>
            </a:r>
            <a:r>
              <a:rPr lang="en-US" dirty="0" smtClean="0"/>
              <a:t>, and </a:t>
            </a:r>
            <a:r>
              <a:rPr lang="en-US" b="1" dirty="0" smtClean="0"/>
              <a:t>2 of them are line chart</a:t>
            </a:r>
          </a:p>
          <a:p>
            <a:r>
              <a:rPr lang="en-US" dirty="0" smtClean="0"/>
              <a:t>All analyses can be categorized as </a:t>
            </a:r>
            <a:r>
              <a:rPr lang="en-US" b="1" dirty="0" smtClean="0"/>
              <a:t>univariate </a:t>
            </a:r>
            <a:r>
              <a:rPr lang="en-US" b="1" dirty="0" err="1" smtClean="0"/>
              <a:t>quantitive</a:t>
            </a:r>
            <a:r>
              <a:rPr lang="en-US" b="1" dirty="0" smtClean="0"/>
              <a:t> analyses</a:t>
            </a:r>
          </a:p>
          <a:p>
            <a:r>
              <a:rPr lang="en-US" dirty="0" smtClean="0"/>
              <a:t>2 Line charts aim to show claims by registration year and vehicle year </a:t>
            </a:r>
            <a:r>
              <a:rPr lang="en-US" dirty="0" err="1" smtClean="0"/>
              <a:t>seperatly</a:t>
            </a:r>
            <a:r>
              <a:rPr lang="en-US" dirty="0" smtClean="0"/>
              <a:t>. 2 Stacked column shows total payment needed claims by Leasing status with the Vehicle type and Vehicle usage separately. And, one Clustered chart just shows the total number of payments needed claims by engine type.</a:t>
            </a:r>
          </a:p>
        </p:txBody>
      </p:sp>
    </p:spTree>
    <p:extLst>
      <p:ext uri="{BB962C8B-B14F-4D97-AF65-F5344CB8AC3E}">
        <p14:creationId xmlns:p14="http://schemas.microsoft.com/office/powerpoint/2010/main" val="706965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728" y="17253"/>
            <a:ext cx="12136544" cy="6788831"/>
          </a:xfrm>
          <a:prstGeom prst="rect">
            <a:avLst/>
          </a:prstGeom>
        </p:spPr>
      </p:pic>
    </p:spTree>
    <p:extLst>
      <p:ext uri="{BB962C8B-B14F-4D97-AF65-F5344CB8AC3E}">
        <p14:creationId xmlns:p14="http://schemas.microsoft.com/office/powerpoint/2010/main" val="4199041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8675" y="18574"/>
            <a:ext cx="12174649" cy="6820852"/>
          </a:xfrm>
          <a:prstGeom prst="rect">
            <a:avLst/>
          </a:prstGeom>
        </p:spPr>
      </p:pic>
      <p:sp>
        <p:nvSpPr>
          <p:cNvPr id="5" name="Rectangle 4"/>
          <p:cNvSpPr/>
          <p:nvPr/>
        </p:nvSpPr>
        <p:spPr>
          <a:xfrm>
            <a:off x="5891840" y="2061713"/>
            <a:ext cx="4710022" cy="2308324"/>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TotalNonZeroPayments</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COUNTROWS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FILTER</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PaymentToCustomer</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&lt;&gt; </a:t>
            </a:r>
            <a:r>
              <a:rPr lang="en-US" sz="1600" b="0" dirty="0" smtClean="0">
                <a:solidFill>
                  <a:srgbClr val="098658"/>
                </a:solidFill>
                <a:effectLst/>
                <a:latin typeface="Consolas" panose="020B0609020204030204" pitchFamily="49" charset="0"/>
              </a:rPr>
              <a:t>0</a:t>
            </a:r>
            <a:endParaRPr lang="en-US" sz="1600" b="0" dirty="0" smtClean="0">
              <a:solidFill>
                <a:srgbClr val="000000"/>
              </a:solidFill>
              <a:effectLst/>
              <a:latin typeface="Consolas" panose="020B0609020204030204" pitchFamily="49" charset="0"/>
            </a:endParaRPr>
          </a:p>
          <a:p>
            <a:r>
              <a:rPr lang="en-US" sz="1600" b="0" dirty="0" smtClean="0">
                <a:solidFill>
                  <a:srgbClr val="000000"/>
                </a:solidFill>
                <a:effectLst/>
                <a:latin typeface="Consolas" panose="020B0609020204030204" pitchFamily="49" charset="0"/>
              </a:rPr>
              <a:t>    )</a:t>
            </a:r>
          </a:p>
          <a:p>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r>
            <a:br>
              <a:rPr lang="en-US" sz="1600" b="0" dirty="0" smtClean="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TextBox 6"/>
          <p:cNvSpPr txBox="1"/>
          <p:nvPr/>
        </p:nvSpPr>
        <p:spPr>
          <a:xfrm>
            <a:off x="5891840" y="1415382"/>
            <a:ext cx="4710023" cy="646331"/>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endParaRPr lang="en-US" dirty="0"/>
          </a:p>
        </p:txBody>
      </p:sp>
      <p:cxnSp>
        <p:nvCxnSpPr>
          <p:cNvPr id="9" name="Straight Arrow Connector 8"/>
          <p:cNvCxnSpPr/>
          <p:nvPr/>
        </p:nvCxnSpPr>
        <p:spPr>
          <a:xfrm flipH="1" flipV="1">
            <a:off x="4002657" y="1354347"/>
            <a:ext cx="2093343" cy="1414732"/>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39638" y="4665785"/>
            <a:ext cx="6096000" cy="1477328"/>
          </a:xfrm>
          <a:prstGeom prst="rect">
            <a:avLst/>
          </a:prstGeom>
          <a:solidFill>
            <a:schemeClr val="accent5">
              <a:lumMod val="60000"/>
              <a:lumOff val="40000"/>
            </a:schemeClr>
          </a:solidFill>
        </p:spPr>
        <p:txBody>
          <a:bodyPr>
            <a:spAutoFit/>
          </a:bodyPr>
          <a:lstStyle/>
          <a:p>
            <a:r>
              <a:rPr lang="en-US" b="1" dirty="0" smtClean="0"/>
              <a:t>Trend:</a:t>
            </a:r>
            <a:r>
              <a:rPr lang="en-US" dirty="0" smtClean="0"/>
              <a:t> </a:t>
            </a:r>
            <a:r>
              <a:rPr lang="en-US" dirty="0"/>
              <a:t>W</a:t>
            </a:r>
            <a:r>
              <a:rPr lang="en-US" dirty="0" smtClean="0"/>
              <a:t>e observe trends related to non-payment claims and payment-needed claims based on the age of vehicles. The data suggests that newer cars tend to generate more insurance claims, leading insurance company to set higher premium amounts for these vehicles.</a:t>
            </a:r>
            <a:endParaRPr lang="en-US" dirty="0"/>
          </a:p>
        </p:txBody>
      </p:sp>
      <p:cxnSp>
        <p:nvCxnSpPr>
          <p:cNvPr id="12" name="Straight Arrow Connector 11"/>
          <p:cNvCxnSpPr/>
          <p:nvPr/>
        </p:nvCxnSpPr>
        <p:spPr>
          <a:xfrm flipH="1" flipV="1">
            <a:off x="2044460" y="3450566"/>
            <a:ext cx="1354348" cy="154412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653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32491" y="23337"/>
            <a:ext cx="12127017" cy="6811326"/>
          </a:xfrm>
          <a:prstGeom prst="rect">
            <a:avLst/>
          </a:prstGeom>
        </p:spPr>
      </p:pic>
      <p:sp>
        <p:nvSpPr>
          <p:cNvPr id="5" name="Rectangle 4"/>
          <p:cNvSpPr/>
          <p:nvPr/>
        </p:nvSpPr>
        <p:spPr>
          <a:xfrm>
            <a:off x="5711872" y="4279808"/>
            <a:ext cx="4415176" cy="2103739"/>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TotalNonZeroPayments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COUNTROWS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FILTER</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PaymentToCustomer</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&lt;&gt; </a:t>
            </a:r>
            <a:r>
              <a:rPr lang="en-US" sz="1400" b="0" dirty="0" smtClean="0">
                <a:solidFill>
                  <a:srgbClr val="098658"/>
                </a:solidFill>
                <a:effectLst/>
                <a:latin typeface="Consolas" panose="020B0609020204030204" pitchFamily="49" charset="0"/>
              </a:rPr>
              <a:t>0</a:t>
            </a:r>
            <a:endParaRPr lang="en-US" sz="1400" b="0" dirty="0" smtClean="0">
              <a:solidFill>
                <a:srgbClr val="000000"/>
              </a:solidFill>
              <a:effectLst/>
              <a:latin typeface="Consolas" panose="020B0609020204030204" pitchFamily="49" charset="0"/>
            </a:endParaRPr>
          </a:p>
          <a:p>
            <a:r>
              <a:rPr lang="en-US" sz="1400" b="0" dirty="0" smtClean="0">
                <a:solidFill>
                  <a:srgbClr val="000000"/>
                </a:solidFill>
                <a:effectLst/>
                <a:latin typeface="Consolas" panose="020B0609020204030204" pitchFamily="49" charset="0"/>
              </a:rPr>
              <a:t>    )</a:t>
            </a:r>
          </a:p>
          <a:p>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r>
            <a:br>
              <a:rPr lang="en-US" sz="1400" b="0" dirty="0" smtClean="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6" name="Rectangle 5"/>
          <p:cNvSpPr/>
          <p:nvPr/>
        </p:nvSpPr>
        <p:spPr>
          <a:xfrm>
            <a:off x="5711872" y="1235329"/>
            <a:ext cx="4415176" cy="2031325"/>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TotalZeroPayments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COUNTROWS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FILTER</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PaymentToCustomer</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 </a:t>
            </a:r>
            <a:r>
              <a:rPr lang="en-US" sz="1400" b="0" dirty="0" smtClean="0">
                <a:solidFill>
                  <a:srgbClr val="098658"/>
                </a:solidFill>
                <a:effectLst/>
                <a:latin typeface="Consolas" panose="020B0609020204030204" pitchFamily="49" charset="0"/>
              </a:rPr>
              <a:t>0</a:t>
            </a:r>
            <a:endParaRPr lang="en-US" sz="1400" b="0" dirty="0" smtClean="0">
              <a:solidFill>
                <a:srgbClr val="000000"/>
              </a:solidFill>
              <a:effectLst/>
              <a:latin typeface="Consolas" panose="020B0609020204030204" pitchFamily="49" charset="0"/>
            </a:endParaRPr>
          </a:p>
          <a:p>
            <a:r>
              <a:rPr lang="en-US" sz="1400" b="0" dirty="0" smtClean="0">
                <a:solidFill>
                  <a:srgbClr val="000000"/>
                </a:solidFill>
                <a:effectLst/>
                <a:latin typeface="Consolas" panose="020B0609020204030204" pitchFamily="49" charset="0"/>
              </a:rPr>
              <a:t>    )</a:t>
            </a:r>
          </a:p>
          <a:p>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r>
            <a:br>
              <a:rPr lang="en-US" sz="1400" b="0" dirty="0" smtClean="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9" name="TextBox 8"/>
          <p:cNvSpPr txBox="1"/>
          <p:nvPr/>
        </p:nvSpPr>
        <p:spPr>
          <a:xfrm>
            <a:off x="5711872" y="588998"/>
            <a:ext cx="5757153" cy="646331"/>
          </a:xfrm>
          <a:prstGeom prst="rect">
            <a:avLst/>
          </a:prstGeom>
          <a:solidFill>
            <a:schemeClr val="accent5">
              <a:lumMod val="60000"/>
              <a:lumOff val="40000"/>
            </a:schemeClr>
          </a:solidFill>
        </p:spPr>
        <p:txBody>
          <a:bodyPr wrap="none" rtlCol="0">
            <a:spAutoFit/>
          </a:bodyPr>
          <a:lstStyle/>
          <a:p>
            <a:r>
              <a:rPr lang="en-US" dirty="0" smtClean="0"/>
              <a:t>DAX formula for finding count of no payment needed claims</a:t>
            </a:r>
          </a:p>
          <a:p>
            <a:endParaRPr lang="en-US" dirty="0"/>
          </a:p>
        </p:txBody>
      </p:sp>
      <p:sp>
        <p:nvSpPr>
          <p:cNvPr id="10" name="TextBox 9"/>
          <p:cNvSpPr txBox="1"/>
          <p:nvPr/>
        </p:nvSpPr>
        <p:spPr>
          <a:xfrm>
            <a:off x="5711872" y="3642228"/>
            <a:ext cx="5827686" cy="646331"/>
          </a:xfrm>
          <a:prstGeom prst="rect">
            <a:avLst/>
          </a:prstGeom>
          <a:solidFill>
            <a:schemeClr val="accent5">
              <a:lumMod val="60000"/>
              <a:lumOff val="40000"/>
            </a:schemeClr>
          </a:solidFill>
        </p:spPr>
        <p:txBody>
          <a:bodyPr wrap="none" rtlCol="0">
            <a:spAutoFit/>
          </a:bodyPr>
          <a:lstStyle/>
          <a:p>
            <a:r>
              <a:rPr lang="en-US" dirty="0" smtClean="0"/>
              <a:t>DAX formula for finding the count of payment needed claims</a:t>
            </a:r>
          </a:p>
          <a:p>
            <a:endParaRPr lang="en-US" dirty="0"/>
          </a:p>
        </p:txBody>
      </p:sp>
      <p:cxnSp>
        <p:nvCxnSpPr>
          <p:cNvPr id="12" name="Straight Arrow Connector 11"/>
          <p:cNvCxnSpPr/>
          <p:nvPr/>
        </p:nvCxnSpPr>
        <p:spPr>
          <a:xfrm flipH="1">
            <a:off x="2820838" y="1733909"/>
            <a:ext cx="3027871" cy="2545899"/>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621766" y="4464357"/>
            <a:ext cx="4270076" cy="521711"/>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6778" y="336430"/>
            <a:ext cx="4767532" cy="2031325"/>
          </a:xfrm>
          <a:prstGeom prst="rect">
            <a:avLst/>
          </a:prstGeom>
          <a:solidFill>
            <a:schemeClr val="accent5">
              <a:lumMod val="60000"/>
              <a:lumOff val="40000"/>
            </a:schemeClr>
          </a:solidFill>
        </p:spPr>
        <p:txBody>
          <a:bodyPr wrap="square">
            <a:spAutoFit/>
          </a:bodyPr>
          <a:lstStyle/>
          <a:p>
            <a:r>
              <a:rPr lang="en-US" b="1" dirty="0" smtClean="0"/>
              <a:t>Trend</a:t>
            </a:r>
            <a:r>
              <a:rPr lang="en-US" dirty="0" smtClean="0"/>
              <a:t>: The Line chart also reveals trends in non-payment claims and payment registered claims based on the year of a vehicle's first registration. The data indicates that cars registered in more recent years are more likely to have higher claim rates compared to long-term customers with older vehicles</a:t>
            </a:r>
            <a:endParaRPr lang="en-US" dirty="0"/>
          </a:p>
        </p:txBody>
      </p:sp>
      <p:cxnSp>
        <p:nvCxnSpPr>
          <p:cNvPr id="17" name="Straight Arrow Connector 16"/>
          <p:cNvCxnSpPr/>
          <p:nvPr/>
        </p:nvCxnSpPr>
        <p:spPr>
          <a:xfrm flipH="1">
            <a:off x="2639683" y="2096219"/>
            <a:ext cx="241540" cy="200995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068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27728" y="13811"/>
            <a:ext cx="12136544" cy="6830378"/>
          </a:xfrm>
          <a:prstGeom prst="rect">
            <a:avLst/>
          </a:prstGeom>
        </p:spPr>
      </p:pic>
      <p:sp>
        <p:nvSpPr>
          <p:cNvPr id="5" name="Rectangle 4"/>
          <p:cNvSpPr/>
          <p:nvPr/>
        </p:nvSpPr>
        <p:spPr>
          <a:xfrm>
            <a:off x="327803" y="1205339"/>
            <a:ext cx="3982528" cy="2246769"/>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TotalNonZeroPayments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COUNTROWS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FILTER</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PaymentToCustomer</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&lt;&gt; </a:t>
            </a:r>
            <a:r>
              <a:rPr lang="en-US" sz="1400" b="0" dirty="0" smtClean="0">
                <a:solidFill>
                  <a:srgbClr val="098658"/>
                </a:solidFill>
                <a:effectLst/>
                <a:latin typeface="Consolas" panose="020B0609020204030204" pitchFamily="49" charset="0"/>
              </a:rPr>
              <a:t>0</a:t>
            </a:r>
            <a:endParaRPr lang="en-US" sz="1400" b="0" dirty="0" smtClean="0">
              <a:solidFill>
                <a:srgbClr val="000000"/>
              </a:solidFill>
              <a:effectLst/>
              <a:latin typeface="Consolas" panose="020B0609020204030204" pitchFamily="49" charset="0"/>
            </a:endParaRPr>
          </a:p>
          <a:p>
            <a:r>
              <a:rPr lang="en-US" sz="1400" b="0" dirty="0" smtClean="0">
                <a:solidFill>
                  <a:srgbClr val="000000"/>
                </a:solidFill>
                <a:effectLst/>
                <a:latin typeface="Consolas" panose="020B0609020204030204" pitchFamily="49" charset="0"/>
              </a:rPr>
              <a:t>    )</a:t>
            </a:r>
          </a:p>
          <a:p>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r>
            <a:br>
              <a:rPr lang="en-US" sz="1400" b="0" dirty="0" smtClean="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7" name="TextBox 6"/>
          <p:cNvSpPr txBox="1"/>
          <p:nvPr/>
        </p:nvSpPr>
        <p:spPr>
          <a:xfrm>
            <a:off x="327803" y="282009"/>
            <a:ext cx="3982528" cy="923330"/>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p>
          <a:p>
            <a:endParaRPr lang="en-US" dirty="0"/>
          </a:p>
        </p:txBody>
      </p:sp>
      <p:cxnSp>
        <p:nvCxnSpPr>
          <p:cNvPr id="9" name="Straight Arrow Connector 8"/>
          <p:cNvCxnSpPr>
            <a:stCxn id="7" idx="3"/>
          </p:cNvCxnSpPr>
          <p:nvPr/>
        </p:nvCxnSpPr>
        <p:spPr>
          <a:xfrm>
            <a:off x="4310331" y="857148"/>
            <a:ext cx="460077" cy="348191"/>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521789" y="4665785"/>
            <a:ext cx="6096000" cy="1477328"/>
          </a:xfrm>
          <a:prstGeom prst="rect">
            <a:avLst/>
          </a:prstGeom>
          <a:solidFill>
            <a:schemeClr val="accent5">
              <a:lumMod val="60000"/>
              <a:lumOff val="40000"/>
            </a:schemeClr>
          </a:solidFill>
        </p:spPr>
        <p:txBody>
          <a:bodyPr>
            <a:spAutoFit/>
          </a:bodyPr>
          <a:lstStyle/>
          <a:p>
            <a:r>
              <a:rPr lang="en-US" b="1" dirty="0" smtClean="0"/>
              <a:t>Trend: </a:t>
            </a:r>
            <a:r>
              <a:rPr lang="en-US" dirty="0" smtClean="0"/>
              <a:t>The Clustered bar chart compares different Engine types with the total number of payment needed claims. The data shows that cars equipped with Diesel and </a:t>
            </a:r>
            <a:r>
              <a:rPr lang="en-US" dirty="0" err="1" smtClean="0"/>
              <a:t>Benzine</a:t>
            </a:r>
            <a:r>
              <a:rPr lang="en-US" dirty="0" smtClean="0"/>
              <a:t> engines tend to result in more payment-needed claims, indicating that insurance premiums for such vehicles should be higher</a:t>
            </a:r>
            <a:endParaRPr lang="en-US" dirty="0"/>
          </a:p>
        </p:txBody>
      </p:sp>
      <p:cxnSp>
        <p:nvCxnSpPr>
          <p:cNvPr id="17" name="Straight Arrow Connector 16"/>
          <p:cNvCxnSpPr/>
          <p:nvPr/>
        </p:nvCxnSpPr>
        <p:spPr>
          <a:xfrm flipV="1">
            <a:off x="6909758" y="3391373"/>
            <a:ext cx="267419" cy="139628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358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29640" y="2669413"/>
            <a:ext cx="10515600" cy="1325563"/>
          </a:xfrm>
        </p:spPr>
        <p:txBody>
          <a:bodyPr/>
          <a:lstStyle/>
          <a:p>
            <a:pPr algn="ctr"/>
            <a:r>
              <a:rPr lang="en-US" i="1" dirty="0" smtClean="0"/>
              <a:t>Portfolio dashboard</a:t>
            </a:r>
            <a:endParaRPr lang="en-US" dirty="0"/>
          </a:p>
        </p:txBody>
      </p:sp>
    </p:spTree>
    <p:extLst>
      <p:ext uri="{BB962C8B-B14F-4D97-AF65-F5344CB8AC3E}">
        <p14:creationId xmlns:p14="http://schemas.microsoft.com/office/powerpoint/2010/main" val="2845890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20867" y="772535"/>
            <a:ext cx="7713248" cy="3104008"/>
          </a:xfrm>
          <a:prstGeom prst="rect">
            <a:avLst/>
          </a:prstGeom>
        </p:spPr>
      </p:pic>
      <p:pic>
        <p:nvPicPr>
          <p:cNvPr id="6" name="Picture 5"/>
          <p:cNvPicPr>
            <a:picLocks noChangeAspect="1"/>
          </p:cNvPicPr>
          <p:nvPr/>
        </p:nvPicPr>
        <p:blipFill>
          <a:blip r:embed="rId3"/>
          <a:stretch>
            <a:fillRect/>
          </a:stretch>
        </p:blipFill>
        <p:spPr>
          <a:xfrm>
            <a:off x="3598738" y="4658782"/>
            <a:ext cx="2835094" cy="1974932"/>
          </a:xfrm>
          <a:prstGeom prst="rect">
            <a:avLst/>
          </a:prstGeom>
        </p:spPr>
      </p:pic>
      <p:pic>
        <p:nvPicPr>
          <p:cNvPr id="7" name="Picture 6"/>
          <p:cNvPicPr>
            <a:picLocks noChangeAspect="1"/>
          </p:cNvPicPr>
          <p:nvPr/>
        </p:nvPicPr>
        <p:blipFill>
          <a:blip r:embed="rId4"/>
          <a:stretch>
            <a:fillRect/>
          </a:stretch>
        </p:blipFill>
        <p:spPr>
          <a:xfrm>
            <a:off x="7949544" y="4245075"/>
            <a:ext cx="1315226" cy="2388639"/>
          </a:xfrm>
          <a:prstGeom prst="rect">
            <a:avLst/>
          </a:prstGeom>
        </p:spPr>
      </p:pic>
    </p:spTree>
    <p:extLst>
      <p:ext uri="{BB962C8B-B14F-4D97-AF65-F5344CB8AC3E}">
        <p14:creationId xmlns:p14="http://schemas.microsoft.com/office/powerpoint/2010/main" val="347775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22965" y="18574"/>
            <a:ext cx="12146070" cy="6820852"/>
          </a:xfrm>
          <a:prstGeom prst="rect">
            <a:avLst/>
          </a:prstGeom>
        </p:spPr>
      </p:pic>
      <p:sp>
        <p:nvSpPr>
          <p:cNvPr id="5" name="Rectangle 4"/>
          <p:cNvSpPr/>
          <p:nvPr/>
        </p:nvSpPr>
        <p:spPr>
          <a:xfrm>
            <a:off x="6471737" y="2362952"/>
            <a:ext cx="5069457" cy="523220"/>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LeasingStatus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'policies'[leasing]</a:t>
            </a:r>
            <a:r>
              <a:rPr lang="en-US" sz="1400" b="0" dirty="0" smtClean="0">
                <a:solidFill>
                  <a:srgbClr val="000000"/>
                </a:solidFill>
                <a:effectLst/>
                <a:latin typeface="Consolas" panose="020B0609020204030204" pitchFamily="49" charset="0"/>
              </a:rPr>
              <a:t> = </a:t>
            </a:r>
            <a:r>
              <a:rPr lang="en-US" sz="1400" b="0" dirty="0" smtClean="0">
                <a:solidFill>
                  <a:srgbClr val="098658"/>
                </a:solidFill>
                <a:effectLst/>
                <a:latin typeface="Consolas" panose="020B0609020204030204" pitchFamily="49" charset="0"/>
              </a:rPr>
              <a:t>1</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"leasing"</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"private"</a:t>
            </a:r>
            <a:r>
              <a:rPr lang="en-US" sz="1400" b="0" dirty="0" smtClean="0">
                <a:solidFill>
                  <a:srgbClr val="0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6" name="Rectangle 5"/>
          <p:cNvSpPr/>
          <p:nvPr/>
        </p:nvSpPr>
        <p:spPr>
          <a:xfrm>
            <a:off x="416943" y="809279"/>
            <a:ext cx="5440392" cy="2308324"/>
          </a:xfrm>
          <a:prstGeom prst="rect">
            <a:avLst/>
          </a:prstGeom>
          <a:solidFill>
            <a:schemeClr val="accent5">
              <a:lumMod val="60000"/>
              <a:lumOff val="40000"/>
            </a:schemeClr>
          </a:solidFill>
        </p:spPr>
        <p:txBody>
          <a:bodyPr wrap="square">
            <a:spAutoFit/>
          </a:bodyPr>
          <a:lstStyle/>
          <a:p>
            <a:r>
              <a:rPr lang="en-US" b="0" dirty="0" err="1" smtClean="0">
                <a:solidFill>
                  <a:srgbClr val="000000"/>
                </a:solidFill>
                <a:effectLst/>
                <a:latin typeface="Consolas" panose="020B0609020204030204" pitchFamily="49" charset="0"/>
              </a:rPr>
              <a:t>TotalNonZeroPayments</a:t>
            </a:r>
            <a:r>
              <a:rPr lang="en-US" b="0" dirty="0" smtClean="0">
                <a:solidFill>
                  <a:srgbClr val="000000"/>
                </a:solidFill>
                <a:effectLst/>
                <a:latin typeface="Consolas" panose="020B0609020204030204" pitchFamily="49" charset="0"/>
              </a:rPr>
              <a:t> = </a:t>
            </a:r>
          </a:p>
          <a:p>
            <a:r>
              <a:rPr lang="en-US" b="0" dirty="0" smtClean="0">
                <a:solidFill>
                  <a:srgbClr val="3165BB"/>
                </a:solidFill>
                <a:effectLst/>
                <a:latin typeface="Consolas" panose="020B0609020204030204" pitchFamily="49" charset="0"/>
              </a:rPr>
              <a:t>COUNTROWS</a:t>
            </a:r>
            <a:r>
              <a:rPr lang="en-US" b="0" dirty="0" smtClean="0">
                <a:solidFill>
                  <a:srgbClr val="000000"/>
                </a:solidFill>
                <a:effectLst/>
                <a:latin typeface="Consolas" panose="020B0609020204030204" pitchFamily="49" charset="0"/>
              </a:rPr>
              <a:t>(</a:t>
            </a:r>
          </a:p>
          <a:p>
            <a:r>
              <a:rPr lang="en-US" b="0" dirty="0" smtClean="0">
                <a:solidFill>
                  <a:srgbClr val="000000"/>
                </a:solidFill>
                <a:effectLst/>
                <a:latin typeface="Consolas" panose="020B0609020204030204" pitchFamily="49" charset="0"/>
              </a:rPr>
              <a:t>    </a:t>
            </a:r>
            <a:r>
              <a:rPr lang="en-US" b="0" dirty="0" smtClean="0">
                <a:solidFill>
                  <a:srgbClr val="3165BB"/>
                </a:solidFill>
                <a:effectLst/>
                <a:latin typeface="Consolas" panose="020B0609020204030204" pitchFamily="49" charset="0"/>
              </a:rPr>
              <a:t>FILTER</a:t>
            </a:r>
            <a:r>
              <a:rPr lang="en-US" b="0" dirty="0" smtClean="0">
                <a:solidFill>
                  <a:srgbClr val="000000"/>
                </a:solidFill>
                <a:effectLst/>
                <a:latin typeface="Consolas" panose="020B0609020204030204" pitchFamily="49" charset="0"/>
              </a:rPr>
              <a:t>(</a:t>
            </a:r>
          </a:p>
          <a:p>
            <a:r>
              <a:rPr lang="en-US" b="0" dirty="0" smtClean="0">
                <a:solidFill>
                  <a:srgbClr val="000000"/>
                </a:solidFill>
                <a:effectLst/>
                <a:latin typeface="Consolas" panose="020B0609020204030204" pitchFamily="49" charset="0"/>
              </a:rPr>
              <a:t>        </a:t>
            </a:r>
            <a:r>
              <a:rPr lang="en-US" b="0" dirty="0" smtClean="0">
                <a:solidFill>
                  <a:srgbClr val="001080"/>
                </a:solidFill>
                <a:effectLst/>
                <a:latin typeface="Consolas" panose="020B0609020204030204" pitchFamily="49" charset="0"/>
              </a:rPr>
              <a:t>'Claims'</a:t>
            </a:r>
            <a:r>
              <a:rPr lang="en-US" b="0" dirty="0" smtClean="0">
                <a:solidFill>
                  <a:srgbClr val="000000"/>
                </a:solidFill>
                <a:effectLst/>
                <a:latin typeface="Consolas" panose="020B0609020204030204" pitchFamily="49" charset="0"/>
              </a:rPr>
              <a:t>,</a:t>
            </a:r>
          </a:p>
          <a:p>
            <a:r>
              <a:rPr lang="en-US" b="0" dirty="0" smtClean="0">
                <a:solidFill>
                  <a:srgbClr val="000000"/>
                </a:solidFill>
                <a:effectLst/>
                <a:latin typeface="Consolas" panose="020B0609020204030204" pitchFamily="49" charset="0"/>
              </a:rPr>
              <a:t>        </a:t>
            </a:r>
            <a:r>
              <a:rPr lang="en-US" b="0" dirty="0" smtClean="0">
                <a:solidFill>
                  <a:srgbClr val="001080"/>
                </a:solidFill>
                <a:effectLst/>
                <a:latin typeface="Consolas" panose="020B0609020204030204" pitchFamily="49" charset="0"/>
              </a:rPr>
              <a:t>'Claims'[</a:t>
            </a:r>
            <a:r>
              <a:rPr lang="en-US" b="0" dirty="0" err="1" smtClean="0">
                <a:solidFill>
                  <a:srgbClr val="001080"/>
                </a:solidFill>
                <a:effectLst/>
                <a:latin typeface="Consolas" panose="020B0609020204030204" pitchFamily="49" charset="0"/>
              </a:rPr>
              <a:t>PaymentToCustomer</a:t>
            </a:r>
            <a:r>
              <a:rPr lang="en-US" b="0" dirty="0" smtClean="0">
                <a:solidFill>
                  <a:srgbClr val="001080"/>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&lt;&gt; </a:t>
            </a:r>
            <a:r>
              <a:rPr lang="en-US" b="0" dirty="0" smtClean="0">
                <a:solidFill>
                  <a:srgbClr val="098658"/>
                </a:solidFill>
                <a:effectLst/>
                <a:latin typeface="Consolas" panose="020B0609020204030204" pitchFamily="49" charset="0"/>
              </a:rPr>
              <a:t>0</a:t>
            </a:r>
            <a:endParaRPr lang="en-US" b="0" dirty="0" smtClean="0">
              <a:solidFill>
                <a:srgbClr val="000000"/>
              </a:solidFill>
              <a:effectLst/>
              <a:latin typeface="Consolas" panose="020B0609020204030204" pitchFamily="49" charset="0"/>
            </a:endParaRPr>
          </a:p>
          <a:p>
            <a:r>
              <a:rPr lang="en-US" b="0" dirty="0" smtClean="0">
                <a:solidFill>
                  <a:srgbClr val="000000"/>
                </a:solidFill>
                <a:effectLst/>
                <a:latin typeface="Consolas" panose="020B0609020204030204" pitchFamily="49" charset="0"/>
              </a:rPr>
              <a:t>    )</a:t>
            </a:r>
          </a:p>
          <a:p>
            <a:r>
              <a:rPr lang="en-US" b="0" dirty="0" smtClean="0">
                <a:solidFill>
                  <a:srgbClr val="000000"/>
                </a:solidFill>
                <a:effectLst/>
                <a:latin typeface="Consolas" panose="020B0609020204030204" pitchFamily="49" charset="0"/>
              </a:rPr>
              <a:t>)</a:t>
            </a:r>
            <a:br>
              <a:rPr lang="en-US" b="0" dirty="0" smtClean="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p:cNvSpPr txBox="1"/>
          <p:nvPr/>
        </p:nvSpPr>
        <p:spPr>
          <a:xfrm>
            <a:off x="416944" y="162948"/>
            <a:ext cx="5440391" cy="646331"/>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endParaRPr lang="en-US" dirty="0"/>
          </a:p>
        </p:txBody>
      </p:sp>
      <p:sp>
        <p:nvSpPr>
          <p:cNvPr id="9" name="TextBox 8"/>
          <p:cNvSpPr txBox="1"/>
          <p:nvPr/>
        </p:nvSpPr>
        <p:spPr>
          <a:xfrm>
            <a:off x="6471737" y="1716621"/>
            <a:ext cx="5139418" cy="646331"/>
          </a:xfrm>
          <a:prstGeom prst="rect">
            <a:avLst/>
          </a:prstGeom>
          <a:solidFill>
            <a:schemeClr val="accent5">
              <a:lumMod val="60000"/>
              <a:lumOff val="40000"/>
            </a:schemeClr>
          </a:solidFill>
        </p:spPr>
        <p:txBody>
          <a:bodyPr wrap="square" rtlCol="0">
            <a:spAutoFit/>
          </a:bodyPr>
          <a:lstStyle/>
          <a:p>
            <a:r>
              <a:rPr lang="en-US" dirty="0" smtClean="0"/>
              <a:t>DAX formula for converting numeric values to understandable strings</a:t>
            </a:r>
            <a:endParaRPr lang="en-US" dirty="0"/>
          </a:p>
        </p:txBody>
      </p:sp>
      <p:cxnSp>
        <p:nvCxnSpPr>
          <p:cNvPr id="11" name="Straight Arrow Connector 10"/>
          <p:cNvCxnSpPr/>
          <p:nvPr/>
        </p:nvCxnSpPr>
        <p:spPr>
          <a:xfrm>
            <a:off x="3804249" y="3019245"/>
            <a:ext cx="1147313" cy="80225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998355" y="2812211"/>
            <a:ext cx="2180151" cy="361446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03208" y="4029360"/>
            <a:ext cx="3920218" cy="1477328"/>
          </a:xfrm>
          <a:prstGeom prst="rect">
            <a:avLst/>
          </a:prstGeom>
          <a:solidFill>
            <a:schemeClr val="accent5">
              <a:lumMod val="60000"/>
              <a:lumOff val="40000"/>
            </a:schemeClr>
          </a:solidFill>
        </p:spPr>
        <p:txBody>
          <a:bodyPr wrap="square">
            <a:spAutoFit/>
          </a:bodyPr>
          <a:lstStyle/>
          <a:p>
            <a:r>
              <a:rPr lang="en-US" b="1" dirty="0" smtClean="0"/>
              <a:t>Trend: </a:t>
            </a:r>
            <a:r>
              <a:rPr lang="en-US" dirty="0" smtClean="0"/>
              <a:t>T</a:t>
            </a:r>
            <a:r>
              <a:rPr lang="en-US" dirty="0" smtClean="0"/>
              <a:t>he Stacked column charts demonstrate that leasing cars, particularly passenger cars, have a higher probability of generating payment needed claims.</a:t>
            </a:r>
            <a:endParaRPr lang="en-US" dirty="0"/>
          </a:p>
        </p:txBody>
      </p:sp>
      <p:cxnSp>
        <p:nvCxnSpPr>
          <p:cNvPr id="17" name="Straight Arrow Connector 16"/>
          <p:cNvCxnSpPr/>
          <p:nvPr/>
        </p:nvCxnSpPr>
        <p:spPr>
          <a:xfrm>
            <a:off x="3804249" y="4891177"/>
            <a:ext cx="1216325" cy="10351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938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22965" y="18574"/>
            <a:ext cx="12146070" cy="6820852"/>
          </a:xfrm>
          <a:prstGeom prst="rect">
            <a:avLst/>
          </a:prstGeom>
        </p:spPr>
      </p:pic>
      <p:sp>
        <p:nvSpPr>
          <p:cNvPr id="5" name="Rectangle 4"/>
          <p:cNvSpPr/>
          <p:nvPr/>
        </p:nvSpPr>
        <p:spPr>
          <a:xfrm>
            <a:off x="2306128" y="2179472"/>
            <a:ext cx="4241321" cy="1600438"/>
          </a:xfrm>
          <a:prstGeom prst="rect">
            <a:avLst/>
          </a:prstGeom>
          <a:solidFill>
            <a:schemeClr val="accent5">
              <a:lumMod val="60000"/>
              <a:lumOff val="40000"/>
            </a:schemeClr>
          </a:solidFill>
        </p:spPr>
        <p:txBody>
          <a:bodyPr wrap="square">
            <a:spAutoFit/>
          </a:bodyPr>
          <a:lstStyle/>
          <a:p>
            <a:r>
              <a:rPr lang="en-US" sz="1400" b="0" dirty="0" err="1" smtClean="0">
                <a:solidFill>
                  <a:srgbClr val="000000"/>
                </a:solidFill>
                <a:effectLst/>
                <a:latin typeface="Consolas" panose="020B0609020204030204" pitchFamily="49" charset="0"/>
              </a:rPr>
              <a:t>TotalNonZeroPayments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COUNTROWS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3165BB"/>
                </a:solidFill>
                <a:effectLst/>
                <a:latin typeface="Consolas" panose="020B0609020204030204" pitchFamily="49" charset="0"/>
              </a:rPr>
              <a:t>FILTER</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smtClean="0">
                <a:solidFill>
                  <a:srgbClr val="000000"/>
                </a:solidFill>
                <a:effectLst/>
                <a:latin typeface="Consolas" panose="020B0609020204030204" pitchFamily="49" charset="0"/>
              </a:rPr>
              <a:t>,</a:t>
            </a:r>
          </a:p>
          <a:p>
            <a:r>
              <a:rPr lang="en-US" sz="1400" b="0" dirty="0" smtClean="0">
                <a:solidFill>
                  <a:srgbClr val="000000"/>
                </a:solidFill>
                <a:effectLst/>
                <a:latin typeface="Consolas" panose="020B0609020204030204" pitchFamily="49" charset="0"/>
              </a:rPr>
              <a:t>        </a:t>
            </a:r>
            <a:r>
              <a:rPr lang="en-US" sz="1400" b="0" dirty="0" smtClean="0">
                <a:solidFill>
                  <a:srgbClr val="001080"/>
                </a:solidFill>
                <a:effectLst/>
                <a:latin typeface="Consolas" panose="020B0609020204030204" pitchFamily="49" charset="0"/>
              </a:rPr>
              <a:t>'Claims'[</a:t>
            </a:r>
            <a:r>
              <a:rPr lang="en-US" sz="1400" b="0" dirty="0" err="1" smtClean="0">
                <a:solidFill>
                  <a:srgbClr val="001080"/>
                </a:solidFill>
                <a:effectLst/>
                <a:latin typeface="Consolas" panose="020B0609020204030204" pitchFamily="49" charset="0"/>
              </a:rPr>
              <a:t>PaymentToCustomer</a:t>
            </a:r>
            <a:r>
              <a:rPr lang="en-US" sz="1400" b="0" dirty="0" smtClean="0">
                <a:solidFill>
                  <a:srgbClr val="001080"/>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&lt;&gt; </a:t>
            </a:r>
            <a:r>
              <a:rPr lang="en-US" sz="1400" b="0" dirty="0" smtClean="0">
                <a:solidFill>
                  <a:srgbClr val="098658"/>
                </a:solidFill>
                <a:effectLst/>
                <a:latin typeface="Consolas" panose="020B0609020204030204" pitchFamily="49" charset="0"/>
              </a:rPr>
              <a:t>0</a:t>
            </a:r>
            <a:endParaRPr lang="en-US" sz="1400" b="0" dirty="0" smtClean="0">
              <a:solidFill>
                <a:srgbClr val="000000"/>
              </a:solidFill>
              <a:effectLst/>
              <a:latin typeface="Consolas" panose="020B0609020204030204" pitchFamily="49" charset="0"/>
            </a:endParaRPr>
          </a:p>
          <a:p>
            <a:r>
              <a:rPr lang="en-US" sz="1400" b="0" dirty="0" smtClean="0">
                <a:solidFill>
                  <a:srgbClr val="000000"/>
                </a:solidFill>
                <a:effectLst/>
                <a:latin typeface="Consolas" panose="020B0609020204030204" pitchFamily="49" charset="0"/>
              </a:rPr>
              <a:t>    )</a:t>
            </a:r>
          </a:p>
          <a:p>
            <a:r>
              <a:rPr lang="en-US" sz="1400" b="0" dirty="0" smtClean="0">
                <a:solidFill>
                  <a:srgbClr val="000000"/>
                </a:solidFill>
                <a:effectLst/>
                <a:latin typeface="Consolas" panose="020B0609020204030204" pitchFamily="49" charset="0"/>
              </a:rPr>
              <a:t>)</a:t>
            </a:r>
          </a:p>
        </p:txBody>
      </p:sp>
      <p:sp>
        <p:nvSpPr>
          <p:cNvPr id="6" name="Rectangle 5"/>
          <p:cNvSpPr/>
          <p:nvPr/>
        </p:nvSpPr>
        <p:spPr>
          <a:xfrm>
            <a:off x="529087" y="5917568"/>
            <a:ext cx="6096000" cy="523220"/>
          </a:xfrm>
          <a:prstGeom prst="rect">
            <a:avLst/>
          </a:prstGeom>
          <a:solidFill>
            <a:schemeClr val="accent5">
              <a:lumMod val="60000"/>
              <a:lumOff val="40000"/>
            </a:schemeClr>
          </a:solidFill>
        </p:spPr>
        <p:txBody>
          <a:bodyPr>
            <a:spAutoFit/>
          </a:bodyPr>
          <a:lstStyle/>
          <a:p>
            <a:r>
              <a:rPr lang="en-US" sz="1400" b="0" dirty="0" err="1" smtClean="0">
                <a:solidFill>
                  <a:srgbClr val="000000"/>
                </a:solidFill>
                <a:effectLst/>
                <a:latin typeface="Consolas" panose="020B0609020204030204" pitchFamily="49" charset="0"/>
              </a:rPr>
              <a:t>LeasingStatus</a:t>
            </a:r>
            <a:r>
              <a:rPr lang="en-US" sz="1400" b="0" dirty="0" smtClean="0">
                <a:solidFill>
                  <a:srgbClr val="000000"/>
                </a:solidFill>
                <a:effectLst/>
                <a:latin typeface="Consolas" panose="020B0609020204030204" pitchFamily="49" charset="0"/>
              </a:rPr>
              <a:t> = </a:t>
            </a:r>
          </a:p>
          <a:p>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r>
              <a:rPr lang="en-US" sz="1400" b="0" dirty="0" smtClean="0">
                <a:solidFill>
                  <a:srgbClr val="001080"/>
                </a:solidFill>
                <a:effectLst/>
                <a:latin typeface="Consolas" panose="020B0609020204030204" pitchFamily="49" charset="0"/>
              </a:rPr>
              <a:t>'policies'[leasing]</a:t>
            </a:r>
            <a:r>
              <a:rPr lang="en-US" sz="1400" b="0" dirty="0" smtClean="0">
                <a:solidFill>
                  <a:srgbClr val="000000"/>
                </a:solidFill>
                <a:effectLst/>
                <a:latin typeface="Consolas" panose="020B0609020204030204" pitchFamily="49" charset="0"/>
              </a:rPr>
              <a:t> = </a:t>
            </a:r>
            <a:r>
              <a:rPr lang="en-US" sz="1400" b="0" dirty="0" smtClean="0">
                <a:solidFill>
                  <a:srgbClr val="098658"/>
                </a:solidFill>
                <a:effectLst/>
                <a:latin typeface="Consolas" panose="020B0609020204030204" pitchFamily="49" charset="0"/>
              </a:rPr>
              <a:t>1</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"leasing"</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"private"</a:t>
            </a:r>
            <a:r>
              <a:rPr lang="en-US" sz="1400" b="0" dirty="0" smtClean="0">
                <a:solidFill>
                  <a:srgbClr val="0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8" name="TextBox 7"/>
          <p:cNvSpPr txBox="1"/>
          <p:nvPr/>
        </p:nvSpPr>
        <p:spPr>
          <a:xfrm>
            <a:off x="2306127" y="1256142"/>
            <a:ext cx="4241321" cy="923330"/>
          </a:xfrm>
          <a:prstGeom prst="rect">
            <a:avLst/>
          </a:prstGeom>
          <a:solidFill>
            <a:schemeClr val="accent5">
              <a:lumMod val="60000"/>
              <a:lumOff val="40000"/>
            </a:schemeClr>
          </a:solidFill>
        </p:spPr>
        <p:txBody>
          <a:bodyPr wrap="square" rtlCol="0">
            <a:spAutoFit/>
          </a:bodyPr>
          <a:lstStyle/>
          <a:p>
            <a:r>
              <a:rPr lang="en-US" dirty="0" smtClean="0"/>
              <a:t>DAX formula for finding count of payment needed claims</a:t>
            </a:r>
          </a:p>
          <a:p>
            <a:endParaRPr lang="en-US" dirty="0"/>
          </a:p>
        </p:txBody>
      </p:sp>
      <p:sp>
        <p:nvSpPr>
          <p:cNvPr id="9" name="TextBox 8"/>
          <p:cNvSpPr txBox="1"/>
          <p:nvPr/>
        </p:nvSpPr>
        <p:spPr>
          <a:xfrm>
            <a:off x="529087" y="5271237"/>
            <a:ext cx="6652527" cy="646331"/>
          </a:xfrm>
          <a:prstGeom prst="rect">
            <a:avLst/>
          </a:prstGeom>
          <a:solidFill>
            <a:schemeClr val="accent5">
              <a:lumMod val="60000"/>
              <a:lumOff val="40000"/>
            </a:schemeClr>
          </a:solidFill>
        </p:spPr>
        <p:txBody>
          <a:bodyPr wrap="none" rtlCol="0">
            <a:spAutoFit/>
          </a:bodyPr>
          <a:lstStyle/>
          <a:p>
            <a:r>
              <a:rPr lang="en-US" dirty="0" smtClean="0"/>
              <a:t>DAX formula for converting numeric values to understandable strings</a:t>
            </a:r>
          </a:p>
          <a:p>
            <a:endParaRPr lang="en-US" dirty="0"/>
          </a:p>
        </p:txBody>
      </p:sp>
      <p:cxnSp>
        <p:nvCxnSpPr>
          <p:cNvPr id="11" name="Straight Arrow Connector 10"/>
          <p:cNvCxnSpPr/>
          <p:nvPr/>
        </p:nvCxnSpPr>
        <p:spPr>
          <a:xfrm>
            <a:off x="6366294" y="6179178"/>
            <a:ext cx="2503241" cy="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029864" y="3510951"/>
            <a:ext cx="2389517" cy="35368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81645" y="1153350"/>
            <a:ext cx="4008408" cy="1477328"/>
          </a:xfrm>
          <a:prstGeom prst="rect">
            <a:avLst/>
          </a:prstGeom>
          <a:solidFill>
            <a:schemeClr val="accent5">
              <a:lumMod val="60000"/>
              <a:lumOff val="40000"/>
            </a:schemeClr>
          </a:solidFill>
        </p:spPr>
        <p:txBody>
          <a:bodyPr wrap="square">
            <a:spAutoFit/>
          </a:bodyPr>
          <a:lstStyle/>
          <a:p>
            <a:r>
              <a:rPr lang="en-US" b="1" dirty="0" smtClean="0"/>
              <a:t>Trend: </a:t>
            </a:r>
            <a:r>
              <a:rPr lang="en-US" dirty="0" smtClean="0"/>
              <a:t>The</a:t>
            </a:r>
            <a:r>
              <a:rPr lang="en-US" dirty="0" smtClean="0"/>
              <a:t> Stacked column charts demonstrate that leasing cars, particularly cars used regularly, have a higher probability of generating payment needed claims.</a:t>
            </a:r>
            <a:endParaRPr lang="en-US" dirty="0"/>
          </a:p>
        </p:txBody>
      </p:sp>
      <p:cxnSp>
        <p:nvCxnSpPr>
          <p:cNvPr id="16" name="Straight Arrow Connector 15"/>
          <p:cNvCxnSpPr/>
          <p:nvPr/>
        </p:nvCxnSpPr>
        <p:spPr>
          <a:xfrm>
            <a:off x="8869535" y="2415396"/>
            <a:ext cx="438367" cy="1867846"/>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37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95555"/>
          </a:xfrm>
        </p:spPr>
        <p:txBody>
          <a:bodyPr/>
          <a:lstStyle/>
          <a:p>
            <a:pPr algn="ctr"/>
            <a:r>
              <a:rPr lang="en-US" dirty="0" smtClean="0"/>
              <a:t>Finding trends</a:t>
            </a:r>
            <a:endParaRPr lang="en-US" dirty="0"/>
          </a:p>
        </p:txBody>
      </p:sp>
      <p:sp>
        <p:nvSpPr>
          <p:cNvPr id="3" name="Content Placeholder 2"/>
          <p:cNvSpPr>
            <a:spLocks noGrp="1"/>
          </p:cNvSpPr>
          <p:nvPr>
            <p:ph idx="1"/>
          </p:nvPr>
        </p:nvSpPr>
        <p:spPr>
          <a:xfrm>
            <a:off x="838200" y="983411"/>
            <a:ext cx="10515600" cy="5193552"/>
          </a:xfrm>
        </p:spPr>
        <p:txBody>
          <a:bodyPr>
            <a:normAutofit fontScale="92500" lnSpcReduction="20000"/>
          </a:bodyPr>
          <a:lstStyle/>
          <a:p>
            <a:r>
              <a:rPr lang="en-US" dirty="0"/>
              <a:t>In the Line chart, we observe trends related to non-payment claims and </a:t>
            </a:r>
            <a:r>
              <a:rPr lang="en-US" dirty="0" smtClean="0"/>
              <a:t>payment-needed </a:t>
            </a:r>
            <a:r>
              <a:rPr lang="en-US" dirty="0"/>
              <a:t>claims based on the age of vehicles. The data suggests that newer cars tend to generate more insurance claims, leading insurance </a:t>
            </a:r>
            <a:r>
              <a:rPr lang="en-US" dirty="0" smtClean="0"/>
              <a:t>company </a:t>
            </a:r>
            <a:r>
              <a:rPr lang="en-US" dirty="0"/>
              <a:t>to set higher premium amounts for these vehicles.</a:t>
            </a:r>
          </a:p>
          <a:p>
            <a:r>
              <a:rPr lang="en-US" dirty="0"/>
              <a:t>The Line chart also reveals trends in non-payment claims and payment registered claims based on the year of a vehicle's first registration. The data indicates that cars registered in more recent years are more likely to have higher claim rates compared to long-term customers with older vehicles.</a:t>
            </a:r>
          </a:p>
          <a:p>
            <a:r>
              <a:rPr lang="en-US" dirty="0"/>
              <a:t>The Clustered bar chart compares different Engine types with the total number of payment needed claims. The data shows that cars equipped with Diesel and </a:t>
            </a:r>
            <a:r>
              <a:rPr lang="en-US" dirty="0" err="1"/>
              <a:t>Benzine</a:t>
            </a:r>
            <a:r>
              <a:rPr lang="en-US" dirty="0"/>
              <a:t> engines tend to result in more payment needed claims, indicating that insurance premiums for such vehicles should be higher.</a:t>
            </a:r>
          </a:p>
          <a:p>
            <a:r>
              <a:rPr lang="en-US" dirty="0"/>
              <a:t>Furthermore, the Stacked column charts demonstrate that leasing cars, particularly passenger cars used regularly, have a higher probability of generating payment needed claims.</a:t>
            </a:r>
          </a:p>
        </p:txBody>
      </p:sp>
    </p:spTree>
    <p:extLst>
      <p:ext uri="{BB962C8B-B14F-4D97-AF65-F5344CB8AC3E}">
        <p14:creationId xmlns:p14="http://schemas.microsoft.com/office/powerpoint/2010/main" val="13412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of claims” dashboard</a:t>
            </a:r>
            <a:endParaRPr lang="en-US" dirty="0"/>
          </a:p>
        </p:txBody>
      </p:sp>
      <p:sp>
        <p:nvSpPr>
          <p:cNvPr id="3" name="Content Placeholder 2"/>
          <p:cNvSpPr>
            <a:spLocks noGrp="1"/>
          </p:cNvSpPr>
          <p:nvPr>
            <p:ph idx="1"/>
          </p:nvPr>
        </p:nvSpPr>
        <p:spPr/>
        <p:txBody>
          <a:bodyPr/>
          <a:lstStyle/>
          <a:p>
            <a:r>
              <a:rPr lang="en-US" dirty="0" smtClean="0"/>
              <a:t>How much and kind of analyses in dashboard?</a:t>
            </a:r>
          </a:p>
          <a:p>
            <a:r>
              <a:rPr lang="en-US" dirty="0" smtClean="0"/>
              <a:t>Type analyses</a:t>
            </a:r>
          </a:p>
          <a:p>
            <a:r>
              <a:rPr lang="en-US" dirty="0" smtClean="0"/>
              <a:t>Same groups</a:t>
            </a:r>
          </a:p>
        </p:txBody>
      </p:sp>
    </p:spTree>
    <p:extLst>
      <p:ext uri="{BB962C8B-B14F-4D97-AF65-F5344CB8AC3E}">
        <p14:creationId xmlns:p14="http://schemas.microsoft.com/office/powerpoint/2010/main" val="2588688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65146" y="2664623"/>
            <a:ext cx="8985571" cy="769441"/>
          </a:xfrm>
          <a:prstGeom prst="rect">
            <a:avLst/>
          </a:prstGeom>
        </p:spPr>
        <p:txBody>
          <a:bodyPr wrap="square">
            <a:spAutoFit/>
          </a:bodyPr>
          <a:lstStyle/>
          <a:p>
            <a:r>
              <a:rPr lang="en-US" sz="4400" i="1" dirty="0">
                <a:latin typeface="+mj-lt"/>
                <a:ea typeface="+mj-ea"/>
                <a:cs typeface="+mj-cs"/>
              </a:rPr>
              <a:t>“Introduction of claims” dashboard</a:t>
            </a:r>
          </a:p>
        </p:txBody>
      </p:sp>
    </p:spTree>
    <p:extLst>
      <p:ext uri="{BB962C8B-B14F-4D97-AF65-F5344CB8AC3E}">
        <p14:creationId xmlns:p14="http://schemas.microsoft.com/office/powerpoint/2010/main" val="2265791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46422"/>
            <a:ext cx="12192000" cy="6790360"/>
          </a:xfrm>
          <a:prstGeom prst="rect">
            <a:avLst/>
          </a:prstGeom>
        </p:spPr>
      </p:pic>
    </p:spTree>
    <p:extLst>
      <p:ext uri="{BB962C8B-B14F-4D97-AF65-F5344CB8AC3E}">
        <p14:creationId xmlns:p14="http://schemas.microsoft.com/office/powerpoint/2010/main" val="29853778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a:stretch>
            <a:fillRect/>
          </a:stretch>
        </p:blipFill>
        <p:spPr>
          <a:xfrm>
            <a:off x="0" y="43942"/>
            <a:ext cx="12266128" cy="6782747"/>
          </a:xfrm>
          <a:prstGeom prst="rect">
            <a:avLst/>
          </a:prstGeom>
        </p:spPr>
      </p:pic>
      <p:sp>
        <p:nvSpPr>
          <p:cNvPr id="5" name="Rectangle 4"/>
          <p:cNvSpPr/>
          <p:nvPr/>
        </p:nvSpPr>
        <p:spPr>
          <a:xfrm>
            <a:off x="4919274" y="1326504"/>
            <a:ext cx="6096000" cy="5509200"/>
          </a:xfrm>
          <a:prstGeom prst="rect">
            <a:avLst/>
          </a:prstGeom>
          <a:solidFill>
            <a:schemeClr val="accent5">
              <a:lumMod val="60000"/>
              <a:lumOff val="40000"/>
            </a:schemeClr>
          </a:solidFill>
        </p:spPr>
        <p:txBody>
          <a:bodyPr>
            <a:spAutoFit/>
          </a:bodyPr>
          <a:lstStyle/>
          <a:p>
            <a:r>
              <a:rPr lang="en-US" sz="800" b="0" dirty="0" smtClean="0">
                <a:solidFill>
                  <a:srgbClr val="000000"/>
                </a:solidFill>
                <a:effectLst/>
                <a:latin typeface="Consolas" panose="020B0609020204030204" pitchFamily="49" charset="0"/>
              </a:rPr>
              <a:t>KPI Increase Number of Claims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TotalNonZeroPayments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TotalNonZeroPayments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6" name="Rectangle 5"/>
          <p:cNvSpPr/>
          <p:nvPr/>
        </p:nvSpPr>
        <p:spPr>
          <a:xfrm>
            <a:off x="0" y="4727435"/>
            <a:ext cx="4735902" cy="492443"/>
          </a:xfrm>
          <a:prstGeom prst="rect">
            <a:avLst/>
          </a:prstGeom>
          <a:solidFill>
            <a:schemeClr val="accent5">
              <a:lumMod val="60000"/>
              <a:lumOff val="40000"/>
            </a:schemeClr>
          </a:solidFill>
        </p:spPr>
        <p:txBody>
          <a:bodyPr wrap="square">
            <a:spAutoFit/>
          </a:bodyPr>
          <a:lstStyle/>
          <a:p>
            <a:r>
              <a:rPr lang="en-US" sz="1300" b="0" dirty="0" smtClean="0">
                <a:solidFill>
                  <a:srgbClr val="000000"/>
                </a:solidFill>
                <a:effectLst/>
                <a:latin typeface="Consolas" panose="020B0609020204030204" pitchFamily="49" charset="0"/>
              </a:rPr>
              <a:t>KPI </a:t>
            </a:r>
            <a:r>
              <a:rPr lang="en-US" sz="1300" b="0" dirty="0" err="1" smtClean="0">
                <a:solidFill>
                  <a:srgbClr val="000000"/>
                </a:solidFill>
                <a:effectLst/>
                <a:latin typeface="Consolas" panose="020B0609020204030204" pitchFamily="49" charset="0"/>
              </a:rPr>
              <a:t>NonZero</a:t>
            </a:r>
            <a:r>
              <a:rPr lang="en-US" sz="1300" b="0" dirty="0" smtClean="0">
                <a:solidFill>
                  <a:srgbClr val="000000"/>
                </a:solidFill>
                <a:effectLst/>
                <a:latin typeface="Consolas" panose="020B0609020204030204" pitchFamily="49" charset="0"/>
              </a:rPr>
              <a:t> Payment Claims = </a:t>
            </a:r>
            <a:r>
              <a:rPr lang="en-US" sz="1300" b="0" dirty="0" smtClean="0">
                <a:solidFill>
                  <a:srgbClr val="68349C"/>
                </a:solidFill>
                <a:effectLst/>
                <a:latin typeface="Consolas" panose="020B0609020204030204" pitchFamily="49" charset="0"/>
              </a:rPr>
              <a:t>[</a:t>
            </a:r>
            <a:r>
              <a:rPr lang="en-US" sz="1300" b="0" dirty="0" err="1" smtClean="0">
                <a:solidFill>
                  <a:srgbClr val="68349C"/>
                </a:solidFill>
                <a:effectLst/>
                <a:latin typeface="Consolas" panose="020B0609020204030204" pitchFamily="49" charset="0"/>
              </a:rPr>
              <a:t>TotalNonZeroPayments</a:t>
            </a:r>
            <a:r>
              <a:rPr lang="en-US" sz="1300" b="0" dirty="0" smtClean="0">
                <a:solidFill>
                  <a:srgbClr val="68349C"/>
                </a:solidFill>
                <a:effectLst/>
                <a:latin typeface="Consolas" panose="020B0609020204030204" pitchFamily="49" charset="0"/>
              </a:rPr>
              <a:t>]</a:t>
            </a:r>
            <a:r>
              <a:rPr lang="en-US" sz="1300" b="0" dirty="0" smtClean="0">
                <a:solidFill>
                  <a:srgbClr val="000000"/>
                </a:solidFill>
                <a:effectLst/>
                <a:latin typeface="Consolas" panose="020B0609020204030204" pitchFamily="49" charset="0"/>
              </a:rPr>
              <a:t> &amp; </a:t>
            </a:r>
            <a:r>
              <a:rPr lang="en-US" sz="1300" b="0" dirty="0" smtClean="0">
                <a:solidFill>
                  <a:srgbClr val="A31515"/>
                </a:solidFill>
                <a:effectLst/>
                <a:latin typeface="Consolas" panose="020B0609020204030204" pitchFamily="49" charset="0"/>
              </a:rPr>
              <a:t>""</a:t>
            </a:r>
            <a:endParaRPr lang="en-US" sz="1300" b="0" dirty="0">
              <a:solidFill>
                <a:srgbClr val="000000"/>
              </a:solidFill>
              <a:effectLst/>
              <a:latin typeface="Consolas" panose="020B0609020204030204" pitchFamily="49" charset="0"/>
            </a:endParaRPr>
          </a:p>
        </p:txBody>
      </p:sp>
      <p:sp>
        <p:nvSpPr>
          <p:cNvPr id="8" name="Rectangle 7"/>
          <p:cNvSpPr/>
          <p:nvPr/>
        </p:nvSpPr>
        <p:spPr>
          <a:xfrm>
            <a:off x="4919274" y="131108"/>
            <a:ext cx="7088036" cy="1200329"/>
          </a:xfrm>
          <a:prstGeom prst="rect">
            <a:avLst/>
          </a:prstGeom>
          <a:solidFill>
            <a:schemeClr val="accent5">
              <a:lumMod val="60000"/>
              <a:lumOff val="40000"/>
            </a:schemeClr>
          </a:solidFill>
        </p:spPr>
        <p:txBody>
          <a:bodyPr wrap="square">
            <a:spAutoFit/>
          </a:bodyPr>
          <a:lstStyle/>
          <a:p>
            <a:pPr algn="just"/>
            <a:r>
              <a:rPr lang="en-US" dirty="0" smtClean="0"/>
              <a:t>DAX formula calculates the percentage and number of increases in claims which needs payment to the customer by selected and previous year according to a selected year from the slicer. Exception handling was added to the DAX formula. DAX formula:</a:t>
            </a:r>
            <a:endParaRPr lang="en-US" dirty="0"/>
          </a:p>
        </p:txBody>
      </p:sp>
      <p:sp>
        <p:nvSpPr>
          <p:cNvPr id="13" name="Rectangle 12"/>
          <p:cNvSpPr/>
          <p:nvPr/>
        </p:nvSpPr>
        <p:spPr>
          <a:xfrm>
            <a:off x="0" y="4081104"/>
            <a:ext cx="4735902" cy="646331"/>
          </a:xfrm>
          <a:prstGeom prst="rect">
            <a:avLst/>
          </a:prstGeom>
          <a:solidFill>
            <a:schemeClr val="accent5">
              <a:lumMod val="60000"/>
              <a:lumOff val="40000"/>
            </a:schemeClr>
          </a:solidFill>
        </p:spPr>
        <p:txBody>
          <a:bodyPr wrap="square">
            <a:spAutoFit/>
          </a:bodyPr>
          <a:lstStyle/>
          <a:p>
            <a:r>
              <a:rPr lang="en-US" dirty="0" smtClean="0"/>
              <a:t>DAX formula of calculating total payment needed claims by selected year:</a:t>
            </a:r>
            <a:endParaRPr lang="en-US" dirty="0"/>
          </a:p>
        </p:txBody>
      </p:sp>
      <p:cxnSp>
        <p:nvCxnSpPr>
          <p:cNvPr id="35" name="Straight Arrow Connector 34"/>
          <p:cNvCxnSpPr/>
          <p:nvPr/>
        </p:nvCxnSpPr>
        <p:spPr>
          <a:xfrm flipV="1">
            <a:off x="336430" y="1682151"/>
            <a:ext cx="966159" cy="239895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1"/>
          </p:cNvCxnSpPr>
          <p:nvPr/>
        </p:nvCxnSpPr>
        <p:spPr>
          <a:xfrm flipH="1">
            <a:off x="1639019" y="731273"/>
            <a:ext cx="3280255" cy="15547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714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0" y="0"/>
            <a:ext cx="12174649" cy="6787031"/>
          </a:xfrm>
          <a:prstGeom prst="rect">
            <a:avLst/>
          </a:prstGeom>
        </p:spPr>
      </p:pic>
      <p:sp>
        <p:nvSpPr>
          <p:cNvPr id="5" name="Rectangle 4"/>
          <p:cNvSpPr/>
          <p:nvPr/>
        </p:nvSpPr>
        <p:spPr>
          <a:xfrm>
            <a:off x="5444728" y="1477328"/>
            <a:ext cx="6556771" cy="5509200"/>
          </a:xfrm>
          <a:prstGeom prst="rect">
            <a:avLst/>
          </a:prstGeom>
          <a:solidFill>
            <a:schemeClr val="accent5">
              <a:lumMod val="60000"/>
              <a:lumOff val="40000"/>
            </a:schemeClr>
          </a:solidFill>
        </p:spPr>
        <p:txBody>
          <a:bodyPr wrap="square">
            <a:spAutoFit/>
          </a:bodyPr>
          <a:lstStyle/>
          <a:p>
            <a:r>
              <a:rPr lang="en-US" sz="800" b="0" dirty="0" smtClean="0">
                <a:solidFill>
                  <a:srgbClr val="000000"/>
                </a:solidFill>
                <a:effectLst/>
                <a:latin typeface="Consolas" panose="020B0609020204030204" pitchFamily="49" charset="0"/>
              </a:rPr>
              <a:t>KPI Increase Number of Non Payment Claims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TotalZeroPayments</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Claims_SelectedYear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Claims_PreviousYear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Increase_Claims</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6" name="Rectangle 5"/>
          <p:cNvSpPr/>
          <p:nvPr/>
        </p:nvSpPr>
        <p:spPr>
          <a:xfrm>
            <a:off x="204395" y="2612195"/>
            <a:ext cx="4858695" cy="292388"/>
          </a:xfrm>
          <a:prstGeom prst="rect">
            <a:avLst/>
          </a:prstGeom>
          <a:solidFill>
            <a:schemeClr val="accent5">
              <a:lumMod val="60000"/>
              <a:lumOff val="40000"/>
            </a:schemeClr>
          </a:solidFill>
        </p:spPr>
        <p:txBody>
          <a:bodyPr wrap="square">
            <a:spAutoFit/>
          </a:bodyPr>
          <a:lstStyle/>
          <a:p>
            <a:r>
              <a:rPr lang="en-US" sz="1300" b="0" dirty="0" smtClean="0">
                <a:solidFill>
                  <a:srgbClr val="000000"/>
                </a:solidFill>
                <a:effectLst/>
                <a:latin typeface="Consolas" panose="020B0609020204030204" pitchFamily="49" charset="0"/>
              </a:rPr>
              <a:t>KPI Zero Payment Claims = </a:t>
            </a:r>
            <a:r>
              <a:rPr lang="en-US" sz="1300" b="0" dirty="0" smtClean="0">
                <a:solidFill>
                  <a:srgbClr val="68349C"/>
                </a:solidFill>
                <a:effectLst/>
                <a:latin typeface="Consolas" panose="020B0609020204030204" pitchFamily="49" charset="0"/>
              </a:rPr>
              <a:t>[</a:t>
            </a:r>
            <a:r>
              <a:rPr lang="en-US" sz="1300" b="0" dirty="0" err="1" smtClean="0">
                <a:solidFill>
                  <a:srgbClr val="68349C"/>
                </a:solidFill>
                <a:effectLst/>
                <a:latin typeface="Consolas" panose="020B0609020204030204" pitchFamily="49" charset="0"/>
              </a:rPr>
              <a:t>TotalZeroPayments</a:t>
            </a:r>
            <a:r>
              <a:rPr lang="en-US" sz="1300" b="0" dirty="0" smtClean="0">
                <a:solidFill>
                  <a:srgbClr val="68349C"/>
                </a:solidFill>
                <a:effectLst/>
                <a:latin typeface="Consolas" panose="020B0609020204030204" pitchFamily="49" charset="0"/>
              </a:rPr>
              <a:t>]</a:t>
            </a:r>
            <a:r>
              <a:rPr lang="en-US" sz="1300" b="0" dirty="0" smtClean="0">
                <a:solidFill>
                  <a:srgbClr val="000000"/>
                </a:solidFill>
                <a:effectLst/>
                <a:latin typeface="Consolas" panose="020B0609020204030204" pitchFamily="49" charset="0"/>
              </a:rPr>
              <a:t> &amp; </a:t>
            </a:r>
            <a:r>
              <a:rPr lang="en-US" sz="1300" b="0" dirty="0" smtClean="0">
                <a:solidFill>
                  <a:srgbClr val="A31515"/>
                </a:solidFill>
                <a:effectLst/>
                <a:latin typeface="Consolas" panose="020B0609020204030204" pitchFamily="49" charset="0"/>
              </a:rPr>
              <a:t>""</a:t>
            </a:r>
            <a:endParaRPr lang="en-US" sz="1300" b="0" dirty="0">
              <a:solidFill>
                <a:srgbClr val="000000"/>
              </a:solidFill>
              <a:effectLst/>
              <a:latin typeface="Consolas" panose="020B0609020204030204" pitchFamily="49" charset="0"/>
            </a:endParaRPr>
          </a:p>
        </p:txBody>
      </p:sp>
      <p:sp>
        <p:nvSpPr>
          <p:cNvPr id="9" name="Rectangle 8"/>
          <p:cNvSpPr/>
          <p:nvPr/>
        </p:nvSpPr>
        <p:spPr>
          <a:xfrm>
            <a:off x="204394" y="1965864"/>
            <a:ext cx="4676870" cy="646331"/>
          </a:xfrm>
          <a:prstGeom prst="rect">
            <a:avLst/>
          </a:prstGeom>
          <a:solidFill>
            <a:schemeClr val="accent5">
              <a:lumMod val="60000"/>
              <a:lumOff val="40000"/>
            </a:schemeClr>
          </a:solidFill>
        </p:spPr>
        <p:txBody>
          <a:bodyPr wrap="square">
            <a:spAutoFit/>
          </a:bodyPr>
          <a:lstStyle/>
          <a:p>
            <a:pPr algn="just"/>
            <a:r>
              <a:rPr lang="en-US" dirty="0" smtClean="0"/>
              <a:t>DAX formula of calculating total non-payment claims by selected year:</a:t>
            </a:r>
            <a:endParaRPr lang="en-US" dirty="0"/>
          </a:p>
        </p:txBody>
      </p:sp>
      <p:sp>
        <p:nvSpPr>
          <p:cNvPr id="10" name="Rectangle 9"/>
          <p:cNvSpPr/>
          <p:nvPr/>
        </p:nvSpPr>
        <p:spPr>
          <a:xfrm>
            <a:off x="5444729" y="0"/>
            <a:ext cx="6096000" cy="1477328"/>
          </a:xfrm>
          <a:prstGeom prst="rect">
            <a:avLst/>
          </a:prstGeom>
          <a:solidFill>
            <a:schemeClr val="accent5">
              <a:lumMod val="60000"/>
              <a:lumOff val="40000"/>
            </a:schemeClr>
          </a:solidFill>
        </p:spPr>
        <p:txBody>
          <a:bodyPr>
            <a:spAutoFit/>
          </a:bodyPr>
          <a:lstStyle/>
          <a:p>
            <a:pPr algn="just"/>
            <a:r>
              <a:rPr lang="en-US" dirty="0" smtClean="0"/>
              <a:t>DAX formula calculates the percentage and number of increases in claims which needs no payment to the customer by selected and previous year according to a selected year from the slicer. Exception handling was added to the DAX formula. DAX formula:</a:t>
            </a:r>
            <a:endParaRPr lang="en-US" dirty="0"/>
          </a:p>
        </p:txBody>
      </p:sp>
      <p:cxnSp>
        <p:nvCxnSpPr>
          <p:cNvPr id="20" name="Straight Arrow Connector 19"/>
          <p:cNvCxnSpPr/>
          <p:nvPr/>
        </p:nvCxnSpPr>
        <p:spPr>
          <a:xfrm flipV="1">
            <a:off x="1820008" y="3525715"/>
            <a:ext cx="3754315" cy="117817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389185" y="2829467"/>
            <a:ext cx="852853" cy="103914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885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983" y="-10484"/>
            <a:ext cx="12127017" cy="6868484"/>
          </a:xfrm>
          <a:prstGeom prst="rect">
            <a:avLst/>
          </a:prstGeom>
        </p:spPr>
      </p:pic>
      <p:sp>
        <p:nvSpPr>
          <p:cNvPr id="5" name="Rectangle 4"/>
          <p:cNvSpPr/>
          <p:nvPr/>
        </p:nvSpPr>
        <p:spPr>
          <a:xfrm>
            <a:off x="2787161" y="4043564"/>
            <a:ext cx="4681268" cy="1815882"/>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TotalZeroPayments</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COUNTROWS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FILTER</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PaymentToCustomer</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098658"/>
                </a:solidFill>
                <a:effectLst/>
                <a:latin typeface="Consolas" panose="020B0609020204030204" pitchFamily="49" charset="0"/>
              </a:rPr>
              <a:t>0</a:t>
            </a:r>
            <a:endParaRPr lang="en-US" sz="1600" b="0" dirty="0" smtClean="0">
              <a:solidFill>
                <a:srgbClr val="000000"/>
              </a:solidFill>
              <a:effectLst/>
              <a:latin typeface="Consolas" panose="020B0609020204030204" pitchFamily="49" charset="0"/>
            </a:endParaRPr>
          </a:p>
          <a:p>
            <a:r>
              <a:rPr lang="en-US" sz="1600" b="0" dirty="0" smtClean="0">
                <a:solidFill>
                  <a:srgbClr val="000000"/>
                </a:solidFill>
                <a:effectLst/>
                <a:latin typeface="Consolas" panose="020B0609020204030204" pitchFamily="49" charset="0"/>
              </a:rPr>
              <a:t>    )</a:t>
            </a:r>
          </a:p>
          <a:p>
            <a:r>
              <a:rPr lang="en-US" sz="1600" b="0" dirty="0" smtClean="0">
                <a:solidFill>
                  <a:srgbClr val="000000"/>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TextBox 6"/>
          <p:cNvSpPr txBox="1"/>
          <p:nvPr/>
        </p:nvSpPr>
        <p:spPr>
          <a:xfrm>
            <a:off x="2787161" y="3674232"/>
            <a:ext cx="829073" cy="369332"/>
          </a:xfrm>
          <a:prstGeom prst="rect">
            <a:avLst/>
          </a:prstGeom>
          <a:solidFill>
            <a:schemeClr val="accent5">
              <a:lumMod val="60000"/>
              <a:lumOff val="40000"/>
            </a:schemeClr>
          </a:solidFill>
        </p:spPr>
        <p:txBody>
          <a:bodyPr wrap="none" rtlCol="0">
            <a:spAutoFit/>
          </a:bodyPr>
          <a:lstStyle/>
          <a:p>
            <a:r>
              <a:rPr lang="en-US" dirty="0" err="1" smtClean="0"/>
              <a:t>sdasda</a:t>
            </a:r>
            <a:endParaRPr lang="en-US" dirty="0"/>
          </a:p>
        </p:txBody>
      </p:sp>
      <p:cxnSp>
        <p:nvCxnSpPr>
          <p:cNvPr id="9" name="Straight Arrow Connector 8"/>
          <p:cNvCxnSpPr/>
          <p:nvPr/>
        </p:nvCxnSpPr>
        <p:spPr>
          <a:xfrm flipV="1">
            <a:off x="3086100" y="2620108"/>
            <a:ext cx="530134" cy="105412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741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202" y="0"/>
            <a:ext cx="12155596" cy="6858000"/>
          </a:xfrm>
          <a:prstGeom prst="rect">
            <a:avLst/>
          </a:prstGeom>
        </p:spPr>
      </p:pic>
    </p:spTree>
    <p:extLst>
      <p:ext uri="{BB962C8B-B14F-4D97-AF65-F5344CB8AC3E}">
        <p14:creationId xmlns:p14="http://schemas.microsoft.com/office/powerpoint/2010/main" val="2055801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7728" y="18574"/>
            <a:ext cx="12136544" cy="6820852"/>
          </a:xfrm>
          <a:prstGeom prst="rect">
            <a:avLst/>
          </a:prstGeom>
        </p:spPr>
      </p:pic>
      <p:sp>
        <p:nvSpPr>
          <p:cNvPr id="5" name="Rectangle 4"/>
          <p:cNvSpPr/>
          <p:nvPr/>
        </p:nvSpPr>
        <p:spPr>
          <a:xfrm>
            <a:off x="2622430" y="1171133"/>
            <a:ext cx="4940060" cy="1815882"/>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TotalNonZeroPayments</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COUNTROWS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FILTER</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'Claims',</a:t>
            </a:r>
          </a:p>
          <a:p>
            <a:r>
              <a:rPr lang="en-US" sz="1600" b="0" dirty="0" smtClean="0">
                <a:solidFill>
                  <a:srgbClr val="000000"/>
                </a:solidFill>
                <a:effectLst/>
                <a:latin typeface="Consolas" panose="020B0609020204030204" pitchFamily="49" charset="0"/>
              </a:rPr>
              <a:t>        'Claims'[</a:t>
            </a:r>
            <a:r>
              <a:rPr lang="en-US" sz="1600" b="0" dirty="0" err="1" smtClean="0">
                <a:solidFill>
                  <a:srgbClr val="000000"/>
                </a:solidFill>
                <a:effectLst/>
                <a:latin typeface="Consolas" panose="020B0609020204030204" pitchFamily="49" charset="0"/>
              </a:rPr>
              <a:t>PaymentToCustomer</a:t>
            </a:r>
            <a:r>
              <a:rPr lang="en-US" sz="1600" b="0" dirty="0" smtClean="0">
                <a:solidFill>
                  <a:srgbClr val="000000"/>
                </a:solidFill>
                <a:effectLst/>
                <a:latin typeface="Consolas" panose="020B0609020204030204" pitchFamily="49" charset="0"/>
              </a:rPr>
              <a:t>] &lt;&gt; </a:t>
            </a:r>
            <a:r>
              <a:rPr lang="en-US" sz="1600" b="0" dirty="0" smtClean="0">
                <a:solidFill>
                  <a:srgbClr val="098658"/>
                </a:solidFill>
                <a:effectLst/>
                <a:latin typeface="Consolas" panose="020B0609020204030204" pitchFamily="49" charset="0"/>
              </a:rPr>
              <a:t>0</a:t>
            </a:r>
            <a:endParaRPr lang="en-US" sz="1600" b="0" dirty="0" smtClean="0">
              <a:solidFill>
                <a:srgbClr val="000000"/>
              </a:solidFill>
              <a:effectLst/>
              <a:latin typeface="Consolas" panose="020B0609020204030204" pitchFamily="49" charset="0"/>
            </a:endParaRPr>
          </a:p>
          <a:p>
            <a:r>
              <a:rPr lang="en-US" sz="1600" b="0" dirty="0" smtClean="0">
                <a:solidFill>
                  <a:srgbClr val="000000"/>
                </a:solidFill>
                <a:effectLst/>
                <a:latin typeface="Consolas" panose="020B0609020204030204" pitchFamily="49" charset="0"/>
              </a:rPr>
              <a:t>    )</a:t>
            </a:r>
          </a:p>
          <a:p>
            <a:r>
              <a:rPr lang="en-US" sz="1600" b="0" dirty="0" smtClean="0">
                <a:solidFill>
                  <a:srgbClr val="000000"/>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TextBox 6"/>
          <p:cNvSpPr txBox="1"/>
          <p:nvPr/>
        </p:nvSpPr>
        <p:spPr>
          <a:xfrm>
            <a:off x="2622430" y="801801"/>
            <a:ext cx="1584088" cy="369332"/>
          </a:xfrm>
          <a:prstGeom prst="rect">
            <a:avLst/>
          </a:prstGeom>
          <a:solidFill>
            <a:schemeClr val="accent5">
              <a:lumMod val="60000"/>
              <a:lumOff val="40000"/>
            </a:schemeClr>
          </a:solidFill>
        </p:spPr>
        <p:txBody>
          <a:bodyPr wrap="none" rtlCol="0">
            <a:spAutoFit/>
          </a:bodyPr>
          <a:lstStyle/>
          <a:p>
            <a:r>
              <a:rPr lang="en-US" dirty="0" err="1" smtClean="0"/>
              <a:t>asdasdasdasda</a:t>
            </a:r>
            <a:endParaRPr lang="en-US" dirty="0"/>
          </a:p>
        </p:txBody>
      </p:sp>
      <p:cxnSp>
        <p:nvCxnSpPr>
          <p:cNvPr id="9" name="Straight Arrow Connector 8"/>
          <p:cNvCxnSpPr/>
          <p:nvPr/>
        </p:nvCxnSpPr>
        <p:spPr>
          <a:xfrm flipH="1">
            <a:off x="4028536" y="2786332"/>
            <a:ext cx="177982" cy="1043796"/>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856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702" y="0"/>
            <a:ext cx="12193702" cy="6811326"/>
          </a:xfrm>
          <a:prstGeom prst="rect">
            <a:avLst/>
          </a:prstGeom>
        </p:spPr>
      </p:pic>
      <p:sp>
        <p:nvSpPr>
          <p:cNvPr id="5" name="Rectangle 4"/>
          <p:cNvSpPr/>
          <p:nvPr/>
        </p:nvSpPr>
        <p:spPr>
          <a:xfrm>
            <a:off x="767751" y="2583252"/>
            <a:ext cx="5141343" cy="2554545"/>
          </a:xfrm>
          <a:prstGeom prst="rect">
            <a:avLst/>
          </a:prstGeom>
          <a:solidFill>
            <a:schemeClr val="accent5">
              <a:lumMod val="60000"/>
              <a:lumOff val="40000"/>
            </a:schemeClr>
          </a:solidFill>
        </p:spPr>
        <p:txBody>
          <a:bodyPr wrap="square">
            <a:spAutoFit/>
          </a:bodyPr>
          <a:lstStyle/>
          <a:p>
            <a:r>
              <a:rPr lang="en-US" sz="1600" b="0" dirty="0" err="1" smtClean="0">
                <a:solidFill>
                  <a:srgbClr val="000000"/>
                </a:solidFill>
                <a:effectLst/>
                <a:latin typeface="Consolas" panose="020B0609020204030204" pitchFamily="49" charset="0"/>
              </a:rPr>
              <a:t>PaymentToCustomer</a:t>
            </a:r>
            <a:r>
              <a:rPr lang="en-US" sz="1600" b="0" dirty="0" smtClean="0">
                <a:solidFill>
                  <a:srgbClr val="000000"/>
                </a:solidFill>
                <a:effectLst/>
                <a:latin typeface="Consolas" panose="020B0609020204030204" pitchFamily="49" charset="0"/>
              </a:rPr>
              <a:t> = </a:t>
            </a:r>
          </a:p>
          <a:p>
            <a:r>
              <a:rPr lang="en-US" sz="1600" b="0" dirty="0" smtClean="0">
                <a:solidFill>
                  <a:srgbClr val="3165BB"/>
                </a:solidFill>
                <a:effectLst/>
                <a:latin typeface="Consolas" panose="020B0609020204030204" pitchFamily="49" charset="0"/>
              </a:rPr>
              <a:t>IF</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ClaimType</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A31515"/>
                </a:solidFill>
                <a:effectLst/>
                <a:latin typeface="Consolas" panose="020B0609020204030204" pitchFamily="49" charset="0"/>
              </a:rPr>
              <a:t>"glass"</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MAX</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IncurredAmount</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3165BB"/>
                </a:solidFill>
                <a:effectLst/>
                <a:latin typeface="Consolas" panose="020B0609020204030204" pitchFamily="49" charset="0"/>
              </a:rPr>
              <a:t>RELATED</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'policies'[</a:t>
            </a:r>
            <a:r>
              <a:rPr lang="en-US" sz="1600" b="0" dirty="0" err="1" smtClean="0">
                <a:solidFill>
                  <a:srgbClr val="001080"/>
                </a:solidFill>
                <a:effectLst/>
                <a:latin typeface="Consolas" panose="020B0609020204030204" pitchFamily="49" charset="0"/>
              </a:rPr>
              <a:t>Deductible_glass</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098658"/>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t>
            </a:r>
            <a:r>
              <a:rPr lang="en-US" sz="1600" b="0" dirty="0" smtClean="0">
                <a:solidFill>
                  <a:srgbClr val="3165BB"/>
                </a:solidFill>
                <a:effectLst/>
                <a:latin typeface="Consolas" panose="020B0609020204030204" pitchFamily="49" charset="0"/>
              </a:rPr>
              <a:t>MAX</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'Claims'[</a:t>
            </a:r>
            <a:r>
              <a:rPr lang="en-US" sz="1600" b="0" dirty="0" err="1" smtClean="0">
                <a:solidFill>
                  <a:srgbClr val="001080"/>
                </a:solidFill>
                <a:effectLst/>
                <a:latin typeface="Consolas" panose="020B0609020204030204" pitchFamily="49" charset="0"/>
              </a:rPr>
              <a:t>IncurredAmount</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 </a:t>
            </a:r>
            <a:r>
              <a:rPr lang="en-US" sz="1600" b="0" dirty="0" smtClean="0">
                <a:solidFill>
                  <a:srgbClr val="3165BB"/>
                </a:solidFill>
                <a:effectLst/>
                <a:latin typeface="Consolas" panose="020B0609020204030204" pitchFamily="49" charset="0"/>
              </a:rPr>
              <a:t>RELATED</a:t>
            </a:r>
            <a:r>
              <a:rPr lang="en-US" sz="1600" b="0" dirty="0" smtClean="0">
                <a:solidFill>
                  <a:srgbClr val="000000"/>
                </a:solidFill>
                <a:effectLst/>
                <a:latin typeface="Consolas" panose="020B0609020204030204" pitchFamily="49" charset="0"/>
              </a:rPr>
              <a:t>(</a:t>
            </a:r>
            <a:r>
              <a:rPr lang="en-US" sz="1600" b="0" dirty="0" smtClean="0">
                <a:solidFill>
                  <a:srgbClr val="001080"/>
                </a:solidFill>
                <a:effectLst/>
                <a:latin typeface="Consolas" panose="020B0609020204030204" pitchFamily="49" charset="0"/>
              </a:rPr>
              <a:t>'policies'[</a:t>
            </a:r>
            <a:r>
              <a:rPr lang="en-US" sz="1600" b="0" dirty="0" err="1" smtClean="0">
                <a:solidFill>
                  <a:srgbClr val="001080"/>
                </a:solidFill>
                <a:effectLst/>
                <a:latin typeface="Consolas" panose="020B0609020204030204" pitchFamily="49" charset="0"/>
              </a:rPr>
              <a:t>Deductible_general</a:t>
            </a:r>
            <a:r>
              <a:rPr lang="en-US" sz="1600" b="0" dirty="0" smtClean="0">
                <a:solidFill>
                  <a:srgbClr val="001080"/>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098658"/>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a:t>
            </a:r>
          </a:p>
          <a:p>
            <a:r>
              <a:rPr lang="en-US" sz="1600" b="0" dirty="0" smtClean="0">
                <a:solidFill>
                  <a:srgbClr val="000000"/>
                </a:solidFill>
                <a:effectLst/>
                <a:latin typeface="Consolas" panose="020B0609020204030204" pitchFamily="49" charset="0"/>
              </a:rPr>
              <a:t/>
            </a:r>
            <a:br>
              <a:rPr lang="en-US" sz="1600" b="0" dirty="0" smtClean="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8" name="TextBox 7"/>
          <p:cNvSpPr txBox="1"/>
          <p:nvPr/>
        </p:nvSpPr>
        <p:spPr>
          <a:xfrm>
            <a:off x="767751" y="2213920"/>
            <a:ext cx="1563248" cy="369332"/>
          </a:xfrm>
          <a:prstGeom prst="rect">
            <a:avLst/>
          </a:prstGeom>
          <a:solidFill>
            <a:schemeClr val="accent5">
              <a:lumMod val="60000"/>
              <a:lumOff val="40000"/>
            </a:schemeClr>
          </a:solidFill>
        </p:spPr>
        <p:txBody>
          <a:bodyPr wrap="none" rtlCol="0">
            <a:spAutoFit/>
          </a:bodyPr>
          <a:lstStyle/>
          <a:p>
            <a:r>
              <a:rPr lang="en-US" dirty="0" err="1" smtClean="0"/>
              <a:t>sdasdasdasdsa</a:t>
            </a:r>
            <a:endParaRPr lang="en-US" dirty="0"/>
          </a:p>
        </p:txBody>
      </p:sp>
      <p:cxnSp>
        <p:nvCxnSpPr>
          <p:cNvPr id="10" name="Straight Arrow Connector 9"/>
          <p:cNvCxnSpPr/>
          <p:nvPr/>
        </p:nvCxnSpPr>
        <p:spPr>
          <a:xfrm flipV="1">
            <a:off x="5529532" y="1544128"/>
            <a:ext cx="1440611" cy="1431985"/>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8799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Finding trends</a:t>
            </a:r>
            <a:endParaRPr lang="en-US" dirty="0"/>
          </a:p>
        </p:txBody>
      </p:sp>
      <p:sp>
        <p:nvSpPr>
          <p:cNvPr id="3" name="Content Placeholder 2"/>
          <p:cNvSpPr>
            <a:spLocks noGrp="1"/>
          </p:cNvSpPr>
          <p:nvPr>
            <p:ph idx="1"/>
          </p:nvPr>
        </p:nvSpPr>
        <p:spPr/>
        <p:txBody>
          <a:bodyPr/>
          <a:lstStyle/>
          <a:p>
            <a:r>
              <a:rPr lang="en-US" dirty="0" smtClean="0"/>
              <a:t>Total non-payment claims by Claim type analyses: We can see glass-related damages covered by the insurance company because there is not any glass-related non-payment needed claim</a:t>
            </a:r>
          </a:p>
          <a:p>
            <a:r>
              <a:rPr lang="en-US" dirty="0" smtClean="0"/>
              <a:t>Total payment to the customer by Claim type analyses: The company should avoid customers which a high risk of Accidents because the total number of payments is more than the total of other claim types</a:t>
            </a:r>
          </a:p>
          <a:p>
            <a:r>
              <a:rPr lang="en-US" dirty="0" smtClean="0"/>
              <a:t>Cards: They show trends in which there are always non-payment needed claims each year but they are a minority. The insurance company can focus on customers who potentially do non-payment claims</a:t>
            </a:r>
          </a:p>
        </p:txBody>
      </p:sp>
    </p:spTree>
    <p:extLst>
      <p:ext uri="{BB962C8B-B14F-4D97-AF65-F5344CB8AC3E}">
        <p14:creationId xmlns:p14="http://schemas.microsoft.com/office/powerpoint/2010/main" val="2616641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Analyses of “Portfolio” dashboard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a:t>
            </a:r>
            <a:r>
              <a:rPr lang="en-US" b="1" dirty="0" smtClean="0"/>
              <a:t>9 analyses </a:t>
            </a:r>
            <a:r>
              <a:rPr lang="en-US" dirty="0" smtClean="0"/>
              <a:t>which </a:t>
            </a:r>
            <a:r>
              <a:rPr lang="en-US" b="1" dirty="0" smtClean="0"/>
              <a:t>7 analyses are Cards</a:t>
            </a:r>
            <a:r>
              <a:rPr lang="en-US" dirty="0" smtClean="0"/>
              <a:t>, </a:t>
            </a:r>
            <a:r>
              <a:rPr lang="en-US" b="1" dirty="0" smtClean="0"/>
              <a:t>1 analysis is </a:t>
            </a:r>
            <a:r>
              <a:rPr lang="en-US" b="1" dirty="0" err="1" smtClean="0"/>
              <a:t>Treemap</a:t>
            </a:r>
            <a:r>
              <a:rPr lang="en-US" b="1" dirty="0" smtClean="0"/>
              <a:t> </a:t>
            </a:r>
            <a:r>
              <a:rPr lang="en-US" dirty="0" smtClean="0"/>
              <a:t>and </a:t>
            </a:r>
            <a:r>
              <a:rPr lang="en-US" b="1" dirty="0" smtClean="0"/>
              <a:t>1 analysis is a </a:t>
            </a:r>
            <a:r>
              <a:rPr lang="en-US" b="1" dirty="0" err="1" smtClean="0"/>
              <a:t>Dount</a:t>
            </a:r>
            <a:r>
              <a:rPr lang="en-US" b="1" dirty="0" smtClean="0"/>
              <a:t> chart</a:t>
            </a:r>
            <a:r>
              <a:rPr lang="en-US" dirty="0" smtClean="0"/>
              <a:t>. </a:t>
            </a:r>
          </a:p>
          <a:p>
            <a:r>
              <a:rPr lang="en-US" dirty="0" smtClean="0"/>
              <a:t>Also, </a:t>
            </a:r>
            <a:r>
              <a:rPr lang="en-US" b="1" dirty="0" smtClean="0"/>
              <a:t>8 analyses </a:t>
            </a:r>
            <a:r>
              <a:rPr lang="en-US" dirty="0" smtClean="0"/>
              <a:t>in the dashboard can be classified as </a:t>
            </a:r>
            <a:r>
              <a:rPr lang="en-US" b="1" dirty="0" smtClean="0"/>
              <a:t>bivariate analyses </a:t>
            </a:r>
            <a:r>
              <a:rPr lang="en-US" dirty="0" smtClean="0"/>
              <a:t>but </a:t>
            </a:r>
            <a:r>
              <a:rPr lang="en-US" b="1" dirty="0" smtClean="0"/>
              <a:t>one </a:t>
            </a:r>
            <a:r>
              <a:rPr lang="en-US" b="1" dirty="0" err="1" smtClean="0"/>
              <a:t>Dount</a:t>
            </a:r>
            <a:r>
              <a:rPr lang="en-US" b="1" dirty="0" smtClean="0"/>
              <a:t> chart </a:t>
            </a:r>
            <a:r>
              <a:rPr lang="en-US" dirty="0" smtClean="0"/>
              <a:t>analysis should be classified as a </a:t>
            </a:r>
            <a:r>
              <a:rPr lang="en-US" b="1" dirty="0" smtClean="0"/>
              <a:t>univariate analysis</a:t>
            </a:r>
            <a:endParaRPr lang="en-US" b="1" dirty="0" smtClean="0"/>
          </a:p>
          <a:p>
            <a:r>
              <a:rPr lang="en-US" dirty="0" smtClean="0"/>
              <a:t>If I need to talk about more </a:t>
            </a:r>
            <a:r>
              <a:rPr lang="en-US" b="1" dirty="0" smtClean="0"/>
              <a:t>calculated measures</a:t>
            </a:r>
            <a:r>
              <a:rPr lang="en-US" dirty="0" smtClean="0"/>
              <a:t>, </a:t>
            </a:r>
            <a:r>
              <a:rPr lang="en-US" b="1" dirty="0" smtClean="0"/>
              <a:t>calculated measures </a:t>
            </a:r>
            <a:r>
              <a:rPr lang="en-US" dirty="0" smtClean="0"/>
              <a:t>were linked to </a:t>
            </a:r>
            <a:r>
              <a:rPr lang="en-US" b="1" dirty="0" smtClean="0"/>
              <a:t>profit</a:t>
            </a:r>
            <a:r>
              <a:rPr lang="en-US" dirty="0" smtClean="0"/>
              <a:t>, </a:t>
            </a:r>
            <a:r>
              <a:rPr lang="en-US" b="1" dirty="0" smtClean="0"/>
              <a:t>premiums</a:t>
            </a:r>
            <a:r>
              <a:rPr lang="en-US" dirty="0" smtClean="0"/>
              <a:t>, </a:t>
            </a:r>
            <a:r>
              <a:rPr lang="en-US" b="1" dirty="0" smtClean="0"/>
              <a:t>payment</a:t>
            </a:r>
            <a:r>
              <a:rPr lang="en-US" dirty="0" smtClean="0"/>
              <a:t> amount from </a:t>
            </a:r>
            <a:r>
              <a:rPr lang="en-US" b="1" dirty="0" smtClean="0"/>
              <a:t>payment needed claims</a:t>
            </a:r>
            <a:r>
              <a:rPr lang="en-US" dirty="0" smtClean="0"/>
              <a:t>, </a:t>
            </a:r>
            <a:r>
              <a:rPr lang="en-US" b="1" dirty="0" smtClean="0"/>
              <a:t>total renewal </a:t>
            </a:r>
            <a:r>
              <a:rPr lang="en-US" dirty="0" smtClean="0"/>
              <a:t>amount, and </a:t>
            </a:r>
            <a:r>
              <a:rPr lang="en-US" b="1" dirty="0" smtClean="0"/>
              <a:t>total cancel </a:t>
            </a:r>
            <a:r>
              <a:rPr lang="en-US" dirty="0" smtClean="0"/>
              <a:t>amount. Measures show individual value changes by current and previous year with numbers and percentages. Also, some measures show values versus another value by year in numbers and percentages.</a:t>
            </a:r>
          </a:p>
          <a:p>
            <a:r>
              <a:rPr lang="en-US" dirty="0" smtClean="0"/>
              <a:t>I prefer to choose </a:t>
            </a:r>
            <a:r>
              <a:rPr lang="en-US" b="1" dirty="0" smtClean="0"/>
              <a:t>default </a:t>
            </a:r>
            <a:r>
              <a:rPr lang="en-US" b="1" dirty="0"/>
              <a:t>C</a:t>
            </a:r>
            <a:r>
              <a:rPr lang="en-US" b="1" dirty="0" smtClean="0"/>
              <a:t>ards </a:t>
            </a:r>
            <a:r>
              <a:rPr lang="en-US" dirty="0" smtClean="0"/>
              <a:t>because </a:t>
            </a:r>
            <a:r>
              <a:rPr lang="en-US" b="1" dirty="0" smtClean="0"/>
              <a:t>row-level security </a:t>
            </a:r>
            <a:r>
              <a:rPr lang="en-US" dirty="0" smtClean="0"/>
              <a:t>can be violated by using </a:t>
            </a:r>
            <a:r>
              <a:rPr lang="en-US" b="1" dirty="0" smtClean="0"/>
              <a:t>custom Cards </a:t>
            </a:r>
            <a:r>
              <a:rPr lang="en-US" dirty="0" smtClean="0"/>
              <a:t>from the market. </a:t>
            </a:r>
            <a:r>
              <a:rPr lang="en-US" dirty="0"/>
              <a:t>I</a:t>
            </a:r>
            <a:r>
              <a:rPr lang="en-US" dirty="0" smtClean="0"/>
              <a:t>nsurance data sets can contain </a:t>
            </a:r>
            <a:r>
              <a:rPr lang="en-US" b="1" dirty="0" smtClean="0"/>
              <a:t>PII(Personal Identifying Information)</a:t>
            </a:r>
            <a:r>
              <a:rPr lang="en-US" dirty="0" smtClean="0"/>
              <a:t> data which should be considered while using third-party analyses.</a:t>
            </a:r>
          </a:p>
          <a:p>
            <a:endParaRPr lang="en-US" dirty="0" smtClean="0"/>
          </a:p>
          <a:p>
            <a:endParaRPr lang="en-US" dirty="0"/>
          </a:p>
        </p:txBody>
      </p:sp>
    </p:spTree>
    <p:extLst>
      <p:ext uri="{BB962C8B-B14F-4D97-AF65-F5344CB8AC3E}">
        <p14:creationId xmlns:p14="http://schemas.microsoft.com/office/powerpoint/2010/main" val="2075211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1198" y="0"/>
            <a:ext cx="12193198" cy="6745857"/>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6169152" y="490359"/>
            <a:ext cx="5585121" cy="1242981"/>
          </a:xfrm>
          <a:prstGeom prst="rect">
            <a:avLst/>
          </a:prstGeom>
          <a:solidFill>
            <a:schemeClr val="accent5">
              <a:lumMod val="60000"/>
              <a:lumOff val="40000"/>
            </a:schemeClr>
          </a:solidFill>
        </p:spPr>
        <p:txBody>
          <a:bodyPr wrap="square" rtlCol="0">
            <a:spAutoFit/>
          </a:bodyPr>
          <a:lstStyle/>
          <a:p>
            <a:pPr algn="just"/>
            <a:r>
              <a:rPr lang="en-US" dirty="0" smtClean="0"/>
              <a:t>DAX formula calculating percentage and number of increases by selected and previous year according to a selected year from the slicer. Exception handling was added to the DAX formula. DAX formula:</a:t>
            </a:r>
            <a:endParaRPr lang="en-US" dirty="0"/>
          </a:p>
        </p:txBody>
      </p:sp>
      <p:sp>
        <p:nvSpPr>
          <p:cNvPr id="11" name="Rectangle 10"/>
          <p:cNvSpPr/>
          <p:nvPr/>
        </p:nvSpPr>
        <p:spPr>
          <a:xfrm>
            <a:off x="6169152" y="1733340"/>
            <a:ext cx="5184648" cy="4724370"/>
          </a:xfrm>
          <a:prstGeom prst="rect">
            <a:avLst/>
          </a:prstGeom>
          <a:solidFill>
            <a:schemeClr val="accent5">
              <a:lumMod val="60000"/>
              <a:lumOff val="40000"/>
            </a:schemeClr>
          </a:solidFill>
        </p:spPr>
        <p:txBody>
          <a:bodyPr wrap="square">
            <a:spAutoFit/>
          </a:bodyPr>
          <a:lstStyle/>
          <a:p>
            <a:r>
              <a:rPr lang="en-US" sz="700" b="1" dirty="0" smtClean="0">
                <a:solidFill>
                  <a:srgbClr val="000000"/>
                </a:solidFill>
                <a:effectLst/>
                <a:latin typeface="Consolas" panose="020B0609020204030204" pitchFamily="49" charset="0"/>
              </a:rPr>
              <a:t>KPI Increase Profit </a:t>
            </a:r>
            <a:r>
              <a:rPr lang="en-US" sz="700" b="1" dirty="0" err="1" smtClean="0">
                <a:solidFill>
                  <a:srgbClr val="000000"/>
                </a:solidFill>
                <a:effectLst/>
                <a:latin typeface="Consolas" panose="020B0609020204030204" pitchFamily="49" charset="0"/>
              </a:rPr>
              <a:t>ThisYear</a:t>
            </a:r>
            <a:r>
              <a:rPr lang="en-US" sz="700" b="1" dirty="0" smtClean="0">
                <a:solidFill>
                  <a:srgbClr val="000000"/>
                </a:solidFill>
                <a:effectLst/>
                <a:latin typeface="Consolas" panose="020B0609020204030204" pitchFamily="49" charset="0"/>
              </a:rPr>
              <a:t> = </a:t>
            </a:r>
          </a:p>
          <a:p>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Selected_Year</a:t>
            </a:r>
            <a:r>
              <a:rPr lang="en-US" sz="700" b="1" dirty="0" smtClean="0">
                <a:solidFill>
                  <a:srgbClr val="000000"/>
                </a:solidFill>
                <a:effectLst/>
                <a:latin typeface="Consolas" panose="020B0609020204030204" pitchFamily="49" charset="0"/>
              </a:rPr>
              <a:t> = </a:t>
            </a:r>
            <a:r>
              <a:rPr lang="en-US" sz="700" b="1" dirty="0" smtClean="0">
                <a:solidFill>
                  <a:srgbClr val="3165BB"/>
                </a:solidFill>
                <a:effectLst/>
                <a:latin typeface="Consolas" panose="020B0609020204030204" pitchFamily="49" charset="0"/>
              </a:rPr>
              <a:t>SELECTEDVALUE</a:t>
            </a:r>
            <a:r>
              <a:rPr lang="en-US" sz="700" b="1" dirty="0" smtClean="0">
                <a:solidFill>
                  <a:srgbClr val="000000"/>
                </a:solidFill>
                <a:effectLst/>
                <a:latin typeface="Consolas" panose="020B0609020204030204" pitchFamily="49" charset="0"/>
              </a:rPr>
              <a:t>(</a:t>
            </a:r>
            <a:r>
              <a:rPr lang="en-US" sz="700" b="1" dirty="0" smtClean="0">
                <a:solidFill>
                  <a:srgbClr val="001080"/>
                </a:solidFill>
                <a:effectLst/>
                <a:latin typeface="Consolas" panose="020B0609020204030204" pitchFamily="49" charset="0"/>
              </a:rPr>
              <a:t>'policies'[Year]</a:t>
            </a:r>
            <a:r>
              <a:rPr lang="en-US" sz="700" b="1" dirty="0" smtClean="0">
                <a:solidFill>
                  <a:srgbClr val="000000"/>
                </a:solidFill>
                <a:effectLst/>
                <a:latin typeface="Consolas" panose="020B0609020204030204" pitchFamily="49" charset="0"/>
              </a:rPr>
              <a:t>)</a:t>
            </a:r>
          </a:p>
          <a:p>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Profit_SelectedYear</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CALCULATE</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'calculations'</a:t>
            </a:r>
            <a:r>
              <a:rPr lang="en-US" sz="700" b="1" dirty="0" smtClean="0">
                <a:solidFill>
                  <a:srgbClr val="68349C"/>
                </a:solidFill>
                <a:effectLst/>
                <a:latin typeface="Consolas" panose="020B0609020204030204" pitchFamily="49" charset="0"/>
              </a:rPr>
              <a:t>[</a:t>
            </a:r>
            <a:r>
              <a:rPr lang="en-US" sz="700" b="1" dirty="0" err="1" smtClean="0">
                <a:solidFill>
                  <a:srgbClr val="68349C"/>
                </a:solidFill>
                <a:effectLst/>
                <a:latin typeface="Consolas" panose="020B0609020204030204" pitchFamily="49" charset="0"/>
              </a:rPr>
              <a:t>TotalProfit</a:t>
            </a:r>
            <a:r>
              <a:rPr lang="en-US" sz="700" b="1" dirty="0" smtClean="0">
                <a:solidFill>
                  <a:srgbClr val="68349C"/>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FILTER</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ALL</a:t>
            </a:r>
            <a:r>
              <a:rPr lang="en-US" sz="700" b="1" dirty="0" smtClean="0">
                <a:solidFill>
                  <a:srgbClr val="000000"/>
                </a:solidFill>
                <a:effectLst/>
                <a:latin typeface="Consolas" panose="020B0609020204030204" pitchFamily="49" charset="0"/>
              </a:rPr>
              <a:t>(</a:t>
            </a:r>
            <a:r>
              <a:rPr lang="en-US" sz="700" b="1" dirty="0" smtClean="0">
                <a:solidFill>
                  <a:srgbClr val="001080"/>
                </a:solidFill>
                <a:effectLst/>
                <a:latin typeface="Consolas" panose="020B0609020204030204" pitchFamily="49" charset="0"/>
              </a:rPr>
              <a:t>'policies'</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'policies'[Year]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Selected_Year</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CALCULATE</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'calculations'</a:t>
            </a:r>
            <a:r>
              <a:rPr lang="en-US" sz="700" b="1" dirty="0" smtClean="0">
                <a:solidFill>
                  <a:srgbClr val="68349C"/>
                </a:solidFill>
                <a:effectLst/>
                <a:latin typeface="Consolas" panose="020B0609020204030204" pitchFamily="49" charset="0"/>
              </a:rPr>
              <a:t>[</a:t>
            </a:r>
            <a:r>
              <a:rPr lang="en-US" sz="700" b="1" dirty="0" err="1" smtClean="0">
                <a:solidFill>
                  <a:srgbClr val="68349C"/>
                </a:solidFill>
                <a:effectLst/>
                <a:latin typeface="Consolas" panose="020B0609020204030204" pitchFamily="49" charset="0"/>
              </a:rPr>
              <a:t>TotalProfit</a:t>
            </a:r>
            <a:r>
              <a:rPr lang="en-US" sz="700" b="1" dirty="0" smtClean="0">
                <a:solidFill>
                  <a:srgbClr val="68349C"/>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FILTER</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ALL</a:t>
            </a:r>
            <a:r>
              <a:rPr lang="en-US" sz="700" b="1" dirty="0" smtClean="0">
                <a:solidFill>
                  <a:srgbClr val="000000"/>
                </a:solidFill>
                <a:effectLst/>
                <a:latin typeface="Consolas" panose="020B0609020204030204" pitchFamily="49" charset="0"/>
              </a:rPr>
              <a:t>(</a:t>
            </a:r>
            <a:r>
              <a:rPr lang="en-US" sz="700" b="1" dirty="0" smtClean="0">
                <a:solidFill>
                  <a:srgbClr val="001080"/>
                </a:solidFill>
                <a:effectLst/>
                <a:latin typeface="Consolas" panose="020B0609020204030204" pitchFamily="49" charset="0"/>
              </a:rPr>
              <a:t>'policies'</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1080"/>
                </a:solidFill>
                <a:effectLst/>
                <a:latin typeface="Consolas" panose="020B0609020204030204" pitchFamily="49" charset="0"/>
              </a:rPr>
              <a:t>'policies'[Year]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Selected_Year</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1</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Selected_Year</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2012</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Profit_SelectedYear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Profit_PreviousYear</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Percentage_Increase</a:t>
            </a:r>
            <a:r>
              <a:rPr lang="en-US" sz="700" b="1" dirty="0" smtClean="0">
                <a:solidFill>
                  <a:srgbClr val="000000"/>
                </a:solidFill>
                <a:effectLst/>
                <a:latin typeface="Consolas" panose="020B0609020204030204" pitchFamily="49" charset="0"/>
              </a:rPr>
              <a:t> = </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BLANK</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DIVIDE</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Profit_SelectedYear</a:t>
            </a:r>
            <a:r>
              <a:rPr lang="en-US" sz="700" b="1" dirty="0" smtClean="0">
                <a:solidFill>
                  <a:srgbClr val="000000"/>
                </a:solidFill>
                <a:effectLst/>
                <a:latin typeface="Consolas" panose="020B0609020204030204" pitchFamily="49" charset="0"/>
              </a:rPr>
              <a:t> -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Profit_PreviousYear</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VAR</a:t>
            </a:r>
            <a:r>
              <a:rPr lang="en-US" sz="700" b="1" dirty="0" smtClean="0">
                <a:solidFill>
                  <a:srgbClr val="000000"/>
                </a:solidFill>
                <a:effectLst/>
                <a:latin typeface="Consolas" panose="020B0609020204030204" pitchFamily="49" charset="0"/>
              </a:rPr>
              <a:t> </a:t>
            </a:r>
            <a:r>
              <a:rPr lang="en-US" sz="700" b="1" dirty="0" smtClean="0">
                <a:solidFill>
                  <a:srgbClr val="008080"/>
                </a:solidFill>
                <a:effectLst/>
                <a:latin typeface="Consolas" panose="020B0609020204030204" pitchFamily="49" charset="0"/>
              </a:rPr>
              <a:t>_sign</a:t>
            </a:r>
            <a:r>
              <a:rPr lang="en-US" sz="700" b="1" dirty="0" smtClean="0">
                <a:solidFill>
                  <a:srgbClr val="000000"/>
                </a:solidFill>
                <a:effectLst/>
                <a:latin typeface="Consolas" panose="020B0609020204030204" pitchFamily="49" charset="0"/>
              </a:rPr>
              <a:t> =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&gt;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r>
            <a:br>
              <a:rPr lang="en-US" sz="700" b="1" dirty="0" smtClean="0">
                <a:solidFill>
                  <a:srgbClr val="000000"/>
                </a:solidFill>
                <a:effectLst/>
                <a:latin typeface="Consolas" panose="020B0609020204030204" pitchFamily="49" charset="0"/>
              </a:rPr>
            </a:br>
            <a:r>
              <a:rPr lang="en-US" sz="700" b="1" dirty="0" smtClean="0">
                <a:solidFill>
                  <a:srgbClr val="0000FF"/>
                </a:solidFill>
                <a:effectLst/>
                <a:latin typeface="Consolas" panose="020B0609020204030204" pitchFamily="49" charset="0"/>
              </a:rPr>
              <a:t>RETURN</a:t>
            </a:r>
            <a:endParaRPr lang="en-US" sz="700" b="1" dirty="0" smtClean="0">
              <a:solidFill>
                <a:srgbClr val="000000"/>
              </a:solidFill>
              <a:effectLst/>
              <a:latin typeface="Consolas" panose="020B0609020204030204" pitchFamily="49" charset="0"/>
            </a:endParaRPr>
          </a:p>
          <a:p>
            <a:r>
              <a:rPr lang="en-US" sz="700" b="1" dirty="0" smtClean="0">
                <a:solidFill>
                  <a:srgbClr val="000000"/>
                </a:solidFill>
                <a:effectLst/>
                <a:latin typeface="Consolas" panose="020B0609020204030204" pitchFamily="49" charset="0"/>
              </a:rPr>
              <a:t>    </a:t>
            </a:r>
            <a:r>
              <a:rPr lang="en-US" sz="700" b="1" dirty="0" smtClean="0">
                <a:solidFill>
                  <a:srgbClr val="3165BB"/>
                </a:solidFill>
                <a:effectLst/>
                <a:latin typeface="Consolas" panose="020B0609020204030204" pitchFamily="49" charset="0"/>
              </a:rPr>
              <a:t>IF</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 </a:t>
            </a:r>
            <a:r>
              <a:rPr lang="en-US" sz="700" b="1" dirty="0" smtClean="0">
                <a:solidFill>
                  <a:srgbClr val="098658"/>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"There is no data"</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r>
              <a:rPr lang="en-US" sz="700" b="1" dirty="0" smtClean="0">
                <a:solidFill>
                  <a:srgbClr val="008080"/>
                </a:solidFill>
                <a:effectLst/>
                <a:latin typeface="Consolas" panose="020B0609020204030204" pitchFamily="49" charset="0"/>
              </a:rPr>
              <a:t>_sign</a:t>
            </a:r>
            <a:r>
              <a:rPr lang="en-US" sz="700" b="1" dirty="0" smtClean="0">
                <a:solidFill>
                  <a:srgbClr val="000000"/>
                </a:solidFill>
                <a:effectLst/>
                <a:latin typeface="Consolas" panose="020B0609020204030204" pitchFamily="49" charset="0"/>
              </a:rPr>
              <a:t> &amp; </a:t>
            </a:r>
            <a:r>
              <a:rPr lang="en-US" sz="700" b="1" dirty="0" smtClean="0">
                <a:solidFill>
                  <a:srgbClr val="3165BB"/>
                </a:solidFill>
                <a:effectLst/>
                <a:latin typeface="Consolas" panose="020B0609020204030204" pitchFamily="49" charset="0"/>
              </a:rPr>
              <a:t>FORMAT</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Percentage_Increase</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"#0.0%"</a:t>
            </a:r>
            <a:r>
              <a:rPr lang="en-US" sz="700" b="1" dirty="0" smtClean="0">
                <a:solidFill>
                  <a:srgbClr val="000000"/>
                </a:solidFill>
                <a:effectLst/>
                <a:latin typeface="Consolas" panose="020B0609020204030204" pitchFamily="49" charset="0"/>
              </a:rPr>
              <a:t>) &amp; </a:t>
            </a:r>
            <a:r>
              <a:rPr lang="en-US" sz="700" b="1" dirty="0" smtClean="0">
                <a:solidFill>
                  <a:srgbClr val="A31515"/>
                </a:solidFill>
                <a:effectLst/>
                <a:latin typeface="Consolas" panose="020B0609020204030204" pitchFamily="49" charset="0"/>
              </a:rPr>
              <a:t>" | "</a:t>
            </a:r>
            <a:r>
              <a:rPr lang="en-US" sz="700" b="1" dirty="0" smtClean="0">
                <a:solidFill>
                  <a:srgbClr val="000000"/>
                </a:solidFill>
                <a:effectLst/>
                <a:latin typeface="Consolas" panose="020B0609020204030204" pitchFamily="49" charset="0"/>
              </a:rPr>
              <a:t> &amp; </a:t>
            </a:r>
            <a:r>
              <a:rPr lang="en-US" sz="700" b="1" dirty="0" smtClean="0">
                <a:solidFill>
                  <a:srgbClr val="008080"/>
                </a:solidFill>
                <a:effectLst/>
                <a:latin typeface="Consolas" panose="020B0609020204030204" pitchFamily="49" charset="0"/>
              </a:rPr>
              <a:t>_sign</a:t>
            </a:r>
            <a:r>
              <a:rPr lang="en-US" sz="700" b="1" dirty="0" smtClean="0">
                <a:solidFill>
                  <a:srgbClr val="000000"/>
                </a:solidFill>
                <a:effectLst/>
                <a:latin typeface="Consolas" panose="020B0609020204030204" pitchFamily="49" charset="0"/>
              </a:rPr>
              <a:t> &amp; </a:t>
            </a:r>
            <a:r>
              <a:rPr lang="en-US" sz="700" b="1" dirty="0" smtClean="0">
                <a:solidFill>
                  <a:srgbClr val="3165BB"/>
                </a:solidFill>
                <a:effectLst/>
                <a:latin typeface="Consolas" panose="020B0609020204030204" pitchFamily="49" charset="0"/>
              </a:rPr>
              <a:t>FORMAT</a:t>
            </a:r>
            <a:r>
              <a:rPr lang="en-US" sz="700" b="1" dirty="0" smtClean="0">
                <a:solidFill>
                  <a:srgbClr val="000000"/>
                </a:solidFill>
                <a:effectLst/>
                <a:latin typeface="Consolas" panose="020B0609020204030204" pitchFamily="49" charset="0"/>
              </a:rPr>
              <a:t>(</a:t>
            </a:r>
            <a:r>
              <a:rPr lang="en-US" sz="700" b="1" dirty="0" err="1" smtClean="0">
                <a:solidFill>
                  <a:srgbClr val="008080"/>
                </a:solidFill>
                <a:effectLst/>
                <a:latin typeface="Consolas" panose="020B0609020204030204" pitchFamily="49" charset="0"/>
              </a:rPr>
              <a:t>Increase_Profit</a:t>
            </a:r>
            <a:r>
              <a:rPr lang="en-US" sz="700" b="1" dirty="0" smtClean="0">
                <a:solidFill>
                  <a:srgbClr val="000000"/>
                </a:solidFill>
                <a:effectLst/>
                <a:latin typeface="Consolas" panose="020B0609020204030204" pitchFamily="49" charset="0"/>
              </a:rPr>
              <a:t>, </a:t>
            </a:r>
            <a:r>
              <a:rPr lang="en-US" sz="700" b="1" dirty="0" smtClean="0">
                <a:solidFill>
                  <a:srgbClr val="A31515"/>
                </a:solidFill>
                <a:effectLst/>
                <a:latin typeface="Consolas" panose="020B0609020204030204" pitchFamily="49" charset="0"/>
              </a:rPr>
              <a:t>"#0,#"</a:t>
            </a:r>
            <a:r>
              <a:rPr lang="en-US" sz="700" b="1" dirty="0" smtClean="0">
                <a:solidFill>
                  <a:srgbClr val="000000"/>
                </a:solidFill>
                <a:effectLst/>
                <a:latin typeface="Consolas" panose="020B0609020204030204" pitchFamily="49" charset="0"/>
              </a:rPr>
              <a:t>)</a:t>
            </a:r>
          </a:p>
          <a:p>
            <a:r>
              <a:rPr lang="en-US" sz="700" b="1" dirty="0" smtClean="0">
                <a:solidFill>
                  <a:srgbClr val="000000"/>
                </a:solidFill>
                <a:effectLst/>
                <a:latin typeface="Consolas" panose="020B0609020204030204" pitchFamily="49" charset="0"/>
              </a:rPr>
              <a:t>    )</a:t>
            </a:r>
            <a:endParaRPr lang="en-US" sz="700" b="1" dirty="0">
              <a:solidFill>
                <a:srgbClr val="000000"/>
              </a:solidFill>
              <a:effectLst/>
              <a:latin typeface="Consolas" panose="020B0609020204030204" pitchFamily="49" charset="0"/>
            </a:endParaRPr>
          </a:p>
        </p:txBody>
      </p:sp>
      <p:sp>
        <p:nvSpPr>
          <p:cNvPr id="15" name="TextBox 14"/>
          <p:cNvSpPr txBox="1"/>
          <p:nvPr/>
        </p:nvSpPr>
        <p:spPr>
          <a:xfrm>
            <a:off x="203280" y="4953111"/>
            <a:ext cx="3194809" cy="369332"/>
          </a:xfrm>
          <a:prstGeom prst="rect">
            <a:avLst/>
          </a:prstGeom>
          <a:solidFill>
            <a:schemeClr val="accent5">
              <a:lumMod val="60000"/>
              <a:lumOff val="40000"/>
            </a:schemeClr>
          </a:solidFill>
        </p:spPr>
        <p:txBody>
          <a:bodyPr wrap="square" rtlCol="0">
            <a:spAutoFit/>
          </a:bodyPr>
          <a:lstStyle/>
          <a:p>
            <a:r>
              <a:rPr lang="en-US" dirty="0" smtClean="0"/>
              <a:t>Ruleset for changing colors:</a:t>
            </a:r>
            <a:endParaRPr lang="en-US" dirty="0"/>
          </a:p>
        </p:txBody>
      </p:sp>
      <p:pic>
        <p:nvPicPr>
          <p:cNvPr id="18" name="Picture 17"/>
          <p:cNvPicPr>
            <a:picLocks noChangeAspect="1"/>
          </p:cNvPicPr>
          <p:nvPr/>
        </p:nvPicPr>
        <p:blipFill>
          <a:blip r:embed="rId3"/>
          <a:stretch>
            <a:fillRect/>
          </a:stretch>
        </p:blipFill>
        <p:spPr>
          <a:xfrm>
            <a:off x="203279" y="5305858"/>
            <a:ext cx="5565399" cy="1151852"/>
          </a:xfrm>
          <a:prstGeom prst="rect">
            <a:avLst/>
          </a:prstGeom>
        </p:spPr>
      </p:pic>
      <p:sp>
        <p:nvSpPr>
          <p:cNvPr id="20" name="TextBox 19"/>
          <p:cNvSpPr txBox="1"/>
          <p:nvPr/>
        </p:nvSpPr>
        <p:spPr>
          <a:xfrm>
            <a:off x="243322" y="358831"/>
            <a:ext cx="4876591" cy="369332"/>
          </a:xfrm>
          <a:prstGeom prst="rect">
            <a:avLst/>
          </a:prstGeom>
          <a:solidFill>
            <a:schemeClr val="accent5">
              <a:lumMod val="60000"/>
              <a:lumOff val="40000"/>
            </a:schemeClr>
          </a:solidFill>
        </p:spPr>
        <p:txBody>
          <a:bodyPr wrap="none" rtlCol="0">
            <a:spAutoFit/>
          </a:bodyPr>
          <a:lstStyle/>
          <a:p>
            <a:r>
              <a:rPr lang="en-US" dirty="0" smtClean="0"/>
              <a:t>DAX formula of calculating profit by selected year:</a:t>
            </a:r>
            <a:endParaRPr lang="en-US" dirty="0"/>
          </a:p>
        </p:txBody>
      </p:sp>
      <p:sp>
        <p:nvSpPr>
          <p:cNvPr id="21" name="Rectangle 20"/>
          <p:cNvSpPr/>
          <p:nvPr/>
        </p:nvSpPr>
        <p:spPr>
          <a:xfrm>
            <a:off x="243322" y="711222"/>
            <a:ext cx="5596566" cy="646331"/>
          </a:xfrm>
          <a:prstGeom prst="rect">
            <a:avLst/>
          </a:prstGeom>
          <a:solidFill>
            <a:schemeClr val="accent5">
              <a:lumMod val="60000"/>
              <a:lumOff val="40000"/>
            </a:schemeClr>
          </a:solidFill>
        </p:spPr>
        <p:txBody>
          <a:bodyPr wrap="square">
            <a:spAutoFit/>
          </a:bodyPr>
          <a:lstStyle/>
          <a:p>
            <a:r>
              <a:rPr lang="en-US" b="0" dirty="0" smtClean="0">
                <a:solidFill>
                  <a:srgbClr val="000000"/>
                </a:solidFill>
                <a:effectLst/>
                <a:latin typeface="Consolas" panose="020B0609020204030204" pitchFamily="49" charset="0"/>
              </a:rPr>
              <a:t>KPI Profit = </a:t>
            </a:r>
            <a:r>
              <a:rPr lang="en-US" b="0" dirty="0" smtClean="0">
                <a:solidFill>
                  <a:srgbClr val="3165BB"/>
                </a:solidFill>
                <a:effectLst/>
                <a:latin typeface="Consolas" panose="020B0609020204030204" pitchFamily="49" charset="0"/>
              </a:rPr>
              <a:t>FORMAT</a:t>
            </a:r>
            <a:r>
              <a:rPr lang="en-US" b="0" dirty="0" smtClean="0">
                <a:solidFill>
                  <a:srgbClr val="000000"/>
                </a:solidFill>
                <a:effectLst/>
                <a:latin typeface="Consolas" panose="020B0609020204030204" pitchFamily="49" charset="0"/>
              </a:rPr>
              <a:t>(</a:t>
            </a:r>
            <a:r>
              <a:rPr lang="en-US" b="0" dirty="0" smtClean="0">
                <a:solidFill>
                  <a:srgbClr val="68349C"/>
                </a:solidFill>
                <a:effectLst/>
                <a:latin typeface="Consolas" panose="020B0609020204030204" pitchFamily="49" charset="0"/>
              </a:rPr>
              <a:t>[</a:t>
            </a:r>
            <a:r>
              <a:rPr lang="en-US" b="0" dirty="0" err="1" smtClean="0">
                <a:solidFill>
                  <a:srgbClr val="68349C"/>
                </a:solidFill>
                <a:effectLst/>
                <a:latin typeface="Consolas" panose="020B0609020204030204" pitchFamily="49" charset="0"/>
              </a:rPr>
              <a:t>TotalProfit</a:t>
            </a:r>
            <a:r>
              <a:rPr lang="en-US" b="0" dirty="0" smtClean="0">
                <a:solidFill>
                  <a:srgbClr val="68349C"/>
                </a:solidFill>
                <a:effectLst/>
                <a:latin typeface="Consolas" panose="020B0609020204030204" pitchFamily="49" charset="0"/>
              </a:rPr>
              <a:t>]</a:t>
            </a:r>
            <a:r>
              <a:rPr lang="en-US" b="0" dirty="0" smtClean="0">
                <a:solidFill>
                  <a:srgbClr val="000000"/>
                </a:solidFill>
                <a:effectLst/>
                <a:latin typeface="Consolas" panose="020B0609020204030204" pitchFamily="49" charset="0"/>
              </a:rPr>
              <a:t>, </a:t>
            </a:r>
            <a:r>
              <a:rPr lang="en-US" b="0" dirty="0" smtClean="0">
                <a:solidFill>
                  <a:srgbClr val="A31515"/>
                </a:solidFill>
                <a:effectLst/>
                <a:latin typeface="Consolas" panose="020B0609020204030204" pitchFamily="49" charset="0"/>
              </a:rPr>
              <a:t>"€#,0"</a:t>
            </a:r>
            <a:r>
              <a:rPr lang="en-US" b="0" dirty="0" smtClean="0">
                <a:solidFill>
                  <a:srgbClr val="000000"/>
                </a:solidFill>
                <a:effectLst/>
                <a:latin typeface="Consolas" panose="020B0609020204030204" pitchFamily="49" charset="0"/>
              </a:rPr>
              <a:t>) &amp; </a:t>
            </a:r>
            <a:r>
              <a:rPr lang="en-US" b="0" dirty="0" smtClean="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cxnSp>
        <p:nvCxnSpPr>
          <p:cNvPr id="29" name="Straight Arrow Connector 28"/>
          <p:cNvCxnSpPr>
            <a:endCxn id="21" idx="2"/>
          </p:cNvCxnSpPr>
          <p:nvPr/>
        </p:nvCxnSpPr>
        <p:spPr>
          <a:xfrm flipV="1">
            <a:off x="1492370" y="1357553"/>
            <a:ext cx="1549235" cy="160993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277374" y="1357553"/>
            <a:ext cx="3891778" cy="231730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91897" y="3769743"/>
            <a:ext cx="236571" cy="118336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862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26877" y="0"/>
            <a:ext cx="12165123" cy="6839905"/>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359159" y="259527"/>
            <a:ext cx="5477256" cy="1754326"/>
          </a:xfrm>
          <a:prstGeom prst="rect">
            <a:avLst/>
          </a:prstGeom>
          <a:solidFill>
            <a:schemeClr val="accent5">
              <a:lumMod val="60000"/>
              <a:lumOff val="40000"/>
            </a:schemeClr>
          </a:solidFill>
        </p:spPr>
        <p:txBody>
          <a:bodyPr wrap="square" rtlCol="0">
            <a:spAutoFit/>
          </a:bodyPr>
          <a:lstStyle/>
          <a:p>
            <a:pPr algn="just"/>
            <a:r>
              <a:rPr lang="en-US" dirty="0" smtClean="0"/>
              <a:t>DAX formula calculating percentage and number of total incurred amount increases from payment needed claims by the selected and previous year. The previous year is determined by the selected year from the slicer. Also, exception handling was added to the DAX formula. DAX formula:</a:t>
            </a:r>
            <a:endParaRPr lang="en-US" dirty="0"/>
          </a:p>
        </p:txBody>
      </p:sp>
      <p:sp>
        <p:nvSpPr>
          <p:cNvPr id="15" name="TextBox 14"/>
          <p:cNvSpPr txBox="1"/>
          <p:nvPr/>
        </p:nvSpPr>
        <p:spPr>
          <a:xfrm>
            <a:off x="6633713" y="4713453"/>
            <a:ext cx="3194809" cy="369332"/>
          </a:xfrm>
          <a:prstGeom prst="rect">
            <a:avLst/>
          </a:prstGeom>
          <a:solidFill>
            <a:schemeClr val="accent5">
              <a:lumMod val="60000"/>
              <a:lumOff val="40000"/>
            </a:schemeClr>
          </a:solidFill>
        </p:spPr>
        <p:txBody>
          <a:bodyPr wrap="square" rtlCol="0">
            <a:spAutoFit/>
          </a:bodyPr>
          <a:lstStyle/>
          <a:p>
            <a:r>
              <a:rPr lang="en-US" dirty="0" smtClean="0"/>
              <a:t>Ruleset for changing colors:</a:t>
            </a:r>
            <a:endParaRPr lang="en-US" dirty="0"/>
          </a:p>
        </p:txBody>
      </p:sp>
      <p:pic>
        <p:nvPicPr>
          <p:cNvPr id="18" name="Picture 17"/>
          <p:cNvPicPr>
            <a:picLocks noChangeAspect="1"/>
          </p:cNvPicPr>
          <p:nvPr/>
        </p:nvPicPr>
        <p:blipFill>
          <a:blip r:embed="rId3"/>
          <a:stretch>
            <a:fillRect/>
          </a:stretch>
        </p:blipFill>
        <p:spPr>
          <a:xfrm>
            <a:off x="6633713" y="5082785"/>
            <a:ext cx="5515110" cy="1134105"/>
          </a:xfrm>
          <a:prstGeom prst="rect">
            <a:avLst/>
          </a:prstGeom>
        </p:spPr>
      </p:pic>
      <p:sp>
        <p:nvSpPr>
          <p:cNvPr id="20" name="TextBox 19"/>
          <p:cNvSpPr txBox="1"/>
          <p:nvPr/>
        </p:nvSpPr>
        <p:spPr>
          <a:xfrm>
            <a:off x="6590535" y="3005307"/>
            <a:ext cx="4876591" cy="369332"/>
          </a:xfrm>
          <a:prstGeom prst="rect">
            <a:avLst/>
          </a:prstGeom>
          <a:solidFill>
            <a:schemeClr val="accent5">
              <a:lumMod val="60000"/>
              <a:lumOff val="40000"/>
            </a:schemeClr>
          </a:solidFill>
        </p:spPr>
        <p:txBody>
          <a:bodyPr wrap="none" rtlCol="0">
            <a:spAutoFit/>
          </a:bodyPr>
          <a:lstStyle/>
          <a:p>
            <a:r>
              <a:rPr lang="en-US" dirty="0" smtClean="0"/>
              <a:t>DAX formula of calculating profit by selected year:</a:t>
            </a:r>
            <a:endParaRPr lang="en-US" dirty="0"/>
          </a:p>
        </p:txBody>
      </p:sp>
      <p:sp>
        <p:nvSpPr>
          <p:cNvPr id="8" name="Rectangle 7"/>
          <p:cNvSpPr/>
          <p:nvPr/>
        </p:nvSpPr>
        <p:spPr>
          <a:xfrm>
            <a:off x="366010" y="2013853"/>
            <a:ext cx="2808511" cy="2893100"/>
          </a:xfrm>
          <a:prstGeom prst="rect">
            <a:avLst/>
          </a:prstGeom>
          <a:solidFill>
            <a:schemeClr val="accent5">
              <a:lumMod val="60000"/>
              <a:lumOff val="40000"/>
            </a:schemeClr>
          </a:solidFill>
        </p:spPr>
        <p:txBody>
          <a:bodyPr wrap="square">
            <a:spAutoFit/>
          </a:bodyPr>
          <a:lstStyle/>
          <a:p>
            <a:r>
              <a:rPr lang="en-US" sz="700" b="0" dirty="0" smtClean="0">
                <a:solidFill>
                  <a:srgbClr val="000000"/>
                </a:solidFill>
                <a:effectLst/>
                <a:latin typeface="Consolas" panose="020B0609020204030204" pitchFamily="49" charset="0"/>
              </a:rPr>
              <a:t>KPI Increase Payment to Customer </a:t>
            </a:r>
            <a:r>
              <a:rPr lang="en-US" sz="700" b="0" dirty="0" err="1" smtClean="0">
                <a:solidFill>
                  <a:srgbClr val="000000"/>
                </a:solidFill>
                <a:effectLst/>
                <a:latin typeface="Consolas" panose="020B0609020204030204" pitchFamily="49" charset="0"/>
              </a:rPr>
              <a:t>ThisYear</a:t>
            </a:r>
            <a:r>
              <a:rPr lang="en-US" sz="700" b="0" dirty="0" smtClean="0">
                <a:solidFill>
                  <a:srgbClr val="000000"/>
                </a:solidFill>
                <a:effectLst/>
                <a:latin typeface="Consolas" panose="020B0609020204030204" pitchFamily="49" charset="0"/>
              </a:rPr>
              <a:t> = </a:t>
            </a:r>
          </a:p>
          <a:p>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Selected_Year</a:t>
            </a:r>
            <a:r>
              <a:rPr lang="en-US" sz="700" b="0" dirty="0" smtClean="0">
                <a:solidFill>
                  <a:srgbClr val="000000"/>
                </a:solidFill>
                <a:effectLst/>
                <a:latin typeface="Consolas" panose="020B0609020204030204" pitchFamily="49" charset="0"/>
              </a:rPr>
              <a:t> = </a:t>
            </a:r>
            <a:r>
              <a:rPr lang="en-US" sz="700" b="0" dirty="0" smtClean="0">
                <a:solidFill>
                  <a:srgbClr val="3165BB"/>
                </a:solidFill>
                <a:effectLst/>
                <a:latin typeface="Consolas" panose="020B0609020204030204" pitchFamily="49" charset="0"/>
              </a:rPr>
              <a:t>SELECTEDVALUE</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'policies'[Year]</a:t>
            </a:r>
            <a:r>
              <a:rPr lang="en-US" sz="700" b="0" dirty="0" smtClean="0">
                <a:solidFill>
                  <a:srgbClr val="000000"/>
                </a:solidFill>
                <a:effectLst/>
                <a:latin typeface="Consolas" panose="020B0609020204030204" pitchFamily="49" charset="0"/>
              </a:rPr>
              <a:t>)</a:t>
            </a:r>
          </a:p>
          <a:p>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Incurred_Amount_SelectedYear</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CALCULATE</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SUM</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'claims'[</a:t>
            </a:r>
            <a:r>
              <a:rPr lang="en-US" sz="700" b="0" dirty="0" err="1" smtClean="0">
                <a:solidFill>
                  <a:srgbClr val="001080"/>
                </a:solidFill>
                <a:effectLst/>
                <a:latin typeface="Consolas" panose="020B0609020204030204" pitchFamily="49" charset="0"/>
              </a:rPr>
              <a:t>PaymentToCustomer</a:t>
            </a:r>
            <a:r>
              <a:rPr lang="en-US" sz="700" b="0" dirty="0" smtClean="0">
                <a:solidFill>
                  <a:srgbClr val="001080"/>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FILTER</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ALL</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'policies'</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01080"/>
                </a:solidFill>
                <a:effectLst/>
                <a:latin typeface="Consolas" panose="020B0609020204030204" pitchFamily="49" charset="0"/>
              </a:rPr>
              <a:t>'policies'[Year]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Selected_Year</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CALCULATE</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SUM</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'claims'[</a:t>
            </a:r>
            <a:r>
              <a:rPr lang="en-US" sz="700" b="0" dirty="0" err="1" smtClean="0">
                <a:solidFill>
                  <a:srgbClr val="001080"/>
                </a:solidFill>
                <a:effectLst/>
                <a:latin typeface="Consolas" panose="020B0609020204030204" pitchFamily="49" charset="0"/>
              </a:rPr>
              <a:t>PaymentToCustomer</a:t>
            </a:r>
            <a:r>
              <a:rPr lang="en-US" sz="700" b="0" dirty="0" smtClean="0">
                <a:solidFill>
                  <a:srgbClr val="001080"/>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FILTER</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ALL</a:t>
            </a:r>
            <a:r>
              <a:rPr lang="en-US" sz="700" b="0" dirty="0" smtClean="0">
                <a:solidFill>
                  <a:srgbClr val="000000"/>
                </a:solidFill>
                <a:effectLst/>
                <a:latin typeface="Consolas" panose="020B0609020204030204" pitchFamily="49" charset="0"/>
              </a:rPr>
              <a:t>(</a:t>
            </a:r>
            <a:r>
              <a:rPr lang="en-US" sz="700" b="0" dirty="0" smtClean="0">
                <a:solidFill>
                  <a:srgbClr val="001080"/>
                </a:solidFill>
                <a:effectLst/>
                <a:latin typeface="Consolas" panose="020B0609020204030204" pitchFamily="49" charset="0"/>
              </a:rPr>
              <a:t>'policies'</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01080"/>
                </a:solidFill>
                <a:effectLst/>
                <a:latin typeface="Consolas" panose="020B0609020204030204" pitchFamily="49" charset="0"/>
              </a:rPr>
              <a:t>'policies'[Year]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Selected_Year</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1</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Selected_Year</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2012</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br>
              <a:rPr lang="en-US" sz="700" b="0" dirty="0" smtClean="0">
                <a:solidFill>
                  <a:srgbClr val="000000"/>
                </a:solidFill>
                <a:effectLst/>
                <a:latin typeface="Consolas" panose="020B0609020204030204" pitchFamily="49" charset="0"/>
              </a:rPr>
            </a:br>
            <a:endParaRPr lang="en-US" sz="700" b="0" dirty="0">
              <a:solidFill>
                <a:srgbClr val="000000"/>
              </a:solidFill>
              <a:effectLst/>
              <a:latin typeface="Consolas" panose="020B0609020204030204" pitchFamily="49" charset="0"/>
            </a:endParaRPr>
          </a:p>
        </p:txBody>
      </p:sp>
      <p:sp>
        <p:nvSpPr>
          <p:cNvPr id="9" name="Rectangle 8"/>
          <p:cNvSpPr/>
          <p:nvPr/>
        </p:nvSpPr>
        <p:spPr>
          <a:xfrm>
            <a:off x="6593680" y="3318115"/>
            <a:ext cx="5595175" cy="523220"/>
          </a:xfrm>
          <a:prstGeom prst="rect">
            <a:avLst/>
          </a:prstGeom>
          <a:solidFill>
            <a:schemeClr val="accent5">
              <a:lumMod val="60000"/>
              <a:lumOff val="40000"/>
            </a:schemeClr>
          </a:solidFill>
        </p:spPr>
        <p:txBody>
          <a:bodyPr wrap="square">
            <a:spAutoFit/>
          </a:bodyPr>
          <a:lstStyle/>
          <a:p>
            <a:r>
              <a:rPr lang="en-US" sz="1400" b="0" dirty="0" smtClean="0">
                <a:solidFill>
                  <a:srgbClr val="000000"/>
                </a:solidFill>
                <a:effectLst/>
                <a:latin typeface="Consolas" panose="020B0609020204030204" pitchFamily="49" charset="0"/>
              </a:rPr>
              <a:t>KPI Payment to Customer = </a:t>
            </a:r>
            <a:r>
              <a:rPr lang="en-US" sz="1400" b="0" dirty="0" smtClean="0">
                <a:solidFill>
                  <a:srgbClr val="3165BB"/>
                </a:solidFill>
                <a:effectLst/>
                <a:latin typeface="Consolas" panose="020B0609020204030204" pitchFamily="49" charset="0"/>
              </a:rPr>
              <a:t>FORMAT</a:t>
            </a:r>
            <a:r>
              <a:rPr lang="en-US" sz="1400" b="0" dirty="0" smtClean="0">
                <a:solidFill>
                  <a:srgbClr val="000000"/>
                </a:solidFill>
                <a:effectLst/>
                <a:latin typeface="Consolas" panose="020B0609020204030204" pitchFamily="49" charset="0"/>
              </a:rPr>
              <a:t>(</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SumOfPaymentToCustomer</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 &amp; </a:t>
            </a:r>
            <a:r>
              <a:rPr lang="en-US" sz="1400" b="0" dirty="0" smtClean="0">
                <a:solidFill>
                  <a:srgbClr val="A31515"/>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cxnSp>
        <p:nvCxnSpPr>
          <p:cNvPr id="12" name="Straight Arrow Connector 11"/>
          <p:cNvCxnSpPr/>
          <p:nvPr/>
        </p:nvCxnSpPr>
        <p:spPr>
          <a:xfrm flipH="1" flipV="1">
            <a:off x="4401585" y="1752070"/>
            <a:ext cx="299272" cy="181693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12407" y="3695698"/>
            <a:ext cx="1965960" cy="102256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70324" y="4665194"/>
            <a:ext cx="6096000" cy="2031325"/>
          </a:xfrm>
          <a:prstGeom prst="rect">
            <a:avLst/>
          </a:prstGeom>
          <a:solidFill>
            <a:schemeClr val="accent5">
              <a:lumMod val="60000"/>
              <a:lumOff val="40000"/>
            </a:schemeClr>
          </a:solidFill>
        </p:spPr>
        <p:txBody>
          <a:bodyPr>
            <a:spAutoFit/>
          </a:bodyPr>
          <a:lstStyle/>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Incurred_Amount_SelectedYear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Incurred_Amount_PreviousYear</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Percentage_Increase</a:t>
            </a:r>
            <a:r>
              <a:rPr lang="en-US" sz="700" b="0" dirty="0" smtClean="0">
                <a:solidFill>
                  <a:srgbClr val="000000"/>
                </a:solidFill>
                <a:effectLst/>
                <a:latin typeface="Consolas" panose="020B0609020204030204" pitchFamily="49" charset="0"/>
              </a:rPr>
              <a:t> = </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BLANK</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DIVIDE</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Incurred_Amount_SelectedYear</a:t>
            </a:r>
            <a:r>
              <a:rPr lang="en-US" sz="700" b="0" dirty="0" smtClean="0">
                <a:solidFill>
                  <a:srgbClr val="000000"/>
                </a:solidFill>
                <a:effectLst/>
                <a:latin typeface="Consolas" panose="020B0609020204030204" pitchFamily="49" charset="0"/>
              </a:rPr>
              <a:t> -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Incurred_Amount_PreviousYear</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VAR</a:t>
            </a:r>
            <a:r>
              <a:rPr lang="en-US" sz="700" b="0" dirty="0" smtClean="0">
                <a:solidFill>
                  <a:srgbClr val="000000"/>
                </a:solidFill>
                <a:effectLst/>
                <a:latin typeface="Consolas" panose="020B0609020204030204" pitchFamily="49" charset="0"/>
              </a:rPr>
              <a:t> </a:t>
            </a:r>
            <a:r>
              <a:rPr lang="en-US" sz="700" b="0" dirty="0" smtClean="0">
                <a:solidFill>
                  <a:srgbClr val="008080"/>
                </a:solidFill>
                <a:effectLst/>
                <a:latin typeface="Consolas" panose="020B0609020204030204" pitchFamily="49" charset="0"/>
              </a:rPr>
              <a:t>_sign</a:t>
            </a:r>
            <a:r>
              <a:rPr lang="en-US" sz="700" b="0" dirty="0" smtClean="0">
                <a:solidFill>
                  <a:srgbClr val="000000"/>
                </a:solidFill>
                <a:effectLst/>
                <a:latin typeface="Consolas" panose="020B0609020204030204" pitchFamily="49" charset="0"/>
              </a:rPr>
              <a:t> =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&gt;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r>
            <a:br>
              <a:rPr lang="en-US" sz="700" b="0" dirty="0" smtClean="0">
                <a:solidFill>
                  <a:srgbClr val="000000"/>
                </a:solidFill>
                <a:effectLst/>
                <a:latin typeface="Consolas" panose="020B0609020204030204" pitchFamily="49" charset="0"/>
              </a:rPr>
            </a:br>
            <a:r>
              <a:rPr lang="en-US" sz="700" b="0" dirty="0" smtClean="0">
                <a:solidFill>
                  <a:srgbClr val="0000FF"/>
                </a:solidFill>
                <a:effectLst/>
                <a:latin typeface="Consolas" panose="020B0609020204030204" pitchFamily="49" charset="0"/>
              </a:rPr>
              <a:t>RETURN</a:t>
            </a:r>
            <a:endParaRPr lang="en-US" sz="700" b="0" dirty="0" smtClean="0">
              <a:solidFill>
                <a:srgbClr val="000000"/>
              </a:solidFill>
              <a:effectLst/>
              <a:latin typeface="Consolas" panose="020B0609020204030204" pitchFamily="49" charset="0"/>
            </a:endParaRPr>
          </a:p>
          <a:p>
            <a:r>
              <a:rPr lang="en-US" sz="700" b="0" dirty="0" smtClean="0">
                <a:solidFill>
                  <a:srgbClr val="000000"/>
                </a:solidFill>
                <a:effectLst/>
                <a:latin typeface="Consolas" panose="020B0609020204030204" pitchFamily="49" charset="0"/>
              </a:rPr>
              <a:t>    </a:t>
            </a:r>
            <a:r>
              <a:rPr lang="en-US" sz="700" b="0" dirty="0" smtClean="0">
                <a:solidFill>
                  <a:srgbClr val="3165BB"/>
                </a:solidFill>
                <a:effectLst/>
                <a:latin typeface="Consolas" panose="020B0609020204030204" pitchFamily="49" charset="0"/>
              </a:rPr>
              <a:t>IF</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 </a:t>
            </a:r>
            <a:r>
              <a:rPr lang="en-US" sz="700" b="0" dirty="0" smtClean="0">
                <a:solidFill>
                  <a:srgbClr val="098658"/>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"There is no data"</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r>
              <a:rPr lang="en-US" sz="700" b="0" dirty="0" smtClean="0">
                <a:solidFill>
                  <a:srgbClr val="008080"/>
                </a:solidFill>
                <a:effectLst/>
                <a:latin typeface="Consolas" panose="020B0609020204030204" pitchFamily="49" charset="0"/>
              </a:rPr>
              <a:t>_sign</a:t>
            </a:r>
            <a:r>
              <a:rPr lang="en-US" sz="700" b="0" dirty="0" smtClean="0">
                <a:solidFill>
                  <a:srgbClr val="000000"/>
                </a:solidFill>
                <a:effectLst/>
                <a:latin typeface="Consolas" panose="020B0609020204030204" pitchFamily="49" charset="0"/>
              </a:rPr>
              <a:t> &amp; </a:t>
            </a:r>
            <a:r>
              <a:rPr lang="en-US" sz="700" b="0" dirty="0" smtClean="0">
                <a:solidFill>
                  <a:srgbClr val="3165BB"/>
                </a:solidFill>
                <a:effectLst/>
                <a:latin typeface="Consolas" panose="020B0609020204030204" pitchFamily="49" charset="0"/>
              </a:rPr>
              <a:t>FORMAT</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Percentage_Increase</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"#0.0%"</a:t>
            </a:r>
            <a:r>
              <a:rPr lang="en-US" sz="700" b="0" dirty="0" smtClean="0">
                <a:solidFill>
                  <a:srgbClr val="000000"/>
                </a:solidFill>
                <a:effectLst/>
                <a:latin typeface="Consolas" panose="020B0609020204030204" pitchFamily="49" charset="0"/>
              </a:rPr>
              <a:t>) &amp; </a:t>
            </a:r>
            <a:r>
              <a:rPr lang="en-US" sz="700" b="0" dirty="0" smtClean="0">
                <a:solidFill>
                  <a:srgbClr val="A31515"/>
                </a:solidFill>
                <a:effectLst/>
                <a:latin typeface="Consolas" panose="020B0609020204030204" pitchFamily="49" charset="0"/>
              </a:rPr>
              <a:t>" | "</a:t>
            </a:r>
            <a:r>
              <a:rPr lang="en-US" sz="700" b="0" dirty="0" smtClean="0">
                <a:solidFill>
                  <a:srgbClr val="000000"/>
                </a:solidFill>
                <a:effectLst/>
                <a:latin typeface="Consolas" panose="020B0609020204030204" pitchFamily="49" charset="0"/>
              </a:rPr>
              <a:t> &amp; </a:t>
            </a:r>
            <a:r>
              <a:rPr lang="en-US" sz="700" b="0" dirty="0" smtClean="0">
                <a:solidFill>
                  <a:srgbClr val="008080"/>
                </a:solidFill>
                <a:effectLst/>
                <a:latin typeface="Consolas" panose="020B0609020204030204" pitchFamily="49" charset="0"/>
              </a:rPr>
              <a:t>_sign</a:t>
            </a:r>
            <a:r>
              <a:rPr lang="en-US" sz="700" b="0" dirty="0" smtClean="0">
                <a:solidFill>
                  <a:srgbClr val="000000"/>
                </a:solidFill>
                <a:effectLst/>
                <a:latin typeface="Consolas" panose="020B0609020204030204" pitchFamily="49" charset="0"/>
              </a:rPr>
              <a:t> &amp; </a:t>
            </a:r>
            <a:r>
              <a:rPr lang="en-US" sz="700" b="0" dirty="0" smtClean="0">
                <a:solidFill>
                  <a:srgbClr val="3165BB"/>
                </a:solidFill>
                <a:effectLst/>
                <a:latin typeface="Consolas" panose="020B0609020204030204" pitchFamily="49" charset="0"/>
              </a:rPr>
              <a:t>FORMAT</a:t>
            </a:r>
            <a:r>
              <a:rPr lang="en-US" sz="700" b="0" dirty="0" smtClean="0">
                <a:solidFill>
                  <a:srgbClr val="000000"/>
                </a:solidFill>
                <a:effectLst/>
                <a:latin typeface="Consolas" panose="020B0609020204030204" pitchFamily="49" charset="0"/>
              </a:rPr>
              <a:t>(</a:t>
            </a:r>
            <a:r>
              <a:rPr lang="en-US" sz="700" b="0" dirty="0" err="1" smtClean="0">
                <a:solidFill>
                  <a:srgbClr val="008080"/>
                </a:solidFill>
                <a:effectLst/>
                <a:latin typeface="Consolas" panose="020B0609020204030204" pitchFamily="49" charset="0"/>
              </a:rPr>
              <a:t>Increase_Incurred_Amount</a:t>
            </a:r>
            <a:r>
              <a:rPr lang="en-US" sz="700" b="0" dirty="0" smtClean="0">
                <a:solidFill>
                  <a:srgbClr val="000000"/>
                </a:solidFill>
                <a:effectLst/>
                <a:latin typeface="Consolas" panose="020B0609020204030204" pitchFamily="49" charset="0"/>
              </a:rPr>
              <a:t>, </a:t>
            </a:r>
            <a:r>
              <a:rPr lang="en-US" sz="700" b="0" dirty="0" smtClean="0">
                <a:solidFill>
                  <a:srgbClr val="A31515"/>
                </a:solidFill>
                <a:effectLst/>
                <a:latin typeface="Consolas" panose="020B0609020204030204" pitchFamily="49" charset="0"/>
              </a:rPr>
              <a:t>"#0,#"</a:t>
            </a:r>
            <a:r>
              <a:rPr lang="en-US" sz="700" b="0" dirty="0" smtClean="0">
                <a:solidFill>
                  <a:srgbClr val="000000"/>
                </a:solidFill>
                <a:effectLst/>
                <a:latin typeface="Consolas" panose="020B0609020204030204" pitchFamily="49" charset="0"/>
              </a:rPr>
              <a:t>)</a:t>
            </a:r>
          </a:p>
          <a:p>
            <a:r>
              <a:rPr lang="en-US" sz="700" b="0" dirty="0" smtClean="0">
                <a:solidFill>
                  <a:srgbClr val="000000"/>
                </a:solidFill>
                <a:effectLst/>
                <a:latin typeface="Consolas" panose="020B0609020204030204" pitchFamily="49" charset="0"/>
              </a:rPr>
              <a:t>    )</a:t>
            </a:r>
            <a:endParaRPr lang="en-US" sz="700" b="0" dirty="0" smtClean="0">
              <a:solidFill>
                <a:srgbClr val="000000"/>
              </a:solidFill>
              <a:effectLst/>
              <a:latin typeface="Consolas" panose="020B0609020204030204" pitchFamily="49" charset="0"/>
            </a:endParaRPr>
          </a:p>
        </p:txBody>
      </p:sp>
      <p:cxnSp>
        <p:nvCxnSpPr>
          <p:cNvPr id="28" name="Straight Arrow Connector 27"/>
          <p:cNvCxnSpPr>
            <a:endCxn id="20" idx="1"/>
          </p:cNvCxnSpPr>
          <p:nvPr/>
        </p:nvCxnSpPr>
        <p:spPr>
          <a:xfrm>
            <a:off x="5126458" y="3107893"/>
            <a:ext cx="1464077" cy="8208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005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27728" y="0"/>
            <a:ext cx="12136544" cy="6792273"/>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262648" y="490359"/>
            <a:ext cx="5477256" cy="1200329"/>
          </a:xfrm>
          <a:prstGeom prst="rect">
            <a:avLst/>
          </a:prstGeom>
          <a:solidFill>
            <a:schemeClr val="accent5">
              <a:lumMod val="60000"/>
              <a:lumOff val="40000"/>
            </a:schemeClr>
          </a:solidFill>
        </p:spPr>
        <p:txBody>
          <a:bodyPr wrap="square" rtlCol="0">
            <a:spAutoFit/>
          </a:bodyPr>
          <a:lstStyle/>
          <a:p>
            <a:pPr algn="just"/>
            <a:r>
              <a:rPr lang="en-US" dirty="0" smtClean="0"/>
              <a:t>DAX formula calculates how much increases are noticed by comparing the incurred amount of payment needed claims versus premiums of the selected year. DAX formula:</a:t>
            </a:r>
            <a:endParaRPr lang="en-US" dirty="0"/>
          </a:p>
        </p:txBody>
      </p:sp>
      <p:sp>
        <p:nvSpPr>
          <p:cNvPr id="15" name="TextBox 14"/>
          <p:cNvSpPr txBox="1"/>
          <p:nvPr/>
        </p:nvSpPr>
        <p:spPr>
          <a:xfrm>
            <a:off x="6392764" y="3783569"/>
            <a:ext cx="3194809" cy="369332"/>
          </a:xfrm>
          <a:prstGeom prst="rect">
            <a:avLst/>
          </a:prstGeom>
          <a:solidFill>
            <a:schemeClr val="accent5">
              <a:lumMod val="60000"/>
              <a:lumOff val="40000"/>
            </a:schemeClr>
          </a:solidFill>
        </p:spPr>
        <p:txBody>
          <a:bodyPr wrap="square" rtlCol="0">
            <a:spAutoFit/>
          </a:bodyPr>
          <a:lstStyle/>
          <a:p>
            <a:r>
              <a:rPr lang="en-US" dirty="0" smtClean="0"/>
              <a:t>Ruleset for changing colors:</a:t>
            </a:r>
            <a:endParaRPr lang="en-US" dirty="0"/>
          </a:p>
        </p:txBody>
      </p:sp>
      <p:pic>
        <p:nvPicPr>
          <p:cNvPr id="18" name="Picture 17"/>
          <p:cNvPicPr>
            <a:picLocks noChangeAspect="1"/>
          </p:cNvPicPr>
          <p:nvPr/>
        </p:nvPicPr>
        <p:blipFill>
          <a:blip r:embed="rId3"/>
          <a:stretch>
            <a:fillRect/>
          </a:stretch>
        </p:blipFill>
        <p:spPr>
          <a:xfrm>
            <a:off x="6392764" y="4152901"/>
            <a:ext cx="5888232" cy="1134105"/>
          </a:xfrm>
          <a:prstGeom prst="rect">
            <a:avLst/>
          </a:prstGeom>
        </p:spPr>
      </p:pic>
      <p:sp>
        <p:nvSpPr>
          <p:cNvPr id="20" name="TextBox 19"/>
          <p:cNvSpPr txBox="1"/>
          <p:nvPr/>
        </p:nvSpPr>
        <p:spPr>
          <a:xfrm>
            <a:off x="3268181" y="5656072"/>
            <a:ext cx="5790752" cy="369332"/>
          </a:xfrm>
          <a:prstGeom prst="rect">
            <a:avLst/>
          </a:prstGeom>
          <a:solidFill>
            <a:schemeClr val="accent5">
              <a:lumMod val="60000"/>
              <a:lumOff val="40000"/>
            </a:schemeClr>
          </a:solidFill>
        </p:spPr>
        <p:txBody>
          <a:bodyPr wrap="none" rtlCol="0">
            <a:spAutoFit/>
          </a:bodyPr>
          <a:lstStyle/>
          <a:p>
            <a:r>
              <a:rPr lang="en-US" dirty="0" smtClean="0"/>
              <a:t>DAX formula of calculating total premiums by selected year:</a:t>
            </a:r>
            <a:endParaRPr lang="en-US" dirty="0"/>
          </a:p>
        </p:txBody>
      </p:sp>
      <p:sp>
        <p:nvSpPr>
          <p:cNvPr id="19" name="Rectangle 18"/>
          <p:cNvSpPr/>
          <p:nvPr/>
        </p:nvSpPr>
        <p:spPr>
          <a:xfrm>
            <a:off x="1021836" y="1690688"/>
            <a:ext cx="4718068" cy="2462213"/>
          </a:xfrm>
          <a:prstGeom prst="rect">
            <a:avLst/>
          </a:prstGeom>
          <a:solidFill>
            <a:schemeClr val="accent5">
              <a:lumMod val="60000"/>
              <a:lumOff val="40000"/>
            </a:schemeClr>
          </a:solidFill>
        </p:spPr>
        <p:txBody>
          <a:bodyPr wrap="square">
            <a:spAutoFit/>
          </a:bodyPr>
          <a:lstStyle/>
          <a:p>
            <a:r>
              <a:rPr lang="en-US" sz="1400" b="0" dirty="0" smtClean="0">
                <a:solidFill>
                  <a:srgbClr val="000000"/>
                </a:solidFill>
                <a:effectLst/>
                <a:latin typeface="Consolas" panose="020B0609020204030204" pitchFamily="49" charset="0"/>
              </a:rPr>
              <a:t>(Total Premium vs Payment to Customer) | Profit = </a:t>
            </a:r>
          </a:p>
          <a:p>
            <a:r>
              <a:rPr lang="en-US" sz="1400" b="0" dirty="0" smtClean="0">
                <a:solidFill>
                  <a:srgbClr val="0000FF"/>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 </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SumOfPremium</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SumOfPaymentToCustomer</a:t>
            </a:r>
            <a:r>
              <a:rPr lang="en-US" sz="1400" b="0" dirty="0" smtClean="0">
                <a:solidFill>
                  <a:srgbClr val="68349C"/>
                </a:solidFill>
                <a:effectLst/>
                <a:latin typeface="Consolas" panose="020B0609020204030204" pitchFamily="49" charset="0"/>
              </a:rPr>
              <a:t>]</a:t>
            </a:r>
            <a:endParaRPr lang="en-US" sz="1400" b="0" dirty="0" smtClean="0">
              <a:solidFill>
                <a:srgbClr val="000000"/>
              </a:solidFill>
              <a:effectLst/>
              <a:latin typeface="Consolas" panose="020B0609020204030204" pitchFamily="49" charset="0"/>
            </a:endParaRPr>
          </a:p>
          <a:p>
            <a:r>
              <a:rPr lang="en-US" sz="1400" b="0" dirty="0" smtClean="0">
                <a:solidFill>
                  <a:srgbClr val="0000FF"/>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pct</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DIVIDE</a:t>
            </a:r>
            <a:r>
              <a:rPr lang="en-US" sz="1400" b="0" dirty="0" smtClean="0">
                <a:solidFill>
                  <a:srgbClr val="000000"/>
                </a:solidFill>
                <a:effectLst/>
                <a:latin typeface="Consolas" panose="020B0609020204030204" pitchFamily="49" charset="0"/>
              </a:rPr>
              <a:t>(</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SumOfPremium</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a:t>
            </a:r>
            <a:r>
              <a:rPr lang="en-US" sz="1400" b="0" dirty="0" smtClean="0">
                <a:solidFill>
                  <a:srgbClr val="68349C"/>
                </a:solidFill>
                <a:effectLst/>
                <a:latin typeface="Consolas" panose="020B0609020204030204" pitchFamily="49" charset="0"/>
              </a:rPr>
              <a:t>[</a:t>
            </a:r>
            <a:r>
              <a:rPr lang="en-US" sz="1400" b="0" dirty="0" err="1" smtClean="0">
                <a:solidFill>
                  <a:srgbClr val="68349C"/>
                </a:solidFill>
                <a:effectLst/>
                <a:latin typeface="Consolas" panose="020B0609020204030204" pitchFamily="49" charset="0"/>
              </a:rPr>
              <a:t>SumOfPaymentToCustomer</a:t>
            </a:r>
            <a:r>
              <a:rPr lang="en-US" sz="1400" b="0" dirty="0" smtClean="0">
                <a:solidFill>
                  <a:srgbClr val="68349C"/>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098658"/>
                </a:solidFill>
                <a:effectLst/>
                <a:latin typeface="Consolas" panose="020B0609020204030204" pitchFamily="49" charset="0"/>
              </a:rPr>
              <a:t>1</a:t>
            </a:r>
            <a:endParaRPr lang="en-US" sz="1400" b="0" dirty="0" smtClean="0">
              <a:solidFill>
                <a:srgbClr val="000000"/>
              </a:solidFill>
              <a:effectLst/>
              <a:latin typeface="Consolas" panose="020B0609020204030204" pitchFamily="49" charset="0"/>
            </a:endParaRPr>
          </a:p>
          <a:p>
            <a:r>
              <a:rPr lang="en-US" sz="1400" b="0" dirty="0" smtClean="0">
                <a:solidFill>
                  <a:srgbClr val="0000FF"/>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008080"/>
                </a:solidFill>
                <a:effectLst/>
                <a:latin typeface="Consolas" panose="020B0609020204030204" pitchFamily="49" charset="0"/>
              </a:rPr>
              <a:t>_sign</a:t>
            </a:r>
            <a:r>
              <a:rPr lang="en-US" sz="1400" b="0" dirty="0" smtClean="0">
                <a:solidFill>
                  <a:srgbClr val="000000"/>
                </a:solidFill>
                <a:effectLst/>
                <a:latin typeface="Consolas" panose="020B0609020204030204" pitchFamily="49" charset="0"/>
              </a:rPr>
              <a:t> = </a:t>
            </a:r>
            <a:r>
              <a:rPr lang="en-US" sz="1400" b="0" dirty="0" smtClean="0">
                <a:solidFill>
                  <a:srgbClr val="3165BB"/>
                </a:solidFill>
                <a:effectLst/>
                <a:latin typeface="Consolas" panose="020B0609020204030204" pitchFamily="49" charset="0"/>
              </a:rPr>
              <a:t>IF</a:t>
            </a:r>
            <a:r>
              <a:rPr lang="en-US" sz="1400" b="0" dirty="0" smtClean="0">
                <a:solidFill>
                  <a:srgbClr val="000000"/>
                </a:solidFill>
                <a:effectLst/>
                <a:latin typeface="Consolas" panose="020B0609020204030204" pitchFamily="49" charset="0"/>
              </a:rPr>
              <a:t>(</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&gt;</a:t>
            </a:r>
            <a:r>
              <a:rPr lang="en-US" sz="1400" b="0" dirty="0" smtClean="0">
                <a:solidFill>
                  <a:srgbClr val="098658"/>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r>
              <a:rPr lang="en-US" sz="1400" b="0" dirty="0" smtClean="0">
                <a:solidFill>
                  <a:srgbClr val="A31515"/>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a:t>
            </a:r>
            <a:r>
              <a:rPr lang="en-US" sz="1400" b="0" dirty="0" smtClean="0">
                <a:solidFill>
                  <a:srgbClr val="000000"/>
                </a:solidFill>
                <a:effectLst/>
                <a:latin typeface="Consolas" panose="020B0609020204030204" pitchFamily="49" charset="0"/>
              </a:rPr>
              <a:t>)</a:t>
            </a:r>
          </a:p>
          <a:p>
            <a:r>
              <a:rPr lang="en-US" sz="1400" b="0" dirty="0" smtClean="0">
                <a:solidFill>
                  <a:srgbClr val="0000FF"/>
                </a:solidFill>
                <a:effectLst/>
                <a:latin typeface="Consolas" panose="020B0609020204030204" pitchFamily="49" charset="0"/>
              </a:rPr>
              <a:t>RETURN</a:t>
            </a:r>
            <a:endParaRPr lang="en-US" sz="1400" b="0" dirty="0" smtClean="0">
              <a:solidFill>
                <a:srgbClr val="000000"/>
              </a:solidFill>
              <a:effectLst/>
              <a:latin typeface="Consolas" panose="020B0609020204030204" pitchFamily="49" charset="0"/>
            </a:endParaRPr>
          </a:p>
          <a:p>
            <a:r>
              <a:rPr lang="en-US" sz="1400" b="0" dirty="0" smtClean="0">
                <a:solidFill>
                  <a:srgbClr val="008080"/>
                </a:solidFill>
                <a:effectLst/>
                <a:latin typeface="Consolas" panose="020B0609020204030204" pitchFamily="49" charset="0"/>
              </a:rPr>
              <a:t>_sign</a:t>
            </a:r>
            <a:r>
              <a:rPr lang="en-US" sz="1400" b="0" dirty="0" smtClean="0">
                <a:solidFill>
                  <a:srgbClr val="000000"/>
                </a:solidFill>
                <a:effectLst/>
                <a:latin typeface="Consolas" panose="020B0609020204030204" pitchFamily="49" charset="0"/>
              </a:rPr>
              <a:t> &amp; </a:t>
            </a:r>
            <a:r>
              <a:rPr lang="en-US" sz="1400" b="0" dirty="0" smtClean="0">
                <a:solidFill>
                  <a:srgbClr val="3165BB"/>
                </a:solidFill>
                <a:effectLst/>
                <a:latin typeface="Consolas" panose="020B0609020204030204" pitchFamily="49" charset="0"/>
              </a:rPr>
              <a:t>FORMAT</a:t>
            </a:r>
            <a:r>
              <a:rPr lang="en-US" sz="1400" b="0" dirty="0" smtClean="0">
                <a:solidFill>
                  <a:srgbClr val="000000"/>
                </a:solidFill>
                <a:effectLst/>
                <a:latin typeface="Consolas" panose="020B0609020204030204" pitchFamily="49" charset="0"/>
              </a:rPr>
              <a:t>(</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pct</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"#0.0%"</a:t>
            </a:r>
            <a:r>
              <a:rPr lang="en-US" sz="1400" b="0" dirty="0" smtClean="0">
                <a:solidFill>
                  <a:srgbClr val="000000"/>
                </a:solidFill>
                <a:effectLst/>
                <a:latin typeface="Consolas" panose="020B0609020204030204" pitchFamily="49" charset="0"/>
              </a:rPr>
              <a:t>) &amp; </a:t>
            </a:r>
            <a:r>
              <a:rPr lang="en-US" sz="1400" b="0" dirty="0" smtClean="0">
                <a:solidFill>
                  <a:srgbClr val="A31515"/>
                </a:solidFill>
                <a:effectLst/>
                <a:latin typeface="Consolas" panose="020B0609020204030204" pitchFamily="49" charset="0"/>
              </a:rPr>
              <a:t>" | "</a:t>
            </a:r>
            <a:r>
              <a:rPr lang="en-US" sz="1400" b="0" dirty="0" smtClean="0">
                <a:solidFill>
                  <a:srgbClr val="000000"/>
                </a:solidFill>
                <a:effectLst/>
                <a:latin typeface="Consolas" panose="020B0609020204030204" pitchFamily="49" charset="0"/>
              </a:rPr>
              <a:t> &amp;</a:t>
            </a:r>
            <a:r>
              <a:rPr lang="en-US" sz="1400" b="0" dirty="0" smtClean="0">
                <a:solidFill>
                  <a:srgbClr val="008080"/>
                </a:solidFill>
                <a:effectLst/>
                <a:latin typeface="Consolas" panose="020B0609020204030204" pitchFamily="49" charset="0"/>
              </a:rPr>
              <a:t>_sign</a:t>
            </a:r>
            <a:r>
              <a:rPr lang="en-US" sz="1400" b="0" dirty="0" smtClean="0">
                <a:solidFill>
                  <a:srgbClr val="000000"/>
                </a:solidFill>
                <a:effectLst/>
                <a:latin typeface="Consolas" panose="020B0609020204030204" pitchFamily="49" charset="0"/>
              </a:rPr>
              <a:t> &amp; </a:t>
            </a:r>
            <a:r>
              <a:rPr lang="en-US" sz="1400" b="0" dirty="0" smtClean="0">
                <a:solidFill>
                  <a:srgbClr val="3165BB"/>
                </a:solidFill>
                <a:effectLst/>
                <a:latin typeface="Consolas" panose="020B0609020204030204" pitchFamily="49" charset="0"/>
              </a:rPr>
              <a:t>FORMAT</a:t>
            </a:r>
            <a:r>
              <a:rPr lang="en-US" sz="1400" b="0" dirty="0" smtClean="0">
                <a:solidFill>
                  <a:srgbClr val="000000"/>
                </a:solidFill>
                <a:effectLst/>
                <a:latin typeface="Consolas" panose="020B0609020204030204" pitchFamily="49" charset="0"/>
              </a:rPr>
              <a:t>(</a:t>
            </a:r>
            <a:r>
              <a:rPr lang="en-US" sz="1400" b="0" dirty="0" smtClean="0">
                <a:solidFill>
                  <a:srgbClr val="008080"/>
                </a:solidFill>
                <a:effectLst/>
                <a:latin typeface="Consolas" panose="020B0609020204030204" pitchFamily="49" charset="0"/>
              </a:rPr>
              <a:t>_</a:t>
            </a:r>
            <a:r>
              <a:rPr lang="en-US" sz="1400" b="0" dirty="0" err="1" smtClean="0">
                <a:solidFill>
                  <a:srgbClr val="008080"/>
                </a:solidFill>
                <a:effectLst/>
                <a:latin typeface="Consolas" panose="020B0609020204030204" pitchFamily="49" charset="0"/>
              </a:rPr>
              <a:t>var</a:t>
            </a:r>
            <a:r>
              <a:rPr lang="en-US" sz="1400" b="0" dirty="0" smtClean="0">
                <a:solidFill>
                  <a:srgbClr val="000000"/>
                </a:solidFill>
                <a:effectLst/>
                <a:latin typeface="Consolas" panose="020B0609020204030204" pitchFamily="49" charset="0"/>
              </a:rPr>
              <a:t>, </a:t>
            </a:r>
            <a:r>
              <a:rPr lang="en-US" sz="1400" b="0" dirty="0" smtClean="0">
                <a:solidFill>
                  <a:srgbClr val="A31515"/>
                </a:solidFill>
                <a:effectLst/>
                <a:latin typeface="Consolas" panose="020B0609020204030204" pitchFamily="49" charset="0"/>
              </a:rPr>
              <a:t>"#0,#"</a:t>
            </a:r>
            <a:r>
              <a:rPr lang="en-US" sz="1400" b="0" dirty="0" smtClean="0">
                <a:solidFill>
                  <a:srgbClr val="0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27" name="Rectangle 26"/>
          <p:cNvSpPr/>
          <p:nvPr/>
        </p:nvSpPr>
        <p:spPr>
          <a:xfrm>
            <a:off x="3268181" y="5991873"/>
            <a:ext cx="5326927" cy="584775"/>
          </a:xfrm>
          <a:prstGeom prst="rect">
            <a:avLst/>
          </a:prstGeom>
          <a:solidFill>
            <a:schemeClr val="accent5">
              <a:lumMod val="60000"/>
              <a:lumOff val="40000"/>
            </a:schemeClr>
          </a:solidFill>
        </p:spPr>
        <p:txBody>
          <a:bodyPr wrap="square">
            <a:spAutoFit/>
          </a:bodyPr>
          <a:lstStyle/>
          <a:p>
            <a:r>
              <a:rPr lang="en-US" sz="1600" b="0" dirty="0" smtClean="0">
                <a:solidFill>
                  <a:srgbClr val="000000"/>
                </a:solidFill>
                <a:effectLst/>
                <a:latin typeface="Consolas" panose="020B0609020204030204" pitchFamily="49" charset="0"/>
              </a:rPr>
              <a:t>KPI Total Premiums = </a:t>
            </a:r>
            <a:r>
              <a:rPr lang="en-US" sz="1600" b="0" dirty="0" smtClean="0">
                <a:solidFill>
                  <a:srgbClr val="3165BB"/>
                </a:solidFill>
                <a:effectLst/>
                <a:latin typeface="Consolas" panose="020B0609020204030204" pitchFamily="49" charset="0"/>
              </a:rPr>
              <a:t>FORMAT</a:t>
            </a:r>
            <a:r>
              <a:rPr lang="en-US" sz="1600" b="0" dirty="0" smtClean="0">
                <a:solidFill>
                  <a:srgbClr val="000000"/>
                </a:solidFill>
                <a:effectLst/>
                <a:latin typeface="Consolas" panose="020B0609020204030204" pitchFamily="49" charset="0"/>
              </a:rPr>
              <a:t>(</a:t>
            </a:r>
            <a:r>
              <a:rPr lang="en-US" sz="1600" b="0" dirty="0" smtClean="0">
                <a:solidFill>
                  <a:srgbClr val="68349C"/>
                </a:solidFill>
                <a:effectLst/>
                <a:latin typeface="Consolas" panose="020B0609020204030204" pitchFamily="49" charset="0"/>
              </a:rPr>
              <a:t>[</a:t>
            </a:r>
            <a:r>
              <a:rPr lang="en-US" sz="1600" b="0" dirty="0" err="1" smtClean="0">
                <a:solidFill>
                  <a:srgbClr val="68349C"/>
                </a:solidFill>
                <a:effectLst/>
                <a:latin typeface="Consolas" panose="020B0609020204030204" pitchFamily="49" charset="0"/>
              </a:rPr>
              <a:t>SumOfPremium</a:t>
            </a:r>
            <a:r>
              <a:rPr lang="en-US" sz="1600" b="0" dirty="0" smtClean="0">
                <a:solidFill>
                  <a:srgbClr val="68349C"/>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A31515"/>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 &amp; </a:t>
            </a:r>
            <a:r>
              <a:rPr lang="en-US" sz="1600" b="0" dirty="0" smtClean="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cxnSp>
        <p:nvCxnSpPr>
          <p:cNvPr id="33" name="Straight Arrow Connector 32"/>
          <p:cNvCxnSpPr/>
          <p:nvPr/>
        </p:nvCxnSpPr>
        <p:spPr>
          <a:xfrm>
            <a:off x="420730" y="1690688"/>
            <a:ext cx="562681" cy="4071757"/>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71932" y="5106838"/>
            <a:ext cx="1396249" cy="73390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940943" y="4056814"/>
            <a:ext cx="4451821" cy="1674826"/>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640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0" y="-8716"/>
            <a:ext cx="12098438" cy="6811326"/>
          </a:xfrm>
          <a:prstGeom prst="rect">
            <a:avLst/>
          </a:prstGeom>
        </p:spPr>
      </p:pic>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6416777" y="54966"/>
            <a:ext cx="5477256" cy="1477328"/>
          </a:xfrm>
          <a:prstGeom prst="rect">
            <a:avLst/>
          </a:prstGeom>
          <a:solidFill>
            <a:schemeClr val="accent5">
              <a:lumMod val="60000"/>
              <a:lumOff val="40000"/>
            </a:schemeClr>
          </a:solidFill>
        </p:spPr>
        <p:txBody>
          <a:bodyPr wrap="square" rtlCol="0">
            <a:spAutoFit/>
          </a:bodyPr>
          <a:lstStyle/>
          <a:p>
            <a:pPr algn="just"/>
            <a:r>
              <a:rPr lang="en-US" dirty="0" smtClean="0"/>
              <a:t>DAX formula calculates the percentage and number of increases in total premium amount by selected and previous year. The previous</a:t>
            </a:r>
            <a:r>
              <a:rPr lang="en-US" dirty="0" smtClean="0"/>
              <a:t> year</a:t>
            </a:r>
            <a:r>
              <a:rPr lang="en-US" dirty="0" smtClean="0"/>
              <a:t> is determined by the selected year from the slicer. Also, Exception handling was added to the DAX formula. DAX formula:</a:t>
            </a:r>
            <a:endParaRPr lang="en-US" dirty="0"/>
          </a:p>
        </p:txBody>
      </p:sp>
      <p:sp>
        <p:nvSpPr>
          <p:cNvPr id="20" name="TextBox 19"/>
          <p:cNvSpPr txBox="1"/>
          <p:nvPr/>
        </p:nvSpPr>
        <p:spPr>
          <a:xfrm>
            <a:off x="147652" y="2637822"/>
            <a:ext cx="5790752" cy="369332"/>
          </a:xfrm>
          <a:prstGeom prst="rect">
            <a:avLst/>
          </a:prstGeom>
          <a:solidFill>
            <a:schemeClr val="accent5">
              <a:lumMod val="60000"/>
              <a:lumOff val="40000"/>
            </a:schemeClr>
          </a:solidFill>
        </p:spPr>
        <p:txBody>
          <a:bodyPr wrap="none" rtlCol="0">
            <a:spAutoFit/>
          </a:bodyPr>
          <a:lstStyle/>
          <a:p>
            <a:r>
              <a:rPr lang="en-US" dirty="0" smtClean="0"/>
              <a:t>DAX formula of calculating total premiums by selected year:</a:t>
            </a:r>
            <a:endParaRPr lang="en-US" dirty="0"/>
          </a:p>
        </p:txBody>
      </p:sp>
      <p:sp>
        <p:nvSpPr>
          <p:cNvPr id="4" name="Rectangle 3"/>
          <p:cNvSpPr/>
          <p:nvPr/>
        </p:nvSpPr>
        <p:spPr>
          <a:xfrm>
            <a:off x="6416777" y="1508011"/>
            <a:ext cx="5401391" cy="5303315"/>
          </a:xfrm>
          <a:prstGeom prst="rect">
            <a:avLst/>
          </a:prstGeom>
          <a:solidFill>
            <a:schemeClr val="accent5">
              <a:lumMod val="60000"/>
              <a:lumOff val="40000"/>
            </a:schemeClr>
          </a:solidFill>
        </p:spPr>
        <p:txBody>
          <a:bodyPr wrap="square">
            <a:spAutoFit/>
          </a:bodyPr>
          <a:lstStyle/>
          <a:p>
            <a:r>
              <a:rPr lang="en-US" sz="750" b="0" dirty="0" smtClean="0">
                <a:solidFill>
                  <a:srgbClr val="000000"/>
                </a:solidFill>
                <a:effectLst/>
                <a:latin typeface="Consolas" panose="020B0609020204030204" pitchFamily="49" charset="0"/>
              </a:rPr>
              <a:t>KPI Increase Premium </a:t>
            </a:r>
            <a:r>
              <a:rPr lang="en-US" sz="750" b="0" dirty="0" err="1" smtClean="0">
                <a:solidFill>
                  <a:srgbClr val="000000"/>
                </a:solidFill>
                <a:effectLst/>
                <a:latin typeface="Consolas" panose="020B0609020204030204" pitchFamily="49" charset="0"/>
              </a:rPr>
              <a:t>ThisYear</a:t>
            </a:r>
            <a:r>
              <a:rPr lang="en-US" sz="750" b="0" dirty="0" smtClean="0">
                <a:solidFill>
                  <a:srgbClr val="000000"/>
                </a:solidFill>
                <a:effectLst/>
                <a:latin typeface="Consolas" panose="020B0609020204030204" pitchFamily="49" charset="0"/>
              </a:rPr>
              <a:t> = </a:t>
            </a:r>
          </a:p>
          <a:p>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Selected_Year</a:t>
            </a:r>
            <a:r>
              <a:rPr lang="en-US" sz="750" b="0" dirty="0" smtClean="0">
                <a:solidFill>
                  <a:srgbClr val="000000"/>
                </a:solidFill>
                <a:effectLst/>
                <a:latin typeface="Consolas" panose="020B0609020204030204" pitchFamily="49" charset="0"/>
              </a:rPr>
              <a:t> = </a:t>
            </a:r>
            <a:r>
              <a:rPr lang="en-US" sz="750" b="0" dirty="0" smtClean="0">
                <a:solidFill>
                  <a:srgbClr val="3165BB"/>
                </a:solidFill>
                <a:effectLst/>
                <a:latin typeface="Consolas" panose="020B0609020204030204" pitchFamily="49" charset="0"/>
              </a:rPr>
              <a:t>SELECTEDVALUE</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'policies'[Year]</a:t>
            </a:r>
            <a:r>
              <a:rPr lang="en-US" sz="750" b="0" dirty="0" smtClean="0">
                <a:solidFill>
                  <a:srgbClr val="000000"/>
                </a:solidFill>
                <a:effectLst/>
                <a:latin typeface="Consolas" panose="020B0609020204030204" pitchFamily="49" charset="0"/>
              </a:rPr>
              <a:t>)</a:t>
            </a:r>
          </a:p>
          <a:p>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Premium_SelectedYear</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CALCULATE</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SUM</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'policies'[premium]</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FILTER</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ALL</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01080"/>
                </a:solidFill>
                <a:effectLst/>
                <a:latin typeface="Consolas" panose="020B0609020204030204" pitchFamily="49" charset="0"/>
              </a:rPr>
              <a:t>'policies'[Year]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Selected_Year</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CALCULATE</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SUM</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'policies'[premium]</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FILTER</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ALL</a:t>
            </a:r>
            <a:r>
              <a:rPr lang="en-US" sz="750" b="0" dirty="0" smtClean="0">
                <a:solidFill>
                  <a:srgbClr val="000000"/>
                </a:solidFill>
                <a:effectLst/>
                <a:latin typeface="Consolas" panose="020B0609020204030204" pitchFamily="49" charset="0"/>
              </a:rPr>
              <a:t>(</a:t>
            </a:r>
            <a:r>
              <a:rPr lang="en-US" sz="750" b="0" dirty="0" smtClean="0">
                <a:solidFill>
                  <a:srgbClr val="001080"/>
                </a:solidFill>
                <a:effectLst/>
                <a:latin typeface="Consolas" panose="020B0609020204030204" pitchFamily="49" charset="0"/>
              </a:rPr>
              <a:t>'policies'</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01080"/>
                </a:solidFill>
                <a:effectLst/>
                <a:latin typeface="Consolas" panose="020B0609020204030204" pitchFamily="49" charset="0"/>
              </a:rPr>
              <a:t>'policies'[Year]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Selected_Year</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1</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Selected_Year</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2012</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Premium_SelectedYear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Premium_PreviousYear</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Percentage_Increase</a:t>
            </a:r>
            <a:r>
              <a:rPr lang="en-US" sz="750" b="0" dirty="0" smtClean="0">
                <a:solidFill>
                  <a:srgbClr val="000000"/>
                </a:solidFill>
                <a:effectLst/>
                <a:latin typeface="Consolas" panose="020B0609020204030204" pitchFamily="49" charset="0"/>
              </a:rPr>
              <a:t> = </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BLANK</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DIVIDE</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Premium_SelectedYear</a:t>
            </a:r>
            <a:r>
              <a:rPr lang="en-US" sz="750" b="0" dirty="0" smtClean="0">
                <a:solidFill>
                  <a:srgbClr val="000000"/>
                </a:solidFill>
                <a:effectLst/>
                <a:latin typeface="Consolas" panose="020B0609020204030204" pitchFamily="49" charset="0"/>
              </a:rPr>
              <a:t> -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Premium_PreviousYear</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VAR</a:t>
            </a:r>
            <a:r>
              <a:rPr lang="en-US" sz="750" b="0" dirty="0" smtClean="0">
                <a:solidFill>
                  <a:srgbClr val="000000"/>
                </a:solidFill>
                <a:effectLst/>
                <a:latin typeface="Consolas" panose="020B0609020204030204" pitchFamily="49" charset="0"/>
              </a:rPr>
              <a:t> </a:t>
            </a:r>
            <a:r>
              <a:rPr lang="en-US" sz="750" b="0" dirty="0" smtClean="0">
                <a:solidFill>
                  <a:srgbClr val="008080"/>
                </a:solidFill>
                <a:effectLst/>
                <a:latin typeface="Consolas" panose="020B0609020204030204" pitchFamily="49" charset="0"/>
              </a:rPr>
              <a:t>_sign</a:t>
            </a:r>
            <a:r>
              <a:rPr lang="en-US" sz="750" b="0" dirty="0" smtClean="0">
                <a:solidFill>
                  <a:srgbClr val="000000"/>
                </a:solidFill>
                <a:effectLst/>
                <a:latin typeface="Consolas" panose="020B0609020204030204" pitchFamily="49" charset="0"/>
              </a:rPr>
              <a:t> =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&gt;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r>
              <a:rPr lang="en-US" sz="750" b="0" dirty="0" smtClean="0">
                <a:solidFill>
                  <a:srgbClr val="0000FF"/>
                </a:solidFill>
                <a:effectLst/>
                <a:latin typeface="Consolas" panose="020B0609020204030204" pitchFamily="49" charset="0"/>
              </a:rPr>
              <a:t>RETURN</a:t>
            </a:r>
            <a:endParaRPr lang="en-US" sz="750" b="0" dirty="0" smtClean="0">
              <a:solidFill>
                <a:srgbClr val="000000"/>
              </a:solidFill>
              <a:effectLst/>
              <a:latin typeface="Consolas" panose="020B0609020204030204" pitchFamily="49" charset="0"/>
            </a:endParaRPr>
          </a:p>
          <a:p>
            <a:r>
              <a:rPr lang="en-US" sz="750" b="0" dirty="0" smtClean="0">
                <a:solidFill>
                  <a:srgbClr val="000000"/>
                </a:solidFill>
                <a:effectLst/>
                <a:latin typeface="Consolas" panose="020B0609020204030204" pitchFamily="49" charset="0"/>
              </a:rPr>
              <a:t>    </a:t>
            </a:r>
            <a:r>
              <a:rPr lang="en-US" sz="750" b="0" dirty="0" smtClean="0">
                <a:solidFill>
                  <a:srgbClr val="3165BB"/>
                </a:solidFill>
                <a:effectLst/>
                <a:latin typeface="Consolas" panose="020B0609020204030204" pitchFamily="49" charset="0"/>
              </a:rPr>
              <a:t>IF</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 </a:t>
            </a:r>
            <a:r>
              <a:rPr lang="en-US" sz="750" b="0" dirty="0" smtClean="0">
                <a:solidFill>
                  <a:srgbClr val="098658"/>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"There is no data"</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r>
              <a:rPr lang="en-US" sz="750" b="0" dirty="0" smtClean="0">
                <a:solidFill>
                  <a:srgbClr val="008080"/>
                </a:solidFill>
                <a:effectLst/>
                <a:latin typeface="Consolas" panose="020B0609020204030204" pitchFamily="49" charset="0"/>
              </a:rPr>
              <a:t>_sign</a:t>
            </a:r>
            <a:r>
              <a:rPr lang="en-US" sz="750" b="0" dirty="0" smtClean="0">
                <a:solidFill>
                  <a:srgbClr val="000000"/>
                </a:solidFill>
                <a:effectLst/>
                <a:latin typeface="Consolas" panose="020B0609020204030204" pitchFamily="49" charset="0"/>
              </a:rPr>
              <a:t> &amp; </a:t>
            </a:r>
            <a:r>
              <a:rPr lang="en-US" sz="750" b="0" dirty="0" smtClean="0">
                <a:solidFill>
                  <a:srgbClr val="3165BB"/>
                </a:solidFill>
                <a:effectLst/>
                <a:latin typeface="Consolas" panose="020B0609020204030204" pitchFamily="49" charset="0"/>
              </a:rPr>
              <a:t>FORMAT</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Percentage_Increase</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"#0.0%"</a:t>
            </a:r>
            <a:r>
              <a:rPr lang="en-US" sz="750" b="0" dirty="0" smtClean="0">
                <a:solidFill>
                  <a:srgbClr val="000000"/>
                </a:solidFill>
                <a:effectLst/>
                <a:latin typeface="Consolas" panose="020B0609020204030204" pitchFamily="49" charset="0"/>
              </a:rPr>
              <a:t>) &amp; </a:t>
            </a:r>
            <a:r>
              <a:rPr lang="en-US" sz="750" b="0" dirty="0" smtClean="0">
                <a:solidFill>
                  <a:srgbClr val="A31515"/>
                </a:solidFill>
                <a:effectLst/>
                <a:latin typeface="Consolas" panose="020B0609020204030204" pitchFamily="49" charset="0"/>
              </a:rPr>
              <a:t>" | "</a:t>
            </a:r>
            <a:r>
              <a:rPr lang="en-US" sz="750" b="0" dirty="0" smtClean="0">
                <a:solidFill>
                  <a:srgbClr val="000000"/>
                </a:solidFill>
                <a:effectLst/>
                <a:latin typeface="Consolas" panose="020B0609020204030204" pitchFamily="49" charset="0"/>
              </a:rPr>
              <a:t> &amp; </a:t>
            </a:r>
            <a:r>
              <a:rPr lang="en-US" sz="750" b="0" dirty="0" smtClean="0">
                <a:solidFill>
                  <a:srgbClr val="008080"/>
                </a:solidFill>
                <a:effectLst/>
                <a:latin typeface="Consolas" panose="020B0609020204030204" pitchFamily="49" charset="0"/>
              </a:rPr>
              <a:t>_sign</a:t>
            </a:r>
            <a:r>
              <a:rPr lang="en-US" sz="750" b="0" dirty="0" smtClean="0">
                <a:solidFill>
                  <a:srgbClr val="000000"/>
                </a:solidFill>
                <a:effectLst/>
                <a:latin typeface="Consolas" panose="020B0609020204030204" pitchFamily="49" charset="0"/>
              </a:rPr>
              <a:t> &amp; </a:t>
            </a:r>
            <a:r>
              <a:rPr lang="en-US" sz="750" b="0" dirty="0" smtClean="0">
                <a:solidFill>
                  <a:srgbClr val="3165BB"/>
                </a:solidFill>
                <a:effectLst/>
                <a:latin typeface="Consolas" panose="020B0609020204030204" pitchFamily="49" charset="0"/>
              </a:rPr>
              <a:t>FORMAT</a:t>
            </a:r>
            <a:r>
              <a:rPr lang="en-US" sz="750" b="0" dirty="0" smtClean="0">
                <a:solidFill>
                  <a:srgbClr val="000000"/>
                </a:solidFill>
                <a:effectLst/>
                <a:latin typeface="Consolas" panose="020B0609020204030204" pitchFamily="49" charset="0"/>
              </a:rPr>
              <a:t>(</a:t>
            </a:r>
            <a:r>
              <a:rPr lang="en-US" sz="750" b="0" dirty="0" err="1" smtClean="0">
                <a:solidFill>
                  <a:srgbClr val="008080"/>
                </a:solidFill>
                <a:effectLst/>
                <a:latin typeface="Consolas" panose="020B0609020204030204" pitchFamily="49" charset="0"/>
              </a:rPr>
              <a:t>Increase_Premium</a:t>
            </a:r>
            <a:r>
              <a:rPr lang="en-US" sz="750" b="0" dirty="0" smtClean="0">
                <a:solidFill>
                  <a:srgbClr val="000000"/>
                </a:solidFill>
                <a:effectLst/>
                <a:latin typeface="Consolas" panose="020B0609020204030204" pitchFamily="49" charset="0"/>
              </a:rPr>
              <a:t>, </a:t>
            </a:r>
            <a:r>
              <a:rPr lang="en-US" sz="750" b="0" dirty="0" smtClean="0">
                <a:solidFill>
                  <a:srgbClr val="A31515"/>
                </a:solidFill>
                <a:effectLst/>
                <a:latin typeface="Consolas" panose="020B0609020204030204" pitchFamily="49" charset="0"/>
              </a:rPr>
              <a:t>"#0,#"</a:t>
            </a:r>
            <a:r>
              <a:rPr lang="en-US" sz="750" b="0" dirty="0" smtClean="0">
                <a:solidFill>
                  <a:srgbClr val="000000"/>
                </a:solidFill>
                <a:effectLst/>
                <a:latin typeface="Consolas" panose="020B0609020204030204" pitchFamily="49" charset="0"/>
              </a:rPr>
              <a:t>)</a:t>
            </a:r>
          </a:p>
          <a:p>
            <a:r>
              <a:rPr lang="en-US" sz="750" b="0" dirty="0" smtClean="0">
                <a:solidFill>
                  <a:srgbClr val="000000"/>
                </a:solidFill>
                <a:effectLst/>
                <a:latin typeface="Consolas" panose="020B0609020204030204" pitchFamily="49" charset="0"/>
              </a:rPr>
              <a:t>    )</a:t>
            </a:r>
          </a:p>
          <a:p>
            <a:r>
              <a:rPr lang="en-US" sz="750" b="0" dirty="0" smtClean="0">
                <a:solidFill>
                  <a:srgbClr val="000000"/>
                </a:solidFill>
                <a:effectLst/>
                <a:latin typeface="Consolas" panose="020B0609020204030204" pitchFamily="49" charset="0"/>
              </a:rPr>
              <a:t/>
            </a:r>
            <a:br>
              <a:rPr lang="en-US" sz="750" b="0" dirty="0" smtClean="0">
                <a:solidFill>
                  <a:srgbClr val="000000"/>
                </a:solidFill>
                <a:effectLst/>
                <a:latin typeface="Consolas" panose="020B0609020204030204" pitchFamily="49" charset="0"/>
              </a:rPr>
            </a:br>
            <a:endParaRPr lang="en-US" sz="750" b="0" dirty="0">
              <a:solidFill>
                <a:srgbClr val="000000"/>
              </a:solidFill>
              <a:effectLst/>
              <a:latin typeface="Consolas" panose="020B0609020204030204" pitchFamily="49" charset="0"/>
            </a:endParaRPr>
          </a:p>
        </p:txBody>
      </p:sp>
      <p:sp>
        <p:nvSpPr>
          <p:cNvPr id="6" name="Rectangle 5"/>
          <p:cNvSpPr/>
          <p:nvPr/>
        </p:nvSpPr>
        <p:spPr>
          <a:xfrm>
            <a:off x="147652" y="3007154"/>
            <a:ext cx="6121473" cy="584775"/>
          </a:xfrm>
          <a:prstGeom prst="rect">
            <a:avLst/>
          </a:prstGeom>
          <a:solidFill>
            <a:schemeClr val="accent5">
              <a:lumMod val="60000"/>
              <a:lumOff val="40000"/>
            </a:schemeClr>
          </a:solidFill>
        </p:spPr>
        <p:txBody>
          <a:bodyPr wrap="square">
            <a:spAutoFit/>
          </a:bodyPr>
          <a:lstStyle/>
          <a:p>
            <a:r>
              <a:rPr lang="en-US" sz="1600" b="0" dirty="0" smtClean="0">
                <a:solidFill>
                  <a:srgbClr val="000000"/>
                </a:solidFill>
                <a:effectLst/>
                <a:latin typeface="Consolas" panose="020B0609020204030204" pitchFamily="49" charset="0"/>
              </a:rPr>
              <a:t>KPI Total Premiums = </a:t>
            </a:r>
            <a:r>
              <a:rPr lang="en-US" sz="1600" b="0" dirty="0" smtClean="0">
                <a:solidFill>
                  <a:srgbClr val="3165BB"/>
                </a:solidFill>
                <a:effectLst/>
                <a:latin typeface="Consolas" panose="020B0609020204030204" pitchFamily="49" charset="0"/>
              </a:rPr>
              <a:t>FORMAT</a:t>
            </a:r>
            <a:r>
              <a:rPr lang="en-US" sz="1600" b="0" dirty="0" smtClean="0">
                <a:solidFill>
                  <a:srgbClr val="000000"/>
                </a:solidFill>
                <a:effectLst/>
                <a:latin typeface="Consolas" panose="020B0609020204030204" pitchFamily="49" charset="0"/>
              </a:rPr>
              <a:t>(</a:t>
            </a:r>
            <a:r>
              <a:rPr lang="en-US" sz="1600" b="0" dirty="0" smtClean="0">
                <a:solidFill>
                  <a:srgbClr val="68349C"/>
                </a:solidFill>
                <a:effectLst/>
                <a:latin typeface="Consolas" panose="020B0609020204030204" pitchFamily="49" charset="0"/>
              </a:rPr>
              <a:t>[</a:t>
            </a:r>
            <a:r>
              <a:rPr lang="en-US" sz="1600" b="0" dirty="0" err="1" smtClean="0">
                <a:solidFill>
                  <a:srgbClr val="68349C"/>
                </a:solidFill>
                <a:effectLst/>
                <a:latin typeface="Consolas" panose="020B0609020204030204" pitchFamily="49" charset="0"/>
              </a:rPr>
              <a:t>SumOfPremium</a:t>
            </a:r>
            <a:r>
              <a:rPr lang="en-US" sz="1600" b="0" dirty="0" smtClean="0">
                <a:solidFill>
                  <a:srgbClr val="68349C"/>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t>
            </a:r>
            <a:r>
              <a:rPr lang="en-US" sz="1600" b="0" dirty="0" smtClean="0">
                <a:solidFill>
                  <a:srgbClr val="A31515"/>
                </a:solidFill>
                <a:effectLst/>
                <a:latin typeface="Consolas" panose="020B0609020204030204" pitchFamily="49" charset="0"/>
              </a:rPr>
              <a:t>"€#,0"</a:t>
            </a:r>
            <a:r>
              <a:rPr lang="en-US" sz="1600" b="0" dirty="0" smtClean="0">
                <a:solidFill>
                  <a:srgbClr val="000000"/>
                </a:solidFill>
                <a:effectLst/>
                <a:latin typeface="Consolas" panose="020B0609020204030204" pitchFamily="49" charset="0"/>
              </a:rPr>
              <a:t>) &amp; </a:t>
            </a:r>
            <a:r>
              <a:rPr lang="en-US" sz="1600" b="0" dirty="0" smtClean="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cxnSp>
        <p:nvCxnSpPr>
          <p:cNvPr id="29" name="Straight Arrow Connector 28"/>
          <p:cNvCxnSpPr/>
          <p:nvPr/>
        </p:nvCxnSpPr>
        <p:spPr>
          <a:xfrm>
            <a:off x="3200400" y="3648974"/>
            <a:ext cx="310551" cy="1302588"/>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940749" y="3942272"/>
            <a:ext cx="2476028" cy="1725283"/>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542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 y="0"/>
            <a:ext cx="12192000" cy="6858000"/>
          </a:xfrm>
          <a:prstGeom prst="rect">
            <a:avLst/>
          </a:prstGeom>
        </p:spPr>
      </p:pic>
      <p:sp>
        <p:nvSpPr>
          <p:cNvPr id="5" name="Rectangle 4"/>
          <p:cNvSpPr/>
          <p:nvPr/>
        </p:nvSpPr>
        <p:spPr>
          <a:xfrm>
            <a:off x="190500" y="881781"/>
            <a:ext cx="4214446" cy="5755422"/>
          </a:xfrm>
          <a:prstGeom prst="rect">
            <a:avLst/>
          </a:prstGeom>
          <a:solidFill>
            <a:schemeClr val="accent5">
              <a:lumMod val="60000"/>
              <a:lumOff val="40000"/>
            </a:schemeClr>
          </a:solidFill>
        </p:spPr>
        <p:txBody>
          <a:bodyPr wrap="square">
            <a:spAutoFit/>
          </a:bodyPr>
          <a:lstStyle/>
          <a:p>
            <a:r>
              <a:rPr lang="en-US" sz="800" b="0" dirty="0" smtClean="0">
                <a:solidFill>
                  <a:srgbClr val="000000"/>
                </a:solidFill>
                <a:effectLst/>
                <a:latin typeface="Consolas" panose="020B0609020204030204" pitchFamily="49" charset="0"/>
              </a:rPr>
              <a:t>KPI Increase Renewal </a:t>
            </a:r>
            <a:r>
              <a:rPr lang="en-US" sz="800" b="0" dirty="0" err="1" smtClean="0">
                <a:solidFill>
                  <a:srgbClr val="000000"/>
                </a:solidFill>
                <a:effectLst/>
                <a:latin typeface="Consolas" panose="020B0609020204030204" pitchFamily="49" charset="0"/>
              </a:rPr>
              <a:t>ThisYear</a:t>
            </a:r>
            <a:r>
              <a:rPr lang="en-US" sz="800" b="0" dirty="0" smtClean="0">
                <a:solidFill>
                  <a:srgbClr val="000000"/>
                </a:solidFill>
                <a:effectLst/>
                <a:latin typeface="Consolas" panose="020B0609020204030204" pitchFamily="49" charset="0"/>
              </a:rPr>
              <a:t> = </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SELECTEDVALUE</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a:t>
            </a:r>
          </a:p>
          <a:p>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Renewal_SelectedYear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TotalRenewal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CALCULATE</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'calculations'</a:t>
            </a:r>
            <a:r>
              <a:rPr lang="en-US" sz="800" b="0" dirty="0" smtClean="0">
                <a:solidFill>
                  <a:srgbClr val="68349C"/>
                </a:solidFill>
                <a:effectLst/>
                <a:latin typeface="Consolas" panose="020B0609020204030204" pitchFamily="49" charset="0"/>
              </a:rPr>
              <a:t>[</a:t>
            </a:r>
            <a:r>
              <a:rPr lang="en-US" sz="800" b="0" dirty="0" err="1" smtClean="0">
                <a:solidFill>
                  <a:srgbClr val="68349C"/>
                </a:solidFill>
                <a:effectLst/>
                <a:latin typeface="Consolas" panose="020B0609020204030204" pitchFamily="49" charset="0"/>
              </a:rPr>
              <a:t>TotalRenewal</a:t>
            </a:r>
            <a:r>
              <a:rPr lang="en-US" sz="800" b="0" dirty="0" smtClean="0">
                <a:solidFill>
                  <a:srgbClr val="68349C"/>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FILTER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ALL</a:t>
            </a:r>
            <a:r>
              <a:rPr lang="en-US" sz="800" b="0" dirty="0" smtClean="0">
                <a:solidFill>
                  <a:srgbClr val="000000"/>
                </a:solidFill>
                <a:effectLst/>
                <a:latin typeface="Consolas" panose="020B0609020204030204" pitchFamily="49" charset="0"/>
              </a:rPr>
              <a:t>(</a:t>
            </a:r>
            <a:r>
              <a:rPr lang="en-US" sz="800" b="0" dirty="0" smtClean="0">
                <a:solidFill>
                  <a:srgbClr val="001080"/>
                </a:solidFill>
                <a:effectLst/>
                <a:latin typeface="Consolas" panose="020B0609020204030204" pitchFamily="49" charset="0"/>
              </a:rPr>
              <a:t>'policies'</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1080"/>
                </a:solidFill>
                <a:effectLst/>
                <a:latin typeface="Consolas" panose="020B0609020204030204" pitchFamily="49" charset="0"/>
              </a:rPr>
              <a:t>'policies'[Year]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1</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Selected_Year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2012</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Renewal_PreviousYear</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 </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BLANK</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DIVIDE</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Renewal_SelectedYear</a:t>
            </a:r>
            <a:r>
              <a:rPr lang="en-US" sz="800" b="0" dirty="0" smtClean="0">
                <a:solidFill>
                  <a:srgbClr val="000000"/>
                </a:solidFill>
                <a:effectLst/>
                <a:latin typeface="Consolas" panose="020B0609020204030204" pitchFamily="49" charset="0"/>
              </a:rPr>
              <a:t> -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Renewal_PreviousYear</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VAR</a:t>
            </a:r>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&gt;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r>
              <a:rPr lang="en-US" sz="800" b="0" dirty="0" smtClean="0">
                <a:solidFill>
                  <a:srgbClr val="0000FF"/>
                </a:solidFill>
                <a:effectLst/>
                <a:latin typeface="Consolas" panose="020B0609020204030204" pitchFamily="49" charset="0"/>
              </a:rPr>
              <a:t>RETURN</a:t>
            </a:r>
            <a:endParaRPr lang="en-US" sz="800" b="0" dirty="0" smtClean="0">
              <a:solidFill>
                <a:srgbClr val="000000"/>
              </a:solidFill>
              <a:effectLst/>
              <a:latin typeface="Consolas" panose="020B0609020204030204" pitchFamily="49" charset="0"/>
            </a:endParaRPr>
          </a:p>
          <a:p>
            <a:r>
              <a:rPr lang="en-US" sz="800" b="0" dirty="0" smtClean="0">
                <a:solidFill>
                  <a:srgbClr val="000000"/>
                </a:solidFill>
                <a:effectLst/>
                <a:latin typeface="Consolas" panose="020B0609020204030204" pitchFamily="49" charset="0"/>
              </a:rPr>
              <a:t>    </a:t>
            </a:r>
            <a:r>
              <a:rPr lang="en-US" sz="800" b="0" dirty="0" smtClean="0">
                <a:solidFill>
                  <a:srgbClr val="3165BB"/>
                </a:solidFill>
                <a:effectLst/>
                <a:latin typeface="Consolas" panose="020B0609020204030204" pitchFamily="49" charset="0"/>
              </a:rPr>
              <a:t>IF</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 </a:t>
            </a:r>
            <a:r>
              <a:rPr lang="en-US" sz="800" b="0" dirty="0" smtClean="0">
                <a:solidFill>
                  <a:srgbClr val="098658"/>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"There is no data"</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Percentage_Increase</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"#0.0%"</a:t>
            </a:r>
            <a:r>
              <a:rPr lang="en-US" sz="800" b="0" dirty="0" smtClean="0">
                <a:solidFill>
                  <a:srgbClr val="000000"/>
                </a:solidFill>
                <a:effectLst/>
                <a:latin typeface="Consolas" panose="020B0609020204030204" pitchFamily="49" charset="0"/>
              </a:rPr>
              <a:t>) &amp; </a:t>
            </a:r>
            <a:r>
              <a:rPr lang="en-US" sz="800" b="0" dirty="0" smtClean="0">
                <a:solidFill>
                  <a:srgbClr val="A31515"/>
                </a:solidFill>
                <a:effectLst/>
                <a:latin typeface="Consolas" panose="020B0609020204030204" pitchFamily="49" charset="0"/>
              </a:rPr>
              <a:t>" | "</a:t>
            </a:r>
            <a:r>
              <a:rPr lang="en-US" sz="800" b="0" dirty="0" smtClean="0">
                <a:solidFill>
                  <a:srgbClr val="000000"/>
                </a:solidFill>
                <a:effectLst/>
                <a:latin typeface="Consolas" panose="020B0609020204030204" pitchFamily="49" charset="0"/>
              </a:rPr>
              <a:t> &amp; </a:t>
            </a:r>
            <a:r>
              <a:rPr lang="en-US" sz="800" b="0" dirty="0" smtClean="0">
                <a:solidFill>
                  <a:srgbClr val="008080"/>
                </a:solidFill>
                <a:effectLst/>
                <a:latin typeface="Consolas" panose="020B0609020204030204" pitchFamily="49" charset="0"/>
              </a:rPr>
              <a:t>_sign</a:t>
            </a:r>
            <a:r>
              <a:rPr lang="en-US" sz="800" b="0" dirty="0" smtClean="0">
                <a:solidFill>
                  <a:srgbClr val="000000"/>
                </a:solidFill>
                <a:effectLst/>
                <a:latin typeface="Consolas" panose="020B0609020204030204" pitchFamily="49" charset="0"/>
              </a:rPr>
              <a:t> &amp; </a:t>
            </a:r>
            <a:r>
              <a:rPr lang="en-US" sz="800" b="0" dirty="0" smtClean="0">
                <a:solidFill>
                  <a:srgbClr val="3165BB"/>
                </a:solidFill>
                <a:effectLst/>
                <a:latin typeface="Consolas" panose="020B0609020204030204" pitchFamily="49" charset="0"/>
              </a:rPr>
              <a:t>FORMAT</a:t>
            </a:r>
            <a:r>
              <a:rPr lang="en-US" sz="800" b="0" dirty="0" smtClean="0">
                <a:solidFill>
                  <a:srgbClr val="000000"/>
                </a:solidFill>
                <a:effectLst/>
                <a:latin typeface="Consolas" panose="020B0609020204030204" pitchFamily="49" charset="0"/>
              </a:rPr>
              <a:t>(</a:t>
            </a:r>
            <a:r>
              <a:rPr lang="en-US" sz="800" b="0" dirty="0" err="1" smtClean="0">
                <a:solidFill>
                  <a:srgbClr val="008080"/>
                </a:solidFill>
                <a:effectLst/>
                <a:latin typeface="Consolas" panose="020B0609020204030204" pitchFamily="49" charset="0"/>
              </a:rPr>
              <a:t>Increase_Renewal</a:t>
            </a:r>
            <a:r>
              <a:rPr lang="en-US" sz="800" b="0" dirty="0" smtClean="0">
                <a:solidFill>
                  <a:srgbClr val="000000"/>
                </a:solidFill>
                <a:effectLst/>
                <a:latin typeface="Consolas" panose="020B0609020204030204" pitchFamily="49" charset="0"/>
              </a:rPr>
              <a:t>, </a:t>
            </a:r>
            <a:r>
              <a:rPr lang="en-US" sz="800" b="0" dirty="0" smtClean="0">
                <a:solidFill>
                  <a:srgbClr val="A31515"/>
                </a:solidFill>
                <a:effectLst/>
                <a:latin typeface="Consolas" panose="020B0609020204030204" pitchFamily="49" charset="0"/>
              </a:rPr>
              <a:t>"#0,#"</a:t>
            </a:r>
            <a:r>
              <a:rPr lang="en-US" sz="800" b="0" dirty="0" smtClean="0">
                <a:solidFill>
                  <a:srgbClr val="000000"/>
                </a:solidFill>
                <a:effectLst/>
                <a:latin typeface="Consolas" panose="020B0609020204030204" pitchFamily="49" charset="0"/>
              </a:rPr>
              <a:t>)</a:t>
            </a:r>
          </a:p>
          <a:p>
            <a:r>
              <a:rPr lang="en-US" sz="800" b="0" dirty="0" smtClean="0">
                <a:solidFill>
                  <a:srgbClr val="000000"/>
                </a:solidFill>
                <a:effectLst/>
                <a:latin typeface="Consolas" panose="020B0609020204030204" pitchFamily="49" charset="0"/>
              </a:rPr>
              <a:t>    )</a:t>
            </a:r>
          </a:p>
          <a:p>
            <a:r>
              <a:rPr lang="en-US" sz="800" b="0" dirty="0" smtClean="0">
                <a:solidFill>
                  <a:srgbClr val="000000"/>
                </a:solidFill>
                <a:effectLst/>
                <a:latin typeface="Consolas" panose="020B0609020204030204" pitchFamily="49" charset="0"/>
              </a:rPr>
              <a:t/>
            </a:r>
            <a:br>
              <a:rPr lang="en-US" sz="800" b="0" dirty="0" smtClean="0">
                <a:solidFill>
                  <a:srgbClr val="000000"/>
                </a:solidFill>
                <a:effectLst/>
                <a:latin typeface="Consolas" panose="020B0609020204030204" pitchFamily="49" charset="0"/>
              </a:rPr>
            </a:br>
            <a:endParaRPr lang="en-US" sz="800" b="0" dirty="0">
              <a:solidFill>
                <a:srgbClr val="000000"/>
              </a:solidFill>
              <a:effectLst/>
              <a:latin typeface="Consolas" panose="020B0609020204030204" pitchFamily="49" charset="0"/>
            </a:endParaRPr>
          </a:p>
        </p:txBody>
      </p:sp>
      <p:sp>
        <p:nvSpPr>
          <p:cNvPr id="6" name="TextBox 5"/>
          <p:cNvSpPr txBox="1"/>
          <p:nvPr/>
        </p:nvSpPr>
        <p:spPr>
          <a:xfrm>
            <a:off x="190500" y="512449"/>
            <a:ext cx="1120820" cy="369332"/>
          </a:xfrm>
          <a:prstGeom prst="rect">
            <a:avLst/>
          </a:prstGeom>
          <a:solidFill>
            <a:schemeClr val="accent5">
              <a:lumMod val="60000"/>
              <a:lumOff val="40000"/>
            </a:schemeClr>
          </a:solidFill>
        </p:spPr>
        <p:txBody>
          <a:bodyPr wrap="none" rtlCol="0">
            <a:spAutoFit/>
          </a:bodyPr>
          <a:lstStyle/>
          <a:p>
            <a:r>
              <a:rPr lang="en-US" dirty="0" err="1" smtClean="0"/>
              <a:t>dssdsdsds</a:t>
            </a:r>
            <a:endParaRPr lang="en-US" dirty="0"/>
          </a:p>
        </p:txBody>
      </p:sp>
      <p:cxnSp>
        <p:nvCxnSpPr>
          <p:cNvPr id="8" name="Straight Arrow Connector 7"/>
          <p:cNvCxnSpPr/>
          <p:nvPr/>
        </p:nvCxnSpPr>
        <p:spPr>
          <a:xfrm>
            <a:off x="4317023" y="5275385"/>
            <a:ext cx="1591408" cy="422030"/>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446818" y="3851003"/>
            <a:ext cx="4560864" cy="338554"/>
          </a:xfrm>
          <a:prstGeom prst="rect">
            <a:avLst/>
          </a:prstGeom>
          <a:solidFill>
            <a:schemeClr val="accent5">
              <a:lumMod val="60000"/>
              <a:lumOff val="40000"/>
            </a:schemeClr>
          </a:solidFill>
        </p:spPr>
        <p:txBody>
          <a:bodyPr wrap="none">
            <a:spAutoFit/>
          </a:bodyPr>
          <a:lstStyle/>
          <a:p>
            <a:r>
              <a:rPr lang="en-US" sz="1600" b="0" dirty="0" smtClean="0">
                <a:solidFill>
                  <a:srgbClr val="000000"/>
                </a:solidFill>
                <a:effectLst/>
                <a:latin typeface="Consolas" panose="020B0609020204030204" pitchFamily="49" charset="0"/>
              </a:rPr>
              <a:t>KPI Total Renewal = </a:t>
            </a:r>
            <a:r>
              <a:rPr lang="en-US" sz="1600" b="0" dirty="0" smtClean="0">
                <a:solidFill>
                  <a:srgbClr val="68349C"/>
                </a:solidFill>
                <a:effectLst/>
                <a:latin typeface="Consolas" panose="020B0609020204030204" pitchFamily="49" charset="0"/>
              </a:rPr>
              <a:t>[</a:t>
            </a:r>
            <a:r>
              <a:rPr lang="en-US" sz="1600" b="0" dirty="0" err="1" smtClean="0">
                <a:solidFill>
                  <a:srgbClr val="68349C"/>
                </a:solidFill>
                <a:effectLst/>
                <a:latin typeface="Consolas" panose="020B0609020204030204" pitchFamily="49" charset="0"/>
              </a:rPr>
              <a:t>TotalRenewal</a:t>
            </a:r>
            <a:r>
              <a:rPr lang="en-US" sz="1600" b="0" dirty="0" smtClean="0">
                <a:solidFill>
                  <a:srgbClr val="68349C"/>
                </a:solidFill>
                <a:effectLst/>
                <a:latin typeface="Consolas" panose="020B0609020204030204" pitchFamily="49" charset="0"/>
              </a:rPr>
              <a:t>]</a:t>
            </a:r>
            <a:r>
              <a:rPr lang="en-US" sz="1600" b="0" dirty="0" smtClean="0">
                <a:solidFill>
                  <a:srgbClr val="000000"/>
                </a:solidFill>
                <a:effectLst/>
                <a:latin typeface="Consolas" panose="020B0609020204030204" pitchFamily="49" charset="0"/>
              </a:rPr>
              <a:t> &amp; </a:t>
            </a:r>
            <a:r>
              <a:rPr lang="en-US" sz="1600" b="0" dirty="0" smtClean="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1" name="TextBox 10"/>
          <p:cNvSpPr txBox="1"/>
          <p:nvPr/>
        </p:nvSpPr>
        <p:spPr>
          <a:xfrm>
            <a:off x="7446818" y="3481671"/>
            <a:ext cx="1273105" cy="369332"/>
          </a:xfrm>
          <a:prstGeom prst="rect">
            <a:avLst/>
          </a:prstGeom>
          <a:solidFill>
            <a:schemeClr val="accent5">
              <a:lumMod val="60000"/>
              <a:lumOff val="40000"/>
            </a:schemeClr>
          </a:solidFill>
        </p:spPr>
        <p:txBody>
          <a:bodyPr wrap="none" rtlCol="0">
            <a:spAutoFit/>
          </a:bodyPr>
          <a:lstStyle/>
          <a:p>
            <a:r>
              <a:rPr lang="en-US" dirty="0" err="1" smtClean="0"/>
              <a:t>sdsdadasda</a:t>
            </a:r>
            <a:endParaRPr lang="en-US" dirty="0"/>
          </a:p>
        </p:txBody>
      </p:sp>
      <p:cxnSp>
        <p:nvCxnSpPr>
          <p:cNvPr id="13" name="Straight Arrow Connector 12"/>
          <p:cNvCxnSpPr/>
          <p:nvPr/>
        </p:nvCxnSpPr>
        <p:spPr>
          <a:xfrm flipH="1">
            <a:off x="6435969" y="4189557"/>
            <a:ext cx="1670539" cy="918774"/>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745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923</TotalTime>
  <Words>4423</Words>
  <Application>Microsoft Office PowerPoint</Application>
  <PresentationFormat>Widescreen</PresentationFormat>
  <Paragraphs>435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 Theme</vt:lpstr>
      <vt:lpstr>PowerPoint Presentation</vt:lpstr>
      <vt:lpstr>Portfolio dashboard</vt:lpstr>
      <vt:lpstr>PowerPoint Presentation</vt:lpstr>
      <vt:lpstr>Analyses of “Portfolio” dashboard</vt:lpstr>
      <vt:lpstr> </vt:lpstr>
      <vt:lpstr> </vt:lpstr>
      <vt:lpstr> </vt:lpstr>
      <vt:lpstr> </vt:lpstr>
      <vt:lpstr>PowerPoint Presentation</vt:lpstr>
      <vt:lpstr>PowerPoint Presentation</vt:lpstr>
      <vt:lpstr>PowerPoint Presentation</vt:lpstr>
      <vt:lpstr>PowerPoint Presentation</vt:lpstr>
      <vt:lpstr>PowerPoint Presentation</vt:lpstr>
      <vt:lpstr>Trends in claims</vt:lpstr>
      <vt:lpstr>“Trends in claims”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trends</vt:lpstr>
      <vt:lpstr>“Introduction of claims”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User_PC</dc:creator>
  <cp:lastModifiedBy>User_PC</cp:lastModifiedBy>
  <cp:revision>62</cp:revision>
  <dcterms:created xsi:type="dcterms:W3CDTF">2023-07-26T06:08:44Z</dcterms:created>
  <dcterms:modified xsi:type="dcterms:W3CDTF">2023-07-26T21:31:59Z</dcterms:modified>
</cp:coreProperties>
</file>