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9" r:id="rId3"/>
    <p:sldId id="258" r:id="rId4"/>
    <p:sldId id="265" r:id="rId5"/>
    <p:sldId id="267" r:id="rId6"/>
    <p:sldId id="266" r:id="rId7"/>
    <p:sldId id="268" r:id="rId8"/>
    <p:sldId id="288" r:id="rId9"/>
    <p:sldId id="289" r:id="rId10"/>
    <p:sldId id="290" r:id="rId11"/>
    <p:sldId id="291" r:id="rId12"/>
    <p:sldId id="292" r:id="rId13"/>
    <p:sldId id="295" r:id="rId14"/>
    <p:sldId id="278" r:id="rId15"/>
    <p:sldId id="279" r:id="rId16"/>
    <p:sldId id="280" r:id="rId17"/>
    <p:sldId id="281" r:id="rId18"/>
    <p:sldId id="282" r:id="rId19"/>
    <p:sldId id="283" r:id="rId20"/>
    <p:sldId id="263" r:id="rId21"/>
    <p:sldId id="294" r:id="rId22"/>
    <p:sldId id="272" r:id="rId23"/>
    <p:sldId id="273" r:id="rId24"/>
    <p:sldId id="274" r:id="rId25"/>
    <p:sldId id="275" r:id="rId26"/>
    <p:sldId id="276" r:id="rId27"/>
    <p:sldId id="297" r:id="rId28"/>
    <p:sldId id="303" r:id="rId29"/>
    <p:sldId id="298" r:id="rId30"/>
    <p:sldId id="299" r:id="rId31"/>
    <p:sldId id="300" r:id="rId32"/>
    <p:sldId id="301" r:id="rId33"/>
    <p:sldId id="302" r:id="rId34"/>
    <p:sldId id="304" r:id="rId35"/>
    <p:sldId id="305" r:id="rId36"/>
    <p:sldId id="306" r:id="rId37"/>
    <p:sldId id="307" r:id="rId38"/>
    <p:sldId id="308" r:id="rId39"/>
    <p:sldId id="309" r:id="rId40"/>
    <p:sldId id="31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00" autoAdjust="0"/>
  </p:normalViewPr>
  <p:slideViewPr>
    <p:cSldViewPr snapToGrid="0">
      <p:cViewPr varScale="1">
        <p:scale>
          <a:sx n="89" d="100"/>
          <a:sy n="89" d="100"/>
        </p:scale>
        <p:origin x="43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31627D-D357-4AB0-91C9-C30FC458841E}"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61929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1627D-D357-4AB0-91C9-C30FC458841E}"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393571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1627D-D357-4AB0-91C9-C30FC458841E}"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849992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1627D-D357-4AB0-91C9-C30FC458841E}"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36086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31627D-D357-4AB0-91C9-C30FC458841E}"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66519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31627D-D357-4AB0-91C9-C30FC458841E}"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336329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31627D-D357-4AB0-91C9-C30FC458841E}" type="datetimeFigureOut">
              <a:rPr lang="en-US" smtClean="0"/>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199316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31627D-D357-4AB0-91C9-C30FC458841E}" type="datetimeFigureOut">
              <a:rPr lang="en-US" smtClean="0"/>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601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1627D-D357-4AB0-91C9-C30FC458841E}" type="datetimeFigureOut">
              <a:rPr lang="en-US" smtClean="0"/>
              <a:t>8/5/2023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61544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31627D-D357-4AB0-91C9-C30FC458841E}"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7778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31627D-D357-4AB0-91C9-C30FC458841E}"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94771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1627D-D357-4AB0-91C9-C30FC458841E}" type="datetimeFigureOut">
              <a:rPr lang="en-US" smtClean="0"/>
              <a:t>8/5/2023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BA9A3-6A67-486D-9759-8D1E0F8A30EA}" type="slidenum">
              <a:rPr lang="en-US" smtClean="0"/>
              <a:t>‹#›</a:t>
            </a:fld>
            <a:endParaRPr lang="en-US"/>
          </a:p>
        </p:txBody>
      </p:sp>
    </p:spTree>
    <p:extLst>
      <p:ext uri="{BB962C8B-B14F-4D97-AF65-F5344CB8AC3E}">
        <p14:creationId xmlns:p14="http://schemas.microsoft.com/office/powerpoint/2010/main" val="7371054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Portfolio project</a:t>
            </a:r>
            <a:endParaRPr lang="en-US" dirty="0"/>
          </a:p>
        </p:txBody>
      </p:sp>
      <p:sp>
        <p:nvSpPr>
          <p:cNvPr id="3" name="Subtitle 2"/>
          <p:cNvSpPr>
            <a:spLocks noGrp="1"/>
          </p:cNvSpPr>
          <p:nvPr>
            <p:ph type="subTitle" idx="1"/>
          </p:nvPr>
        </p:nvSpPr>
        <p:spPr/>
        <p:txBody>
          <a:bodyPr/>
          <a:lstStyle/>
          <a:p>
            <a:r>
              <a:rPr lang="en-US" dirty="0" err="1" smtClean="0"/>
              <a:t>Shahin</a:t>
            </a:r>
            <a:r>
              <a:rPr lang="en-US" dirty="0" smtClean="0"/>
              <a:t> </a:t>
            </a:r>
            <a:r>
              <a:rPr lang="en-US" dirty="0" err="1" smtClean="0"/>
              <a:t>Yusifli</a:t>
            </a:r>
            <a:endParaRPr lang="en-US" dirty="0"/>
          </a:p>
        </p:txBody>
      </p:sp>
    </p:spTree>
    <p:extLst>
      <p:ext uri="{BB962C8B-B14F-4D97-AF65-F5344CB8AC3E}">
        <p14:creationId xmlns:p14="http://schemas.microsoft.com/office/powerpoint/2010/main" val="2180877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351" y="0"/>
            <a:ext cx="12174649" cy="6820373"/>
          </a:xfrm>
          <a:prstGeom prst="rect">
            <a:avLst/>
          </a:prstGeom>
        </p:spPr>
      </p:pic>
      <p:sp>
        <p:nvSpPr>
          <p:cNvPr id="5" name="Rectangle 4"/>
          <p:cNvSpPr/>
          <p:nvPr/>
        </p:nvSpPr>
        <p:spPr>
          <a:xfrm>
            <a:off x="725164" y="935130"/>
            <a:ext cx="6096000" cy="5509200"/>
          </a:xfrm>
          <a:prstGeom prst="rect">
            <a:avLst/>
          </a:prstGeom>
          <a:solidFill>
            <a:schemeClr val="accent5">
              <a:lumMod val="60000"/>
              <a:lumOff val="40000"/>
            </a:schemeClr>
          </a:solidFill>
        </p:spPr>
        <p:txBody>
          <a:bodyPr>
            <a:spAutoFit/>
          </a:bodyPr>
          <a:lstStyle/>
          <a:p>
            <a:r>
              <a:rPr lang="en-US" sz="800" b="0" dirty="0" smtClean="0">
                <a:solidFill>
                  <a:srgbClr val="000000"/>
                </a:solidFill>
                <a:effectLst/>
                <a:latin typeface="Consolas" panose="020B0609020204030204" pitchFamily="49" charset="0"/>
              </a:rPr>
              <a:t>KPI Increase Cancel </a:t>
            </a:r>
            <a:r>
              <a:rPr lang="en-US" sz="800" b="0" dirty="0" err="1" smtClean="0">
                <a:solidFill>
                  <a:srgbClr val="000000"/>
                </a:solidFill>
                <a:effectLst/>
                <a:latin typeface="Consolas" panose="020B0609020204030204" pitchFamily="49" charset="0"/>
              </a:rPr>
              <a:t>ThisYear</a:t>
            </a:r>
            <a:r>
              <a:rPr lang="en-US" sz="800" b="0" dirty="0" smtClean="0">
                <a:solidFill>
                  <a:srgbClr val="000000"/>
                </a:solidFill>
                <a:effectLst/>
                <a:latin typeface="Consolas" panose="020B0609020204030204" pitchFamily="49" charset="0"/>
              </a:rPr>
              <a:t> = </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SELECTEDVALUE</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Cancel_SelectedYear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'calculations'</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TotalCancel</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Cancel_PreviousYear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'calculations'</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TotalCancel</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1</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Increase_Cancel</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2012</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Cancel_SelectedYear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Cancel_PreviousYear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Cancel_PreviousYear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BLANK</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DIVIDE</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Cancel_SelectedYear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Cancel_PreviousYear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Cancel_PreviousYear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Increase_Cancel</a:t>
            </a:r>
            <a:r>
              <a:rPr lang="en-US" sz="800" b="0" dirty="0" smtClean="0">
                <a:solidFill>
                  <a:srgbClr val="000000"/>
                </a:solidFill>
                <a:effectLst/>
                <a:latin typeface="Consolas" panose="020B0609020204030204" pitchFamily="49" charset="0"/>
              </a:rPr>
              <a:t> &gt;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RETURN</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Increase_Cancel</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"There is no data"</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"#0.0%"</a:t>
            </a:r>
            <a:r>
              <a:rPr lang="en-US" sz="800" b="0" dirty="0" smtClean="0">
                <a:solidFill>
                  <a:srgbClr val="000000"/>
                </a:solidFill>
                <a:effectLst/>
                <a:latin typeface="Consolas" panose="020B0609020204030204" pitchFamily="49" charset="0"/>
              </a:rPr>
              <a:t>) &amp; </a:t>
            </a:r>
            <a:r>
              <a:rPr lang="en-US" sz="800" b="0" dirty="0" smtClean="0">
                <a:solidFill>
                  <a:srgbClr val="A31515"/>
                </a:solidFill>
                <a:effectLst/>
                <a:latin typeface="Consolas" panose="020B0609020204030204" pitchFamily="49" charset="0"/>
              </a:rPr>
              <a:t>" | "</a:t>
            </a:r>
            <a:r>
              <a:rPr lang="en-US" sz="800" b="0" dirty="0" smtClean="0">
                <a:solidFill>
                  <a:srgbClr val="000000"/>
                </a:solidFill>
                <a:effectLst/>
                <a:latin typeface="Consolas" panose="020B0609020204030204" pitchFamily="49" charset="0"/>
              </a:rPr>
              <a:t> &amp;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Increase_Cancel</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endParaRPr lang="en-US" sz="800" b="0" dirty="0">
              <a:solidFill>
                <a:srgbClr val="000000"/>
              </a:solidFill>
              <a:effectLst/>
              <a:latin typeface="Consolas" panose="020B0609020204030204" pitchFamily="49" charset="0"/>
            </a:endParaRPr>
          </a:p>
        </p:txBody>
      </p:sp>
      <p:sp>
        <p:nvSpPr>
          <p:cNvPr id="7" name="Rectangle 6"/>
          <p:cNvSpPr/>
          <p:nvPr/>
        </p:nvSpPr>
        <p:spPr>
          <a:xfrm>
            <a:off x="7200149" y="3594852"/>
            <a:ext cx="4870244" cy="369332"/>
          </a:xfrm>
          <a:prstGeom prst="rect">
            <a:avLst/>
          </a:prstGeom>
          <a:solidFill>
            <a:schemeClr val="accent5">
              <a:lumMod val="60000"/>
              <a:lumOff val="40000"/>
            </a:schemeClr>
          </a:solidFill>
        </p:spPr>
        <p:txBody>
          <a:bodyPr wrap="none">
            <a:spAutoFit/>
          </a:bodyPr>
          <a:lstStyle/>
          <a:p>
            <a:r>
              <a:rPr lang="en-US" b="0" dirty="0" smtClean="0">
                <a:solidFill>
                  <a:srgbClr val="000000"/>
                </a:solidFill>
                <a:effectLst/>
                <a:latin typeface="Consolas" panose="020B0609020204030204" pitchFamily="49" charset="0"/>
              </a:rPr>
              <a:t>KPI Total Cancel = </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TotalCancel</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&amp; </a:t>
            </a:r>
            <a:r>
              <a:rPr lang="en-US" b="0" dirty="0" smtClean="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cxnSp>
        <p:nvCxnSpPr>
          <p:cNvPr id="10" name="Straight Arrow Connector 9"/>
          <p:cNvCxnSpPr/>
          <p:nvPr/>
        </p:nvCxnSpPr>
        <p:spPr>
          <a:xfrm>
            <a:off x="6668219" y="5426015"/>
            <a:ext cx="3700732" cy="422694"/>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368287" y="3864634"/>
            <a:ext cx="1216324" cy="1190445"/>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5164" y="288799"/>
            <a:ext cx="6096001" cy="646331"/>
          </a:xfrm>
          <a:prstGeom prst="rect">
            <a:avLst/>
          </a:prstGeom>
          <a:solidFill>
            <a:schemeClr val="accent5">
              <a:lumMod val="60000"/>
              <a:lumOff val="40000"/>
            </a:schemeClr>
          </a:solidFill>
        </p:spPr>
        <p:txBody>
          <a:bodyPr wrap="square" rtlCol="0">
            <a:spAutoFit/>
          </a:bodyPr>
          <a:lstStyle/>
          <a:p>
            <a:r>
              <a:rPr lang="en-US" dirty="0" smtClean="0"/>
              <a:t>DAX formula calculates total number of cancel changes by selected year with compares it previous year</a:t>
            </a:r>
            <a:endParaRPr lang="en-US" dirty="0"/>
          </a:p>
        </p:txBody>
      </p:sp>
      <p:sp>
        <p:nvSpPr>
          <p:cNvPr id="11" name="TextBox 10"/>
          <p:cNvSpPr txBox="1"/>
          <p:nvPr/>
        </p:nvSpPr>
        <p:spPr>
          <a:xfrm>
            <a:off x="7200149" y="3225520"/>
            <a:ext cx="4235647" cy="369332"/>
          </a:xfrm>
          <a:prstGeom prst="rect">
            <a:avLst/>
          </a:prstGeom>
          <a:solidFill>
            <a:schemeClr val="accent5">
              <a:lumMod val="60000"/>
              <a:lumOff val="40000"/>
            </a:schemeClr>
          </a:solidFill>
        </p:spPr>
        <p:txBody>
          <a:bodyPr wrap="none" rtlCol="0">
            <a:spAutoFit/>
          </a:bodyPr>
          <a:lstStyle/>
          <a:p>
            <a:r>
              <a:rPr lang="en-US" dirty="0" smtClean="0"/>
              <a:t>DAX formula format total number of cancel</a:t>
            </a:r>
            <a:endParaRPr lang="en-US" dirty="0"/>
          </a:p>
        </p:txBody>
      </p:sp>
    </p:spTree>
    <p:extLst>
      <p:ext uri="{BB962C8B-B14F-4D97-AF65-F5344CB8AC3E}">
        <p14:creationId xmlns:p14="http://schemas.microsoft.com/office/powerpoint/2010/main" val="3882339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65" y="18574"/>
            <a:ext cx="12146070" cy="6820852"/>
          </a:xfrm>
          <a:prstGeom prst="rect">
            <a:avLst/>
          </a:prstGeom>
        </p:spPr>
      </p:pic>
      <p:sp>
        <p:nvSpPr>
          <p:cNvPr id="5" name="TextBox 4"/>
          <p:cNvSpPr txBox="1"/>
          <p:nvPr/>
        </p:nvSpPr>
        <p:spPr>
          <a:xfrm>
            <a:off x="2717320" y="4408098"/>
            <a:ext cx="5382883" cy="1477328"/>
          </a:xfrm>
          <a:prstGeom prst="rect">
            <a:avLst/>
          </a:prstGeom>
          <a:solidFill>
            <a:schemeClr val="accent5">
              <a:lumMod val="60000"/>
              <a:lumOff val="40000"/>
            </a:schemeClr>
          </a:solidFill>
        </p:spPr>
        <p:txBody>
          <a:bodyPr wrap="square" rtlCol="0">
            <a:spAutoFit/>
          </a:bodyPr>
          <a:lstStyle/>
          <a:p>
            <a:pPr algn="just"/>
            <a:r>
              <a:rPr lang="en-US" b="1" dirty="0"/>
              <a:t>Identified tend: The product manager can get overall information about possible payments by each car mark. The first noticeable trends Volkswagen, Toyota, and Mercedes mark cars </a:t>
            </a:r>
            <a:r>
              <a:rPr lang="en-US" b="1" dirty="0" smtClean="0"/>
              <a:t>have </a:t>
            </a:r>
            <a:r>
              <a:rPr lang="en-US" b="1" dirty="0"/>
              <a:t>more potential to get payment in the worst scenario in 2013</a:t>
            </a:r>
          </a:p>
        </p:txBody>
      </p:sp>
      <p:cxnSp>
        <p:nvCxnSpPr>
          <p:cNvPr id="7" name="Straight Arrow Connector 6"/>
          <p:cNvCxnSpPr/>
          <p:nvPr/>
        </p:nvCxnSpPr>
        <p:spPr>
          <a:xfrm flipV="1">
            <a:off x="3700732" y="2389517"/>
            <a:ext cx="698740" cy="205308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558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2117491" cy="6820373"/>
          </a:xfrm>
          <a:prstGeom prst="rect">
            <a:avLst/>
          </a:prstGeom>
        </p:spPr>
      </p:pic>
      <p:sp>
        <p:nvSpPr>
          <p:cNvPr id="5" name="TextBox 4"/>
          <p:cNvSpPr txBox="1"/>
          <p:nvPr/>
        </p:nvSpPr>
        <p:spPr>
          <a:xfrm>
            <a:off x="196212" y="451154"/>
            <a:ext cx="5428211" cy="1200329"/>
          </a:xfrm>
          <a:prstGeom prst="rect">
            <a:avLst/>
          </a:prstGeom>
          <a:solidFill>
            <a:schemeClr val="accent5">
              <a:lumMod val="60000"/>
              <a:lumOff val="40000"/>
            </a:schemeClr>
          </a:solidFill>
        </p:spPr>
        <p:txBody>
          <a:bodyPr wrap="square" rtlCol="0">
            <a:spAutoFit/>
          </a:bodyPr>
          <a:lstStyle/>
          <a:p>
            <a:pPr algn="just"/>
            <a:r>
              <a:rPr lang="en-US" dirty="0" smtClean="0"/>
              <a:t>Total payment to customer from payment needed claims by mark of car. The Total number of payments is calculated by the DAX formula, which is calculated from the </a:t>
            </a:r>
            <a:r>
              <a:rPr lang="en-US" dirty="0" err="1" smtClean="0"/>
              <a:t>calims</a:t>
            </a:r>
            <a:r>
              <a:rPr lang="en-US" dirty="0" smtClean="0"/>
              <a:t> table.</a:t>
            </a:r>
            <a:endParaRPr lang="en-US" dirty="0"/>
          </a:p>
        </p:txBody>
      </p:sp>
      <p:sp>
        <p:nvSpPr>
          <p:cNvPr id="6" name="TextBox 5"/>
          <p:cNvSpPr txBox="1"/>
          <p:nvPr/>
        </p:nvSpPr>
        <p:spPr>
          <a:xfrm>
            <a:off x="196212" y="1829723"/>
            <a:ext cx="3744852" cy="646331"/>
          </a:xfrm>
          <a:prstGeom prst="rect">
            <a:avLst/>
          </a:prstGeom>
          <a:solidFill>
            <a:schemeClr val="accent5">
              <a:lumMod val="60000"/>
              <a:lumOff val="40000"/>
            </a:schemeClr>
          </a:solidFill>
        </p:spPr>
        <p:txBody>
          <a:bodyPr wrap="square" rtlCol="0">
            <a:spAutoFit/>
          </a:bodyPr>
          <a:lstStyle/>
          <a:p>
            <a:pPr algn="just"/>
            <a:r>
              <a:rPr lang="en-US" dirty="0" smtClean="0"/>
              <a:t>DAX formula for total payment to the customers:</a:t>
            </a:r>
            <a:endParaRPr lang="en-US" dirty="0"/>
          </a:p>
        </p:txBody>
      </p:sp>
      <p:sp>
        <p:nvSpPr>
          <p:cNvPr id="7" name="Rectangle 6"/>
          <p:cNvSpPr/>
          <p:nvPr/>
        </p:nvSpPr>
        <p:spPr>
          <a:xfrm>
            <a:off x="196212" y="2431057"/>
            <a:ext cx="5488596" cy="646331"/>
          </a:xfrm>
          <a:prstGeom prst="rect">
            <a:avLst/>
          </a:prstGeom>
          <a:solidFill>
            <a:schemeClr val="accent5">
              <a:lumMod val="60000"/>
              <a:lumOff val="40000"/>
            </a:schemeClr>
          </a:solidFill>
        </p:spPr>
        <p:txBody>
          <a:bodyPr wrap="square">
            <a:spAutoFit/>
          </a:bodyPr>
          <a:lstStyle/>
          <a:p>
            <a:r>
              <a:rPr lang="en-US" b="0" dirty="0" err="1" smtClean="0">
                <a:solidFill>
                  <a:srgbClr val="000000"/>
                </a:solidFill>
                <a:effectLst/>
                <a:latin typeface="Consolas" panose="020B0609020204030204" pitchFamily="49" charset="0"/>
              </a:rPr>
              <a:t>SumOfPaymentToCustomer</a:t>
            </a:r>
            <a:r>
              <a:rPr lang="en-US" b="0" dirty="0" smtClean="0">
                <a:solidFill>
                  <a:srgbClr val="000000"/>
                </a:solidFill>
                <a:effectLst/>
                <a:latin typeface="Consolas" panose="020B0609020204030204" pitchFamily="49" charset="0"/>
              </a:rPr>
              <a:t> = </a:t>
            </a:r>
            <a:r>
              <a:rPr lang="en-US" b="0" dirty="0" smtClean="0">
                <a:solidFill>
                  <a:srgbClr val="3165BB"/>
                </a:solidFill>
                <a:effectLst/>
                <a:latin typeface="Consolas" panose="020B0609020204030204" pitchFamily="49" charset="0"/>
              </a:rPr>
              <a:t>SUM</a:t>
            </a:r>
            <a:r>
              <a:rPr lang="en-US" b="0" dirty="0" smtClean="0">
                <a:solidFill>
                  <a:srgbClr val="000000"/>
                </a:solidFill>
                <a:effectLst/>
                <a:latin typeface="Consolas" panose="020B0609020204030204" pitchFamily="49" charset="0"/>
              </a:rPr>
              <a:t>(</a:t>
            </a:r>
            <a:r>
              <a:rPr lang="en-US" b="0" dirty="0" smtClean="0">
                <a:solidFill>
                  <a:srgbClr val="001080"/>
                </a:solidFill>
                <a:effectLst/>
                <a:latin typeface="Consolas" panose="020B0609020204030204" pitchFamily="49" charset="0"/>
              </a:rPr>
              <a:t>claims[</a:t>
            </a:r>
            <a:r>
              <a:rPr lang="en-US" b="0" dirty="0" err="1" smtClean="0">
                <a:solidFill>
                  <a:srgbClr val="001080"/>
                </a:solidFill>
                <a:effectLst/>
                <a:latin typeface="Consolas" panose="020B0609020204030204" pitchFamily="49" charset="0"/>
              </a:rPr>
              <a:t>PaymentToCustomer</a:t>
            </a:r>
            <a:r>
              <a:rPr lang="en-US" b="0" dirty="0" smtClean="0">
                <a:solidFill>
                  <a:srgbClr val="001080"/>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p:txBody>
      </p:sp>
      <p:sp>
        <p:nvSpPr>
          <p:cNvPr id="8" name="TextBox 7"/>
          <p:cNvSpPr txBox="1"/>
          <p:nvPr/>
        </p:nvSpPr>
        <p:spPr>
          <a:xfrm>
            <a:off x="128017" y="3300625"/>
            <a:ext cx="4462272" cy="1200329"/>
          </a:xfrm>
          <a:prstGeom prst="rect">
            <a:avLst/>
          </a:prstGeom>
          <a:solidFill>
            <a:schemeClr val="accent5">
              <a:lumMod val="60000"/>
              <a:lumOff val="40000"/>
            </a:schemeClr>
          </a:solidFill>
        </p:spPr>
        <p:txBody>
          <a:bodyPr wrap="square" rtlCol="0">
            <a:spAutoFit/>
          </a:bodyPr>
          <a:lstStyle/>
          <a:p>
            <a:pPr algn="just"/>
            <a:r>
              <a:rPr lang="en-US" dirty="0" smtClean="0"/>
              <a:t>DAX formula for creating a calculated column of payment to customers which after deductible. The amount is paid from customer’s pocket:</a:t>
            </a:r>
            <a:endParaRPr lang="en-US" dirty="0"/>
          </a:p>
        </p:txBody>
      </p:sp>
      <p:sp>
        <p:nvSpPr>
          <p:cNvPr id="9" name="Rectangle 8"/>
          <p:cNvSpPr/>
          <p:nvPr/>
        </p:nvSpPr>
        <p:spPr>
          <a:xfrm>
            <a:off x="128017" y="4503295"/>
            <a:ext cx="5556791" cy="2246769"/>
          </a:xfrm>
          <a:prstGeom prst="rect">
            <a:avLst/>
          </a:prstGeom>
          <a:solidFill>
            <a:schemeClr val="accent5">
              <a:lumMod val="60000"/>
              <a:lumOff val="40000"/>
            </a:schemeClr>
          </a:solidFill>
        </p:spPr>
        <p:txBody>
          <a:bodyPr wrap="square">
            <a:spAutoFit/>
          </a:bodyPr>
          <a:lstStyle/>
          <a:p>
            <a:r>
              <a:rPr lang="en-US" sz="1400" b="0" dirty="0" err="1" smtClean="0">
                <a:solidFill>
                  <a:srgbClr val="000000"/>
                </a:solidFill>
                <a:effectLst/>
                <a:latin typeface="Consolas" panose="020B0609020204030204" pitchFamily="49" charset="0"/>
              </a:rPr>
              <a:t>PaymentToCustomer</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IF</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ClaimType</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 </a:t>
            </a:r>
            <a:r>
              <a:rPr lang="en-US" sz="1400" b="0" dirty="0" smtClean="0">
                <a:solidFill>
                  <a:srgbClr val="A31515"/>
                </a:solidFill>
                <a:effectLst/>
                <a:latin typeface="Consolas" panose="020B0609020204030204" pitchFamily="49" charset="0"/>
              </a:rPr>
              <a:t>"glass"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3165BB"/>
                </a:solidFill>
                <a:effectLst/>
                <a:latin typeface="Consolas" panose="020B0609020204030204" pitchFamily="49" charset="0"/>
              </a:rPr>
              <a:t>MAX</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IncurredAmount</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 </a:t>
            </a:r>
            <a:r>
              <a:rPr lang="en-US" sz="1400" b="0" dirty="0" smtClean="0">
                <a:solidFill>
                  <a:srgbClr val="3165BB"/>
                </a:solidFill>
                <a:effectLst/>
                <a:latin typeface="Consolas" panose="020B0609020204030204" pitchFamily="49" charset="0"/>
              </a:rPr>
              <a:t>RELATED</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'policies'[</a:t>
            </a:r>
            <a:r>
              <a:rPr lang="en-US" sz="1400" b="0" dirty="0" err="1" smtClean="0">
                <a:solidFill>
                  <a:srgbClr val="001080"/>
                </a:solidFill>
                <a:effectLst/>
                <a:latin typeface="Consolas" panose="020B0609020204030204" pitchFamily="49" charset="0"/>
              </a:rPr>
              <a:t>Deductible_glass</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098658"/>
                </a:solidFill>
                <a:effectLst/>
                <a:latin typeface="Consolas" panose="020B0609020204030204" pitchFamily="49" charset="0"/>
              </a:rPr>
              <a:t>0</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3165BB"/>
                </a:solidFill>
                <a:effectLst/>
                <a:latin typeface="Consolas" panose="020B0609020204030204" pitchFamily="49" charset="0"/>
              </a:rPr>
              <a:t>MAX</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IncurredAmount</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 </a:t>
            </a:r>
            <a:r>
              <a:rPr lang="en-US" sz="1400" b="0" dirty="0" smtClean="0">
                <a:solidFill>
                  <a:srgbClr val="3165BB"/>
                </a:solidFill>
                <a:effectLst/>
                <a:latin typeface="Consolas" panose="020B0609020204030204" pitchFamily="49" charset="0"/>
              </a:rPr>
              <a:t>RELATED</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'policies'[</a:t>
            </a:r>
            <a:r>
              <a:rPr lang="en-US" sz="1400" b="0" dirty="0" err="1" smtClean="0">
                <a:solidFill>
                  <a:srgbClr val="001080"/>
                </a:solidFill>
                <a:effectLst/>
                <a:latin typeface="Consolas" panose="020B0609020204030204" pitchFamily="49" charset="0"/>
              </a:rPr>
              <a:t>Deductible_general</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098658"/>
                </a:solidFill>
                <a:effectLst/>
                <a:latin typeface="Consolas" panose="020B0609020204030204" pitchFamily="49" charset="0"/>
              </a:rPr>
              <a:t>0</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r>
            <a:br>
              <a:rPr lang="en-US" sz="1400" b="0" dirty="0" smtClean="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cxnSp>
        <p:nvCxnSpPr>
          <p:cNvPr id="10" name="Straight Arrow Connector 9"/>
          <p:cNvCxnSpPr/>
          <p:nvPr/>
        </p:nvCxnSpPr>
        <p:spPr>
          <a:xfrm flipH="1">
            <a:off x="5624423" y="250166"/>
            <a:ext cx="724619" cy="621102"/>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122762" y="1521401"/>
            <a:ext cx="14455" cy="41228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799101" y="3044659"/>
            <a:ext cx="4484" cy="36552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986732" y="4888015"/>
            <a:ext cx="6096000" cy="1477328"/>
          </a:xfrm>
          <a:prstGeom prst="rect">
            <a:avLst/>
          </a:prstGeom>
          <a:solidFill>
            <a:schemeClr val="accent5">
              <a:lumMod val="60000"/>
              <a:lumOff val="40000"/>
            </a:schemeClr>
          </a:solidFill>
        </p:spPr>
        <p:txBody>
          <a:bodyPr>
            <a:spAutoFit/>
          </a:bodyPr>
          <a:lstStyle/>
          <a:p>
            <a:r>
              <a:rPr lang="en-US" b="1" dirty="0"/>
              <a:t>Identified tend: The product manager can get overall information about </a:t>
            </a:r>
            <a:r>
              <a:rPr lang="en-US" b="1" dirty="0" smtClean="0"/>
              <a:t>the paid amount </a:t>
            </a:r>
            <a:r>
              <a:rPr lang="en-US" b="1" dirty="0"/>
              <a:t>by each car mark. The first noticeable trends Volkswagen, Toyota, </a:t>
            </a:r>
            <a:r>
              <a:rPr lang="en-US" b="1" dirty="0" smtClean="0"/>
              <a:t>and AUDI </a:t>
            </a:r>
            <a:r>
              <a:rPr lang="en-US" b="1" dirty="0"/>
              <a:t>mark </a:t>
            </a:r>
            <a:r>
              <a:rPr lang="en-US" b="1" dirty="0" smtClean="0"/>
              <a:t>face more bad damage which causes payments to payment needed claims</a:t>
            </a:r>
            <a:endParaRPr lang="en-US" b="1" dirty="0"/>
          </a:p>
        </p:txBody>
      </p:sp>
      <p:cxnSp>
        <p:nvCxnSpPr>
          <p:cNvPr id="11" name="Straight Arrow Connector 10"/>
          <p:cNvCxnSpPr/>
          <p:nvPr/>
        </p:nvCxnSpPr>
        <p:spPr>
          <a:xfrm flipH="1" flipV="1">
            <a:off x="8410755" y="4330460"/>
            <a:ext cx="120770" cy="62972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517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“Trends in claims” dashboard</a:t>
            </a:r>
            <a:endParaRPr lang="en-US" dirty="0"/>
          </a:p>
        </p:txBody>
      </p:sp>
      <p:sp>
        <p:nvSpPr>
          <p:cNvPr id="3" name="Content Placeholder 2"/>
          <p:cNvSpPr>
            <a:spLocks noGrp="1"/>
          </p:cNvSpPr>
          <p:nvPr>
            <p:ph idx="1"/>
          </p:nvPr>
        </p:nvSpPr>
        <p:spPr/>
        <p:txBody>
          <a:bodyPr/>
          <a:lstStyle/>
          <a:p>
            <a:pPr algn="just"/>
            <a:r>
              <a:rPr lang="en-US" dirty="0" smtClean="0"/>
              <a:t>There are </a:t>
            </a:r>
            <a:r>
              <a:rPr lang="en-US" b="1" dirty="0" smtClean="0"/>
              <a:t>5 analyses </a:t>
            </a:r>
            <a:r>
              <a:rPr lang="en-US" dirty="0" smtClean="0"/>
              <a:t>in the dashboard, </a:t>
            </a:r>
            <a:r>
              <a:rPr lang="en-US" b="1" dirty="0" smtClean="0"/>
              <a:t>2 of them is Stacked </a:t>
            </a:r>
            <a:r>
              <a:rPr lang="en-US" b="1" dirty="0"/>
              <a:t>C</a:t>
            </a:r>
            <a:r>
              <a:rPr lang="en-US" b="1" dirty="0" smtClean="0"/>
              <a:t>olumn </a:t>
            </a:r>
            <a:r>
              <a:rPr lang="en-US" b="1" dirty="0"/>
              <a:t>C</a:t>
            </a:r>
            <a:r>
              <a:rPr lang="en-US" b="1" dirty="0" smtClean="0"/>
              <a:t>hart</a:t>
            </a:r>
            <a:r>
              <a:rPr lang="en-US" dirty="0" smtClean="0"/>
              <a:t>, </a:t>
            </a:r>
            <a:r>
              <a:rPr lang="en-US" b="1" dirty="0" smtClean="0"/>
              <a:t>1 is Clustered </a:t>
            </a:r>
            <a:r>
              <a:rPr lang="en-US" b="1" dirty="0"/>
              <a:t>B</a:t>
            </a:r>
            <a:r>
              <a:rPr lang="en-US" b="1" dirty="0" smtClean="0"/>
              <a:t>ar </a:t>
            </a:r>
            <a:r>
              <a:rPr lang="en-US" b="1" dirty="0"/>
              <a:t>C</a:t>
            </a:r>
            <a:r>
              <a:rPr lang="en-US" b="1" dirty="0" smtClean="0"/>
              <a:t>hart</a:t>
            </a:r>
            <a:r>
              <a:rPr lang="en-US" dirty="0" smtClean="0"/>
              <a:t>, and </a:t>
            </a:r>
            <a:r>
              <a:rPr lang="en-US" b="1" dirty="0" smtClean="0"/>
              <a:t>2 of them are Line </a:t>
            </a:r>
            <a:r>
              <a:rPr lang="en-US" b="1" dirty="0"/>
              <a:t>C</a:t>
            </a:r>
            <a:r>
              <a:rPr lang="en-US" b="1" dirty="0" smtClean="0"/>
              <a:t>hart</a:t>
            </a:r>
          </a:p>
          <a:p>
            <a:pPr algn="just"/>
            <a:r>
              <a:rPr lang="en-US" dirty="0" smtClean="0"/>
              <a:t>All analyses can be categorized as </a:t>
            </a:r>
            <a:r>
              <a:rPr lang="en-US" b="1" dirty="0" smtClean="0"/>
              <a:t>univariate </a:t>
            </a:r>
            <a:r>
              <a:rPr lang="en-US" b="1" dirty="0" err="1" smtClean="0"/>
              <a:t>quantitive</a:t>
            </a:r>
            <a:r>
              <a:rPr lang="en-US" b="1" dirty="0" smtClean="0"/>
              <a:t> analyses</a:t>
            </a:r>
          </a:p>
          <a:p>
            <a:pPr algn="just"/>
            <a:r>
              <a:rPr lang="en-US" dirty="0" smtClean="0"/>
              <a:t>2 Line Charts aim to show claims by registration year and vehicle year separately. These line charts are powered with forecasting. </a:t>
            </a:r>
            <a:r>
              <a:rPr lang="en-US" b="1" dirty="0" smtClean="0"/>
              <a:t>2 Stacked Column</a:t>
            </a:r>
            <a:r>
              <a:rPr lang="en-US" dirty="0" smtClean="0"/>
              <a:t> </a:t>
            </a:r>
            <a:r>
              <a:rPr lang="en-US" b="1" dirty="0" smtClean="0"/>
              <a:t>Chart</a:t>
            </a:r>
            <a:r>
              <a:rPr lang="en-US" dirty="0" smtClean="0"/>
              <a:t> shows total payment needed claims by leasing status with the vehicle type and vehicle usage separately. And, </a:t>
            </a:r>
            <a:r>
              <a:rPr lang="en-US" b="1" dirty="0" smtClean="0"/>
              <a:t>one Clustered Chart </a:t>
            </a:r>
            <a:r>
              <a:rPr lang="en-US" dirty="0" smtClean="0"/>
              <a:t>just shows the total number of payments needed claims by engine type.</a:t>
            </a:r>
          </a:p>
        </p:txBody>
      </p:sp>
    </p:spTree>
    <p:extLst>
      <p:ext uri="{BB962C8B-B14F-4D97-AF65-F5344CB8AC3E}">
        <p14:creationId xmlns:p14="http://schemas.microsoft.com/office/powerpoint/2010/main" val="706965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728" y="18574"/>
            <a:ext cx="12136544" cy="6820852"/>
          </a:xfrm>
          <a:prstGeom prst="rect">
            <a:avLst/>
          </a:prstGeom>
        </p:spPr>
      </p:pic>
    </p:spTree>
    <p:extLst>
      <p:ext uri="{BB962C8B-B14F-4D97-AF65-F5344CB8AC3E}">
        <p14:creationId xmlns:p14="http://schemas.microsoft.com/office/powerpoint/2010/main" val="4199041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728" y="32863"/>
            <a:ext cx="12136544" cy="6792273"/>
          </a:xfrm>
          <a:prstGeom prst="rect">
            <a:avLst/>
          </a:prstGeom>
        </p:spPr>
      </p:pic>
      <p:sp>
        <p:nvSpPr>
          <p:cNvPr id="5" name="Rectangle 4"/>
          <p:cNvSpPr/>
          <p:nvPr/>
        </p:nvSpPr>
        <p:spPr>
          <a:xfrm>
            <a:off x="5891840" y="2061713"/>
            <a:ext cx="4710022" cy="2308324"/>
          </a:xfrm>
          <a:prstGeom prst="rect">
            <a:avLst/>
          </a:prstGeom>
          <a:solidFill>
            <a:schemeClr val="accent5">
              <a:lumMod val="60000"/>
              <a:lumOff val="40000"/>
            </a:schemeClr>
          </a:solidFill>
        </p:spPr>
        <p:txBody>
          <a:bodyPr wrap="square">
            <a:spAutoFit/>
          </a:bodyPr>
          <a:lstStyle/>
          <a:p>
            <a:r>
              <a:rPr lang="en-US" sz="1600" b="0" dirty="0" err="1" smtClean="0">
                <a:solidFill>
                  <a:srgbClr val="000000"/>
                </a:solidFill>
                <a:effectLst/>
                <a:latin typeface="Consolas" panose="020B0609020204030204" pitchFamily="49" charset="0"/>
              </a:rPr>
              <a:t>TotalNonZeroPayments</a:t>
            </a:r>
            <a:r>
              <a:rPr lang="en-US" sz="1600" b="0" dirty="0" smtClean="0">
                <a:solidFill>
                  <a:srgbClr val="000000"/>
                </a:solidFill>
                <a:effectLst/>
                <a:latin typeface="Consolas" panose="020B0609020204030204" pitchFamily="49" charset="0"/>
              </a:rPr>
              <a:t> = </a:t>
            </a:r>
          </a:p>
          <a:p>
            <a:r>
              <a:rPr lang="en-US" sz="1600" b="0" dirty="0" smtClean="0">
                <a:solidFill>
                  <a:srgbClr val="3165BB"/>
                </a:solidFill>
                <a:effectLst/>
                <a:latin typeface="Consolas" panose="020B0609020204030204" pitchFamily="49" charset="0"/>
              </a:rPr>
              <a:t>COUNTROWS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3165BB"/>
                </a:solidFill>
                <a:effectLst/>
                <a:latin typeface="Consolas" panose="020B0609020204030204" pitchFamily="49" charset="0"/>
              </a:rPr>
              <a:t>FILTER</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001080"/>
                </a:solidFill>
                <a:effectLst/>
                <a:latin typeface="Consolas" panose="020B0609020204030204" pitchFamily="49" charset="0"/>
              </a:rPr>
              <a:t>'Claims'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001080"/>
                </a:solidFill>
                <a:effectLst/>
                <a:latin typeface="Consolas" panose="020B0609020204030204" pitchFamily="49" charset="0"/>
              </a:rPr>
              <a:t>'Claims'[</a:t>
            </a:r>
            <a:r>
              <a:rPr lang="en-US" sz="1600" b="0" dirty="0" err="1" smtClean="0">
                <a:solidFill>
                  <a:srgbClr val="001080"/>
                </a:solidFill>
                <a:effectLst/>
                <a:latin typeface="Consolas" panose="020B0609020204030204" pitchFamily="49" charset="0"/>
              </a:rPr>
              <a:t>PaymentToCustomer</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&lt;&gt; </a:t>
            </a:r>
            <a:r>
              <a:rPr lang="en-US" sz="1600" b="0" dirty="0" smtClean="0">
                <a:solidFill>
                  <a:srgbClr val="098658"/>
                </a:solidFill>
                <a:effectLst/>
                <a:latin typeface="Consolas" panose="020B0609020204030204" pitchFamily="49" charset="0"/>
              </a:rPr>
              <a:t>0</a:t>
            </a:r>
            <a:endParaRPr lang="en-US" sz="1600" b="0" dirty="0" smtClean="0">
              <a:solidFill>
                <a:srgbClr val="000000"/>
              </a:solidFill>
              <a:effectLst/>
              <a:latin typeface="Consolas" panose="020B0609020204030204" pitchFamily="49" charset="0"/>
            </a:endParaRPr>
          </a:p>
          <a:p>
            <a:r>
              <a:rPr lang="en-US" sz="1600" b="0" dirty="0" smtClean="0">
                <a:solidFill>
                  <a:srgbClr val="000000"/>
                </a:solidFill>
                <a:effectLst/>
                <a:latin typeface="Consolas" panose="020B0609020204030204" pitchFamily="49" charset="0"/>
              </a:rPr>
              <a:t>    )</a:t>
            </a:r>
          </a:p>
          <a:p>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r>
            <a:br>
              <a:rPr lang="en-US" sz="1600" b="0" dirty="0" smtClean="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7" name="TextBox 6"/>
          <p:cNvSpPr txBox="1"/>
          <p:nvPr/>
        </p:nvSpPr>
        <p:spPr>
          <a:xfrm>
            <a:off x="5891840" y="1415382"/>
            <a:ext cx="4710023" cy="646331"/>
          </a:xfrm>
          <a:prstGeom prst="rect">
            <a:avLst/>
          </a:prstGeom>
          <a:solidFill>
            <a:schemeClr val="accent5">
              <a:lumMod val="60000"/>
              <a:lumOff val="40000"/>
            </a:schemeClr>
          </a:solidFill>
        </p:spPr>
        <p:txBody>
          <a:bodyPr wrap="square" rtlCol="0">
            <a:spAutoFit/>
          </a:bodyPr>
          <a:lstStyle/>
          <a:p>
            <a:r>
              <a:rPr lang="en-US" dirty="0" smtClean="0"/>
              <a:t>DAX formula for finding count of payment needed claims</a:t>
            </a:r>
            <a:endParaRPr lang="en-US" dirty="0"/>
          </a:p>
        </p:txBody>
      </p:sp>
      <p:cxnSp>
        <p:nvCxnSpPr>
          <p:cNvPr id="9" name="Straight Arrow Connector 8"/>
          <p:cNvCxnSpPr/>
          <p:nvPr/>
        </p:nvCxnSpPr>
        <p:spPr>
          <a:xfrm flipH="1" flipV="1">
            <a:off x="4002657" y="1354347"/>
            <a:ext cx="2093343" cy="1414732"/>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39638" y="4665785"/>
            <a:ext cx="6096000" cy="2031325"/>
          </a:xfrm>
          <a:prstGeom prst="rect">
            <a:avLst/>
          </a:prstGeom>
          <a:solidFill>
            <a:schemeClr val="accent5">
              <a:lumMod val="60000"/>
              <a:lumOff val="40000"/>
            </a:schemeClr>
          </a:solidFill>
        </p:spPr>
        <p:txBody>
          <a:bodyPr>
            <a:spAutoFit/>
          </a:bodyPr>
          <a:lstStyle/>
          <a:p>
            <a:pPr algn="just"/>
            <a:r>
              <a:rPr lang="en-US" b="1" dirty="0" smtClean="0"/>
              <a:t>Identified trend: </a:t>
            </a:r>
            <a:r>
              <a:rPr lang="en-US" b="1" dirty="0"/>
              <a:t>W</a:t>
            </a:r>
            <a:r>
              <a:rPr lang="en-US" b="1" dirty="0" smtClean="0"/>
              <a:t>e observe trends related to non-payment claims and payment-needed claims based on the age of vehicles. First trend: </a:t>
            </a:r>
            <a:r>
              <a:rPr lang="en-US" b="1" dirty="0"/>
              <a:t>t</a:t>
            </a:r>
            <a:r>
              <a:rPr lang="en-US" b="1" dirty="0" smtClean="0"/>
              <a:t>he data suggests that newer cars tend to generate more insurance claims, leading insurance companies to set higher premium amounts for these vehicles. Second trend: forecast shows the same prediction older cars are not relevant to payment needed claims</a:t>
            </a:r>
            <a:endParaRPr lang="en-US" b="1" dirty="0"/>
          </a:p>
        </p:txBody>
      </p:sp>
      <p:cxnSp>
        <p:nvCxnSpPr>
          <p:cNvPr id="12" name="Straight Arrow Connector 11"/>
          <p:cNvCxnSpPr/>
          <p:nvPr/>
        </p:nvCxnSpPr>
        <p:spPr>
          <a:xfrm flipH="1" flipV="1">
            <a:off x="2044460" y="3450566"/>
            <a:ext cx="1354348" cy="1544128"/>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653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
        <p:nvSpPr>
          <p:cNvPr id="5" name="Rectangle 4"/>
          <p:cNvSpPr/>
          <p:nvPr/>
        </p:nvSpPr>
        <p:spPr>
          <a:xfrm>
            <a:off x="6892505" y="4197350"/>
            <a:ext cx="4415176" cy="2103739"/>
          </a:xfrm>
          <a:prstGeom prst="rect">
            <a:avLst/>
          </a:prstGeom>
          <a:solidFill>
            <a:schemeClr val="accent5">
              <a:lumMod val="60000"/>
              <a:lumOff val="40000"/>
            </a:schemeClr>
          </a:solidFill>
        </p:spPr>
        <p:txBody>
          <a:bodyPr wrap="square">
            <a:spAutoFit/>
          </a:bodyPr>
          <a:lstStyle/>
          <a:p>
            <a:r>
              <a:rPr lang="en-US" sz="1400" b="0" dirty="0" err="1" smtClean="0">
                <a:solidFill>
                  <a:srgbClr val="000000"/>
                </a:solidFill>
                <a:effectLst/>
                <a:latin typeface="Consolas" panose="020B0609020204030204" pitchFamily="49" charset="0"/>
              </a:rPr>
              <a:t>TotalNonZeroPayments</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COUNTROWS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3165BB"/>
                </a:solidFill>
                <a:effectLst/>
                <a:latin typeface="Consolas" panose="020B0609020204030204" pitchFamily="49" charset="0"/>
              </a:rPr>
              <a:t>FILTER</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PaymentToCustomer</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&lt;&gt; </a:t>
            </a:r>
            <a:r>
              <a:rPr lang="en-US" sz="1400" b="0" dirty="0" smtClean="0">
                <a:solidFill>
                  <a:srgbClr val="098658"/>
                </a:solidFill>
                <a:effectLst/>
                <a:latin typeface="Consolas" panose="020B0609020204030204" pitchFamily="49" charset="0"/>
              </a:rPr>
              <a:t>0</a:t>
            </a:r>
            <a:endParaRPr lang="en-US" sz="1400" b="0" dirty="0" smtClean="0">
              <a:solidFill>
                <a:srgbClr val="000000"/>
              </a:solidFill>
              <a:effectLst/>
              <a:latin typeface="Consolas" panose="020B0609020204030204" pitchFamily="49" charset="0"/>
            </a:endParaRPr>
          </a:p>
          <a:p>
            <a:r>
              <a:rPr lang="en-US" sz="1400" b="0" dirty="0" smtClean="0">
                <a:solidFill>
                  <a:srgbClr val="000000"/>
                </a:solidFill>
                <a:effectLst/>
                <a:latin typeface="Consolas" panose="020B0609020204030204" pitchFamily="49" charset="0"/>
              </a:rPr>
              <a:t>    )</a:t>
            </a:r>
          </a:p>
          <a:p>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r>
            <a:br>
              <a:rPr lang="en-US" sz="1400" b="0" dirty="0" smtClean="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10" name="TextBox 9"/>
          <p:cNvSpPr txBox="1"/>
          <p:nvPr/>
        </p:nvSpPr>
        <p:spPr>
          <a:xfrm>
            <a:off x="6892505" y="3274020"/>
            <a:ext cx="4537495" cy="923330"/>
          </a:xfrm>
          <a:prstGeom prst="rect">
            <a:avLst/>
          </a:prstGeom>
          <a:solidFill>
            <a:schemeClr val="accent5">
              <a:lumMod val="60000"/>
              <a:lumOff val="40000"/>
            </a:schemeClr>
          </a:solidFill>
        </p:spPr>
        <p:txBody>
          <a:bodyPr wrap="square" rtlCol="0">
            <a:spAutoFit/>
          </a:bodyPr>
          <a:lstStyle/>
          <a:p>
            <a:r>
              <a:rPr lang="en-US" dirty="0" smtClean="0"/>
              <a:t>DAX formula for finding the count of payment needed claims</a:t>
            </a:r>
          </a:p>
          <a:p>
            <a:endParaRPr lang="en-US" dirty="0"/>
          </a:p>
        </p:txBody>
      </p:sp>
      <p:cxnSp>
        <p:nvCxnSpPr>
          <p:cNvPr id="12" name="Straight Arrow Connector 11"/>
          <p:cNvCxnSpPr/>
          <p:nvPr/>
        </p:nvCxnSpPr>
        <p:spPr>
          <a:xfrm flipH="1">
            <a:off x="3976777" y="4869104"/>
            <a:ext cx="2915729" cy="884715"/>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6687" y="506645"/>
            <a:ext cx="6515818" cy="2585323"/>
          </a:xfrm>
          <a:prstGeom prst="rect">
            <a:avLst/>
          </a:prstGeom>
          <a:solidFill>
            <a:schemeClr val="accent5">
              <a:lumMod val="60000"/>
              <a:lumOff val="40000"/>
            </a:schemeClr>
          </a:solidFill>
        </p:spPr>
        <p:txBody>
          <a:bodyPr wrap="square">
            <a:spAutoFit/>
          </a:bodyPr>
          <a:lstStyle/>
          <a:p>
            <a:pPr algn="just"/>
            <a:r>
              <a:rPr lang="en-US" b="1" dirty="0"/>
              <a:t>Identified </a:t>
            </a:r>
            <a:r>
              <a:rPr lang="en-US" b="1" dirty="0" smtClean="0"/>
              <a:t>trend: The Line chart also reveals trends in payment registered claims based on the year of a vehicle's first registration. The first trend: </a:t>
            </a:r>
            <a:r>
              <a:rPr lang="en-US" b="1" dirty="0"/>
              <a:t>t</a:t>
            </a:r>
            <a:r>
              <a:rPr lang="en-US" b="1" dirty="0" smtClean="0"/>
              <a:t>he data indicates that cars registered in more recent years are more likely to have higher claim rates compared to long-term customers with older vehicles. Second trend: we can see some predictions from a forecast of a trend which shows newer registered cars can cause payment needed claims in the future. It can be an informative chart for insurance brokers for predictive analyses.</a:t>
            </a:r>
            <a:endParaRPr lang="en-US" b="1" dirty="0"/>
          </a:p>
        </p:txBody>
      </p:sp>
      <p:cxnSp>
        <p:nvCxnSpPr>
          <p:cNvPr id="17" name="Straight Arrow Connector 16"/>
          <p:cNvCxnSpPr/>
          <p:nvPr/>
        </p:nvCxnSpPr>
        <p:spPr>
          <a:xfrm>
            <a:off x="2786333" y="2863970"/>
            <a:ext cx="1673524" cy="1018965"/>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068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438" y="42390"/>
            <a:ext cx="12165123" cy="6773220"/>
          </a:xfrm>
          <a:prstGeom prst="rect">
            <a:avLst/>
          </a:prstGeom>
        </p:spPr>
      </p:pic>
      <p:sp>
        <p:nvSpPr>
          <p:cNvPr id="5" name="Rectangle 4"/>
          <p:cNvSpPr/>
          <p:nvPr/>
        </p:nvSpPr>
        <p:spPr>
          <a:xfrm>
            <a:off x="327803" y="1205339"/>
            <a:ext cx="3982528" cy="2246769"/>
          </a:xfrm>
          <a:prstGeom prst="rect">
            <a:avLst/>
          </a:prstGeom>
          <a:solidFill>
            <a:schemeClr val="accent5">
              <a:lumMod val="60000"/>
              <a:lumOff val="40000"/>
            </a:schemeClr>
          </a:solidFill>
        </p:spPr>
        <p:txBody>
          <a:bodyPr wrap="square">
            <a:spAutoFit/>
          </a:bodyPr>
          <a:lstStyle/>
          <a:p>
            <a:r>
              <a:rPr lang="en-US" sz="1400" b="0" dirty="0" err="1" smtClean="0">
                <a:solidFill>
                  <a:srgbClr val="000000"/>
                </a:solidFill>
                <a:effectLst/>
                <a:latin typeface="Consolas" panose="020B0609020204030204" pitchFamily="49" charset="0"/>
              </a:rPr>
              <a:t>TotalNonZeroPayments</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COUNTROWS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3165BB"/>
                </a:solidFill>
                <a:effectLst/>
                <a:latin typeface="Consolas" panose="020B0609020204030204" pitchFamily="49" charset="0"/>
              </a:rPr>
              <a:t>FILTER</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PaymentToCustomer</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&lt;&gt; </a:t>
            </a:r>
            <a:r>
              <a:rPr lang="en-US" sz="1400" b="0" dirty="0" smtClean="0">
                <a:solidFill>
                  <a:srgbClr val="098658"/>
                </a:solidFill>
                <a:effectLst/>
                <a:latin typeface="Consolas" panose="020B0609020204030204" pitchFamily="49" charset="0"/>
              </a:rPr>
              <a:t>0</a:t>
            </a:r>
            <a:endParaRPr lang="en-US" sz="1400" b="0" dirty="0" smtClean="0">
              <a:solidFill>
                <a:srgbClr val="000000"/>
              </a:solidFill>
              <a:effectLst/>
              <a:latin typeface="Consolas" panose="020B0609020204030204" pitchFamily="49" charset="0"/>
            </a:endParaRPr>
          </a:p>
          <a:p>
            <a:r>
              <a:rPr lang="en-US" sz="1400" b="0" dirty="0" smtClean="0">
                <a:solidFill>
                  <a:srgbClr val="000000"/>
                </a:solidFill>
                <a:effectLst/>
                <a:latin typeface="Consolas" panose="020B0609020204030204" pitchFamily="49" charset="0"/>
              </a:rPr>
              <a:t>    )</a:t>
            </a:r>
          </a:p>
          <a:p>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r>
            <a:br>
              <a:rPr lang="en-US" sz="1400" b="0" dirty="0" smtClean="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7" name="TextBox 6"/>
          <p:cNvSpPr txBox="1"/>
          <p:nvPr/>
        </p:nvSpPr>
        <p:spPr>
          <a:xfrm>
            <a:off x="327803" y="282009"/>
            <a:ext cx="3982528" cy="923330"/>
          </a:xfrm>
          <a:prstGeom prst="rect">
            <a:avLst/>
          </a:prstGeom>
          <a:solidFill>
            <a:schemeClr val="accent5">
              <a:lumMod val="60000"/>
              <a:lumOff val="40000"/>
            </a:schemeClr>
          </a:solidFill>
        </p:spPr>
        <p:txBody>
          <a:bodyPr wrap="square" rtlCol="0">
            <a:spAutoFit/>
          </a:bodyPr>
          <a:lstStyle/>
          <a:p>
            <a:r>
              <a:rPr lang="en-US" dirty="0" smtClean="0"/>
              <a:t>DAX formula for finding count of payment needed claims</a:t>
            </a:r>
          </a:p>
          <a:p>
            <a:endParaRPr lang="en-US" dirty="0"/>
          </a:p>
        </p:txBody>
      </p:sp>
      <p:cxnSp>
        <p:nvCxnSpPr>
          <p:cNvPr id="9" name="Straight Arrow Connector 8"/>
          <p:cNvCxnSpPr>
            <a:stCxn id="7" idx="3"/>
          </p:cNvCxnSpPr>
          <p:nvPr/>
        </p:nvCxnSpPr>
        <p:spPr>
          <a:xfrm>
            <a:off x="4310331" y="857148"/>
            <a:ext cx="460077" cy="348191"/>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552755" y="4485736"/>
            <a:ext cx="7065034" cy="1477328"/>
          </a:xfrm>
          <a:prstGeom prst="rect">
            <a:avLst/>
          </a:prstGeom>
          <a:solidFill>
            <a:schemeClr val="accent5">
              <a:lumMod val="60000"/>
              <a:lumOff val="40000"/>
            </a:schemeClr>
          </a:solidFill>
        </p:spPr>
        <p:txBody>
          <a:bodyPr wrap="square">
            <a:spAutoFit/>
          </a:bodyPr>
          <a:lstStyle/>
          <a:p>
            <a:pPr algn="just"/>
            <a:r>
              <a:rPr lang="en-US" b="1" dirty="0"/>
              <a:t>Identified </a:t>
            </a:r>
            <a:r>
              <a:rPr lang="en-US" b="1" dirty="0" smtClean="0"/>
              <a:t>trend: The Clustered bar chart compares different Engine types with the total number of payment needed claims. The first trend in analyses shows that cars equipped with Diesel and </a:t>
            </a:r>
            <a:r>
              <a:rPr lang="en-US" b="1" dirty="0" err="1" smtClean="0"/>
              <a:t>Benzine</a:t>
            </a:r>
            <a:r>
              <a:rPr lang="en-US" b="1" dirty="0" smtClean="0"/>
              <a:t> engines tend to result in more payment-needed claims, indicating that insurance premiums for such vehicles should be higher</a:t>
            </a:r>
            <a:endParaRPr lang="en-US" b="1" dirty="0"/>
          </a:p>
        </p:txBody>
      </p:sp>
      <p:cxnSp>
        <p:nvCxnSpPr>
          <p:cNvPr id="17" name="Straight Arrow Connector 16"/>
          <p:cNvCxnSpPr/>
          <p:nvPr/>
        </p:nvCxnSpPr>
        <p:spPr>
          <a:xfrm flipV="1">
            <a:off x="6909758" y="3391373"/>
            <a:ext cx="267419" cy="139628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358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22965" y="18574"/>
            <a:ext cx="12146070" cy="6820852"/>
          </a:xfrm>
          <a:prstGeom prst="rect">
            <a:avLst/>
          </a:prstGeom>
        </p:spPr>
      </p:pic>
      <p:sp>
        <p:nvSpPr>
          <p:cNvPr id="5" name="Rectangle 4"/>
          <p:cNvSpPr/>
          <p:nvPr/>
        </p:nvSpPr>
        <p:spPr>
          <a:xfrm>
            <a:off x="6471737" y="2362952"/>
            <a:ext cx="5069457" cy="523220"/>
          </a:xfrm>
          <a:prstGeom prst="rect">
            <a:avLst/>
          </a:prstGeom>
          <a:solidFill>
            <a:schemeClr val="accent5">
              <a:lumMod val="60000"/>
              <a:lumOff val="40000"/>
            </a:schemeClr>
          </a:solidFill>
        </p:spPr>
        <p:txBody>
          <a:bodyPr wrap="square">
            <a:spAutoFit/>
          </a:bodyPr>
          <a:lstStyle/>
          <a:p>
            <a:r>
              <a:rPr lang="en-US" sz="1400" b="0" dirty="0" err="1" smtClean="0">
                <a:solidFill>
                  <a:srgbClr val="000000"/>
                </a:solidFill>
                <a:effectLst/>
                <a:latin typeface="Consolas" panose="020B0609020204030204" pitchFamily="49" charset="0"/>
              </a:rPr>
              <a:t>LeasingStatus</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IF</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'policies'[leasing]</a:t>
            </a:r>
            <a:r>
              <a:rPr lang="en-US" sz="1400" b="0" dirty="0" smtClean="0">
                <a:solidFill>
                  <a:srgbClr val="000000"/>
                </a:solidFill>
                <a:effectLst/>
                <a:latin typeface="Consolas" panose="020B0609020204030204" pitchFamily="49" charset="0"/>
              </a:rPr>
              <a:t> = </a:t>
            </a:r>
            <a:r>
              <a:rPr lang="en-US" sz="1400" b="0" dirty="0" smtClean="0">
                <a:solidFill>
                  <a:srgbClr val="098658"/>
                </a:solidFill>
                <a:effectLst/>
                <a:latin typeface="Consolas" panose="020B0609020204030204" pitchFamily="49" charset="0"/>
              </a:rPr>
              <a:t>1</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"leasing"</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"private"</a:t>
            </a:r>
            <a:r>
              <a:rPr lang="en-US" sz="1400" b="0" dirty="0" smtClean="0">
                <a:solidFill>
                  <a:srgbClr val="0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6" name="Rectangle 5"/>
          <p:cNvSpPr/>
          <p:nvPr/>
        </p:nvSpPr>
        <p:spPr>
          <a:xfrm>
            <a:off x="416943" y="809279"/>
            <a:ext cx="5440392" cy="2308324"/>
          </a:xfrm>
          <a:prstGeom prst="rect">
            <a:avLst/>
          </a:prstGeom>
          <a:solidFill>
            <a:schemeClr val="accent5">
              <a:lumMod val="60000"/>
              <a:lumOff val="40000"/>
            </a:schemeClr>
          </a:solidFill>
        </p:spPr>
        <p:txBody>
          <a:bodyPr wrap="square">
            <a:spAutoFit/>
          </a:bodyPr>
          <a:lstStyle/>
          <a:p>
            <a:r>
              <a:rPr lang="en-US" b="0" dirty="0" err="1" smtClean="0">
                <a:solidFill>
                  <a:srgbClr val="000000"/>
                </a:solidFill>
                <a:effectLst/>
                <a:latin typeface="Consolas" panose="020B0609020204030204" pitchFamily="49" charset="0"/>
              </a:rPr>
              <a:t>TotalNonZeroPayments</a:t>
            </a:r>
            <a:r>
              <a:rPr lang="en-US" b="0" dirty="0" smtClean="0">
                <a:solidFill>
                  <a:srgbClr val="000000"/>
                </a:solidFill>
                <a:effectLst/>
                <a:latin typeface="Consolas" panose="020B0609020204030204" pitchFamily="49" charset="0"/>
              </a:rPr>
              <a:t> = </a:t>
            </a:r>
          </a:p>
          <a:p>
            <a:r>
              <a:rPr lang="en-US" b="0" dirty="0" smtClean="0">
                <a:solidFill>
                  <a:srgbClr val="3165BB"/>
                </a:solidFill>
                <a:effectLst/>
                <a:latin typeface="Consolas" panose="020B0609020204030204" pitchFamily="49" charset="0"/>
              </a:rPr>
              <a:t>COUNTROWS</a:t>
            </a:r>
            <a:r>
              <a:rPr lang="en-US" b="0" dirty="0" smtClean="0">
                <a:solidFill>
                  <a:srgbClr val="000000"/>
                </a:solidFill>
                <a:effectLst/>
                <a:latin typeface="Consolas" panose="020B0609020204030204" pitchFamily="49" charset="0"/>
              </a:rPr>
              <a:t>(</a:t>
            </a:r>
          </a:p>
          <a:p>
            <a:r>
              <a:rPr lang="en-US" b="0" dirty="0" smtClean="0">
                <a:solidFill>
                  <a:srgbClr val="000000"/>
                </a:solidFill>
                <a:effectLst/>
                <a:latin typeface="Consolas" panose="020B0609020204030204" pitchFamily="49" charset="0"/>
              </a:rPr>
              <a:t>    </a:t>
            </a:r>
            <a:r>
              <a:rPr lang="en-US" b="0" dirty="0" smtClean="0">
                <a:solidFill>
                  <a:srgbClr val="3165BB"/>
                </a:solidFill>
                <a:effectLst/>
                <a:latin typeface="Consolas" panose="020B0609020204030204" pitchFamily="49" charset="0"/>
              </a:rPr>
              <a:t>FILTER</a:t>
            </a:r>
            <a:r>
              <a:rPr lang="en-US" b="0" dirty="0" smtClean="0">
                <a:solidFill>
                  <a:srgbClr val="000000"/>
                </a:solidFill>
                <a:effectLst/>
                <a:latin typeface="Consolas" panose="020B0609020204030204" pitchFamily="49" charset="0"/>
              </a:rPr>
              <a:t>(</a:t>
            </a:r>
          </a:p>
          <a:p>
            <a:r>
              <a:rPr lang="en-US" b="0" dirty="0" smtClean="0">
                <a:solidFill>
                  <a:srgbClr val="000000"/>
                </a:solidFill>
                <a:effectLst/>
                <a:latin typeface="Consolas" panose="020B0609020204030204" pitchFamily="49" charset="0"/>
              </a:rPr>
              <a:t>        </a:t>
            </a:r>
            <a:r>
              <a:rPr lang="en-US" b="0" dirty="0" smtClean="0">
                <a:solidFill>
                  <a:srgbClr val="001080"/>
                </a:solidFill>
                <a:effectLst/>
                <a:latin typeface="Consolas" panose="020B0609020204030204" pitchFamily="49" charset="0"/>
              </a:rPr>
              <a:t>'Claims'</a:t>
            </a:r>
            <a:r>
              <a:rPr lang="en-US" b="0" dirty="0" smtClean="0">
                <a:solidFill>
                  <a:srgbClr val="000000"/>
                </a:solidFill>
                <a:effectLst/>
                <a:latin typeface="Consolas" panose="020B0609020204030204" pitchFamily="49" charset="0"/>
              </a:rPr>
              <a:t>,</a:t>
            </a:r>
          </a:p>
          <a:p>
            <a:r>
              <a:rPr lang="en-US" b="0" dirty="0" smtClean="0">
                <a:solidFill>
                  <a:srgbClr val="000000"/>
                </a:solidFill>
                <a:effectLst/>
                <a:latin typeface="Consolas" panose="020B0609020204030204" pitchFamily="49" charset="0"/>
              </a:rPr>
              <a:t>        </a:t>
            </a:r>
            <a:r>
              <a:rPr lang="en-US" b="0" dirty="0" smtClean="0">
                <a:solidFill>
                  <a:srgbClr val="001080"/>
                </a:solidFill>
                <a:effectLst/>
                <a:latin typeface="Consolas" panose="020B0609020204030204" pitchFamily="49" charset="0"/>
              </a:rPr>
              <a:t>'Claims'[</a:t>
            </a:r>
            <a:r>
              <a:rPr lang="en-US" b="0" dirty="0" err="1" smtClean="0">
                <a:solidFill>
                  <a:srgbClr val="001080"/>
                </a:solidFill>
                <a:effectLst/>
                <a:latin typeface="Consolas" panose="020B0609020204030204" pitchFamily="49" charset="0"/>
              </a:rPr>
              <a:t>PaymentToCustomer</a:t>
            </a:r>
            <a:r>
              <a:rPr lang="en-US" b="0" dirty="0" smtClean="0">
                <a:solidFill>
                  <a:srgbClr val="001080"/>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&lt;&gt; </a:t>
            </a:r>
            <a:r>
              <a:rPr lang="en-US" b="0" dirty="0" smtClean="0">
                <a:solidFill>
                  <a:srgbClr val="098658"/>
                </a:solidFill>
                <a:effectLst/>
                <a:latin typeface="Consolas" panose="020B0609020204030204" pitchFamily="49" charset="0"/>
              </a:rPr>
              <a:t>0</a:t>
            </a:r>
            <a:endParaRPr lang="en-US" b="0" dirty="0" smtClean="0">
              <a:solidFill>
                <a:srgbClr val="000000"/>
              </a:solidFill>
              <a:effectLst/>
              <a:latin typeface="Consolas" panose="020B0609020204030204" pitchFamily="49" charset="0"/>
            </a:endParaRPr>
          </a:p>
          <a:p>
            <a:r>
              <a:rPr lang="en-US" b="0" dirty="0" smtClean="0">
                <a:solidFill>
                  <a:srgbClr val="000000"/>
                </a:solidFill>
                <a:effectLst/>
                <a:latin typeface="Consolas" panose="020B0609020204030204" pitchFamily="49" charset="0"/>
              </a:rPr>
              <a:t>    )</a:t>
            </a:r>
          </a:p>
          <a:p>
            <a:r>
              <a:rPr lang="en-US" b="0" dirty="0" smtClean="0">
                <a:solidFill>
                  <a:srgbClr val="000000"/>
                </a:solidFill>
                <a:effectLst/>
                <a:latin typeface="Consolas" panose="020B0609020204030204" pitchFamily="49" charset="0"/>
              </a:rPr>
              <a:t>)</a:t>
            </a:r>
            <a:br>
              <a:rPr lang="en-US" b="0" dirty="0" smtClean="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TextBox 7"/>
          <p:cNvSpPr txBox="1"/>
          <p:nvPr/>
        </p:nvSpPr>
        <p:spPr>
          <a:xfrm>
            <a:off x="416944" y="162948"/>
            <a:ext cx="5440391" cy="646331"/>
          </a:xfrm>
          <a:prstGeom prst="rect">
            <a:avLst/>
          </a:prstGeom>
          <a:solidFill>
            <a:schemeClr val="accent5">
              <a:lumMod val="60000"/>
              <a:lumOff val="40000"/>
            </a:schemeClr>
          </a:solidFill>
        </p:spPr>
        <p:txBody>
          <a:bodyPr wrap="square" rtlCol="0">
            <a:spAutoFit/>
          </a:bodyPr>
          <a:lstStyle/>
          <a:p>
            <a:r>
              <a:rPr lang="en-US" dirty="0" smtClean="0"/>
              <a:t>DAX formula for finding count of payment needed claims</a:t>
            </a:r>
            <a:endParaRPr lang="en-US" dirty="0"/>
          </a:p>
        </p:txBody>
      </p:sp>
      <p:sp>
        <p:nvSpPr>
          <p:cNvPr id="9" name="TextBox 8"/>
          <p:cNvSpPr txBox="1"/>
          <p:nvPr/>
        </p:nvSpPr>
        <p:spPr>
          <a:xfrm>
            <a:off x="6471737" y="1716621"/>
            <a:ext cx="5139418" cy="646331"/>
          </a:xfrm>
          <a:prstGeom prst="rect">
            <a:avLst/>
          </a:prstGeom>
          <a:solidFill>
            <a:schemeClr val="accent5">
              <a:lumMod val="60000"/>
              <a:lumOff val="40000"/>
            </a:schemeClr>
          </a:solidFill>
        </p:spPr>
        <p:txBody>
          <a:bodyPr wrap="square" rtlCol="0">
            <a:spAutoFit/>
          </a:bodyPr>
          <a:lstStyle/>
          <a:p>
            <a:r>
              <a:rPr lang="en-US" dirty="0" smtClean="0"/>
              <a:t>DAX formula for converting numeric values to understandable strings</a:t>
            </a:r>
            <a:endParaRPr lang="en-US" dirty="0"/>
          </a:p>
        </p:txBody>
      </p:sp>
      <p:cxnSp>
        <p:nvCxnSpPr>
          <p:cNvPr id="11" name="Straight Arrow Connector 10"/>
          <p:cNvCxnSpPr/>
          <p:nvPr/>
        </p:nvCxnSpPr>
        <p:spPr>
          <a:xfrm>
            <a:off x="3804249" y="3019245"/>
            <a:ext cx="1147313" cy="80225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998355" y="2812211"/>
            <a:ext cx="2180151" cy="3614468"/>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03208" y="4029360"/>
            <a:ext cx="3920218" cy="1754326"/>
          </a:xfrm>
          <a:prstGeom prst="rect">
            <a:avLst/>
          </a:prstGeom>
          <a:solidFill>
            <a:schemeClr val="accent5">
              <a:lumMod val="60000"/>
              <a:lumOff val="40000"/>
            </a:schemeClr>
          </a:solidFill>
        </p:spPr>
        <p:txBody>
          <a:bodyPr wrap="square">
            <a:spAutoFit/>
          </a:bodyPr>
          <a:lstStyle/>
          <a:p>
            <a:pPr algn="just"/>
            <a:r>
              <a:rPr lang="en-US" b="1" dirty="0"/>
              <a:t>Identified </a:t>
            </a:r>
            <a:r>
              <a:rPr lang="en-US" b="1" dirty="0" smtClean="0"/>
              <a:t>trend: The Stacked column charts demonstrate the first trend in which leasing cars, particularly passenger cars, have a higher probability of causing payment-needed claims.</a:t>
            </a:r>
            <a:endParaRPr lang="en-US" b="1" dirty="0"/>
          </a:p>
        </p:txBody>
      </p:sp>
      <p:cxnSp>
        <p:nvCxnSpPr>
          <p:cNvPr id="17" name="Straight Arrow Connector 16"/>
          <p:cNvCxnSpPr/>
          <p:nvPr/>
        </p:nvCxnSpPr>
        <p:spPr>
          <a:xfrm>
            <a:off x="3804249" y="4891177"/>
            <a:ext cx="1216325" cy="10351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938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781" y="0"/>
            <a:ext cx="12182782" cy="6810847"/>
          </a:xfrm>
          <a:prstGeom prst="rect">
            <a:avLst/>
          </a:prstGeom>
        </p:spPr>
      </p:pic>
      <p:sp>
        <p:nvSpPr>
          <p:cNvPr id="5" name="Rectangle 4"/>
          <p:cNvSpPr/>
          <p:nvPr/>
        </p:nvSpPr>
        <p:spPr>
          <a:xfrm>
            <a:off x="2306128" y="2179472"/>
            <a:ext cx="4241321" cy="1600438"/>
          </a:xfrm>
          <a:prstGeom prst="rect">
            <a:avLst/>
          </a:prstGeom>
          <a:solidFill>
            <a:schemeClr val="accent5">
              <a:lumMod val="60000"/>
              <a:lumOff val="40000"/>
            </a:schemeClr>
          </a:solidFill>
        </p:spPr>
        <p:txBody>
          <a:bodyPr wrap="square">
            <a:spAutoFit/>
          </a:bodyPr>
          <a:lstStyle/>
          <a:p>
            <a:r>
              <a:rPr lang="en-US" sz="1400" b="0" dirty="0" err="1" smtClean="0">
                <a:solidFill>
                  <a:srgbClr val="000000"/>
                </a:solidFill>
                <a:effectLst/>
                <a:latin typeface="Consolas" panose="020B0609020204030204" pitchFamily="49" charset="0"/>
              </a:rPr>
              <a:t>TotalNonZeroPayments</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COUNTROWS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3165BB"/>
                </a:solidFill>
                <a:effectLst/>
                <a:latin typeface="Consolas" panose="020B0609020204030204" pitchFamily="49" charset="0"/>
              </a:rPr>
              <a:t>FILTER</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PaymentToCustomer</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&lt;&gt; </a:t>
            </a:r>
            <a:r>
              <a:rPr lang="en-US" sz="1400" b="0" dirty="0" smtClean="0">
                <a:solidFill>
                  <a:srgbClr val="098658"/>
                </a:solidFill>
                <a:effectLst/>
                <a:latin typeface="Consolas" panose="020B0609020204030204" pitchFamily="49" charset="0"/>
              </a:rPr>
              <a:t>0</a:t>
            </a:r>
            <a:endParaRPr lang="en-US" sz="1400" b="0" dirty="0" smtClean="0">
              <a:solidFill>
                <a:srgbClr val="000000"/>
              </a:solidFill>
              <a:effectLst/>
              <a:latin typeface="Consolas" panose="020B0609020204030204" pitchFamily="49" charset="0"/>
            </a:endParaRPr>
          </a:p>
          <a:p>
            <a:r>
              <a:rPr lang="en-US" sz="1400" b="0" dirty="0" smtClean="0">
                <a:solidFill>
                  <a:srgbClr val="000000"/>
                </a:solidFill>
                <a:effectLst/>
                <a:latin typeface="Consolas" panose="020B0609020204030204" pitchFamily="49" charset="0"/>
              </a:rPr>
              <a:t>    )</a:t>
            </a:r>
          </a:p>
          <a:p>
            <a:r>
              <a:rPr lang="en-US" sz="1400" b="0" dirty="0" smtClean="0">
                <a:solidFill>
                  <a:srgbClr val="000000"/>
                </a:solidFill>
                <a:effectLst/>
                <a:latin typeface="Consolas" panose="020B0609020204030204" pitchFamily="49" charset="0"/>
              </a:rPr>
              <a:t>)</a:t>
            </a:r>
          </a:p>
        </p:txBody>
      </p:sp>
      <p:sp>
        <p:nvSpPr>
          <p:cNvPr id="6" name="Rectangle 5"/>
          <p:cNvSpPr/>
          <p:nvPr/>
        </p:nvSpPr>
        <p:spPr>
          <a:xfrm>
            <a:off x="529087" y="5917568"/>
            <a:ext cx="6096000" cy="523220"/>
          </a:xfrm>
          <a:prstGeom prst="rect">
            <a:avLst/>
          </a:prstGeom>
          <a:solidFill>
            <a:schemeClr val="accent5">
              <a:lumMod val="60000"/>
              <a:lumOff val="40000"/>
            </a:schemeClr>
          </a:solidFill>
        </p:spPr>
        <p:txBody>
          <a:bodyPr>
            <a:spAutoFit/>
          </a:bodyPr>
          <a:lstStyle/>
          <a:p>
            <a:r>
              <a:rPr lang="en-US" sz="1400" b="0" dirty="0" err="1" smtClean="0">
                <a:solidFill>
                  <a:srgbClr val="000000"/>
                </a:solidFill>
                <a:effectLst/>
                <a:latin typeface="Consolas" panose="020B0609020204030204" pitchFamily="49" charset="0"/>
              </a:rPr>
              <a:t>LeasingStatus</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IF</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'policies'[leasing]</a:t>
            </a:r>
            <a:r>
              <a:rPr lang="en-US" sz="1400" b="0" dirty="0" smtClean="0">
                <a:solidFill>
                  <a:srgbClr val="000000"/>
                </a:solidFill>
                <a:effectLst/>
                <a:latin typeface="Consolas" panose="020B0609020204030204" pitchFamily="49" charset="0"/>
              </a:rPr>
              <a:t> = </a:t>
            </a:r>
            <a:r>
              <a:rPr lang="en-US" sz="1400" b="0" dirty="0" smtClean="0">
                <a:solidFill>
                  <a:srgbClr val="098658"/>
                </a:solidFill>
                <a:effectLst/>
                <a:latin typeface="Consolas" panose="020B0609020204030204" pitchFamily="49" charset="0"/>
              </a:rPr>
              <a:t>1</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"leasing"</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"private"</a:t>
            </a:r>
            <a:r>
              <a:rPr lang="en-US" sz="1400" b="0" dirty="0" smtClean="0">
                <a:solidFill>
                  <a:srgbClr val="0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8" name="TextBox 7"/>
          <p:cNvSpPr txBox="1"/>
          <p:nvPr/>
        </p:nvSpPr>
        <p:spPr>
          <a:xfrm>
            <a:off x="2306127" y="1256142"/>
            <a:ext cx="4241321" cy="923330"/>
          </a:xfrm>
          <a:prstGeom prst="rect">
            <a:avLst/>
          </a:prstGeom>
          <a:solidFill>
            <a:schemeClr val="accent5">
              <a:lumMod val="60000"/>
              <a:lumOff val="40000"/>
            </a:schemeClr>
          </a:solidFill>
        </p:spPr>
        <p:txBody>
          <a:bodyPr wrap="square" rtlCol="0">
            <a:spAutoFit/>
          </a:bodyPr>
          <a:lstStyle/>
          <a:p>
            <a:r>
              <a:rPr lang="en-US" dirty="0" smtClean="0"/>
              <a:t>DAX formula for finding count of payment needed claims</a:t>
            </a:r>
          </a:p>
          <a:p>
            <a:endParaRPr lang="en-US" dirty="0"/>
          </a:p>
        </p:txBody>
      </p:sp>
      <p:sp>
        <p:nvSpPr>
          <p:cNvPr id="9" name="TextBox 8"/>
          <p:cNvSpPr txBox="1"/>
          <p:nvPr/>
        </p:nvSpPr>
        <p:spPr>
          <a:xfrm>
            <a:off x="529087" y="5271237"/>
            <a:ext cx="6652527" cy="646331"/>
          </a:xfrm>
          <a:prstGeom prst="rect">
            <a:avLst/>
          </a:prstGeom>
          <a:solidFill>
            <a:schemeClr val="accent5">
              <a:lumMod val="60000"/>
              <a:lumOff val="40000"/>
            </a:schemeClr>
          </a:solidFill>
        </p:spPr>
        <p:txBody>
          <a:bodyPr wrap="none" rtlCol="0">
            <a:spAutoFit/>
          </a:bodyPr>
          <a:lstStyle/>
          <a:p>
            <a:r>
              <a:rPr lang="en-US" dirty="0" smtClean="0"/>
              <a:t>DAX formula for converting numeric values to understandable strings</a:t>
            </a:r>
          </a:p>
          <a:p>
            <a:endParaRPr lang="en-US" dirty="0"/>
          </a:p>
        </p:txBody>
      </p:sp>
      <p:cxnSp>
        <p:nvCxnSpPr>
          <p:cNvPr id="11" name="Straight Arrow Connector 10"/>
          <p:cNvCxnSpPr/>
          <p:nvPr/>
        </p:nvCxnSpPr>
        <p:spPr>
          <a:xfrm>
            <a:off x="6366294" y="6179178"/>
            <a:ext cx="2503241" cy="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029864" y="3510951"/>
            <a:ext cx="2389517" cy="353683"/>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981645" y="1153350"/>
            <a:ext cx="4008408" cy="1477328"/>
          </a:xfrm>
          <a:prstGeom prst="rect">
            <a:avLst/>
          </a:prstGeom>
          <a:solidFill>
            <a:schemeClr val="accent5">
              <a:lumMod val="60000"/>
              <a:lumOff val="40000"/>
            </a:schemeClr>
          </a:solidFill>
        </p:spPr>
        <p:txBody>
          <a:bodyPr wrap="square">
            <a:spAutoFit/>
          </a:bodyPr>
          <a:lstStyle/>
          <a:p>
            <a:pPr algn="just"/>
            <a:r>
              <a:rPr lang="en-US" b="1" dirty="0"/>
              <a:t>Identified </a:t>
            </a:r>
            <a:r>
              <a:rPr lang="en-US" b="1" dirty="0" smtClean="0"/>
              <a:t>trend: The Stacked column charts demonstrate a trend that leasing cars, particularly cars used regularly, have a higher probability of generating payment needed claims.</a:t>
            </a:r>
            <a:endParaRPr lang="en-US" b="1" dirty="0"/>
          </a:p>
        </p:txBody>
      </p:sp>
      <p:cxnSp>
        <p:nvCxnSpPr>
          <p:cNvPr id="16" name="Straight Arrow Connector 15"/>
          <p:cNvCxnSpPr/>
          <p:nvPr/>
        </p:nvCxnSpPr>
        <p:spPr>
          <a:xfrm>
            <a:off x="8869535" y="2415396"/>
            <a:ext cx="438367" cy="1867846"/>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37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 dashboard</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There are </a:t>
            </a:r>
            <a:r>
              <a:rPr lang="en-US" b="1" dirty="0" smtClean="0"/>
              <a:t>9 analyses </a:t>
            </a:r>
            <a:r>
              <a:rPr lang="en-US" dirty="0" smtClean="0"/>
              <a:t>which </a:t>
            </a:r>
            <a:r>
              <a:rPr lang="en-US" b="1" dirty="0" smtClean="0"/>
              <a:t>7 analyses are Cards</a:t>
            </a:r>
            <a:r>
              <a:rPr lang="en-US" dirty="0" smtClean="0"/>
              <a:t>, </a:t>
            </a:r>
            <a:r>
              <a:rPr lang="en-US" b="1" dirty="0" smtClean="0"/>
              <a:t>1 analysis is </a:t>
            </a:r>
            <a:r>
              <a:rPr lang="en-US" b="1" dirty="0" err="1" smtClean="0"/>
              <a:t>Treemap</a:t>
            </a:r>
            <a:r>
              <a:rPr lang="en-US" b="1" dirty="0" smtClean="0"/>
              <a:t> </a:t>
            </a:r>
            <a:r>
              <a:rPr lang="en-US" dirty="0" smtClean="0"/>
              <a:t>and </a:t>
            </a:r>
            <a:r>
              <a:rPr lang="en-US" b="1" dirty="0" smtClean="0"/>
              <a:t>1 analysis is a </a:t>
            </a:r>
            <a:r>
              <a:rPr lang="en-US" b="1" dirty="0" err="1" smtClean="0"/>
              <a:t>Dount</a:t>
            </a:r>
            <a:r>
              <a:rPr lang="en-US" b="1" dirty="0" smtClean="0"/>
              <a:t> chart</a:t>
            </a:r>
            <a:r>
              <a:rPr lang="en-US" dirty="0" smtClean="0"/>
              <a:t>. </a:t>
            </a:r>
          </a:p>
          <a:p>
            <a:pPr algn="just"/>
            <a:r>
              <a:rPr lang="en-US" dirty="0" smtClean="0"/>
              <a:t>Also, </a:t>
            </a:r>
            <a:r>
              <a:rPr lang="en-US" b="1" dirty="0" smtClean="0"/>
              <a:t>8 analyses </a:t>
            </a:r>
            <a:r>
              <a:rPr lang="en-US" dirty="0" smtClean="0"/>
              <a:t>in the dashboard can be classified as </a:t>
            </a:r>
            <a:r>
              <a:rPr lang="en-US" b="1" dirty="0" smtClean="0"/>
              <a:t>bivariate analyses </a:t>
            </a:r>
            <a:r>
              <a:rPr lang="en-US" dirty="0" smtClean="0"/>
              <a:t>but </a:t>
            </a:r>
            <a:r>
              <a:rPr lang="en-US" b="1" dirty="0" smtClean="0"/>
              <a:t>one </a:t>
            </a:r>
            <a:r>
              <a:rPr lang="en-US" b="1" dirty="0" err="1" smtClean="0"/>
              <a:t>Dount</a:t>
            </a:r>
            <a:r>
              <a:rPr lang="en-US" b="1" dirty="0" smtClean="0"/>
              <a:t> chart </a:t>
            </a:r>
            <a:r>
              <a:rPr lang="en-US" dirty="0" smtClean="0"/>
              <a:t>analysis should be classified as a </a:t>
            </a:r>
            <a:r>
              <a:rPr lang="en-US" b="1" dirty="0" smtClean="0"/>
              <a:t>univariate analysis</a:t>
            </a:r>
          </a:p>
          <a:p>
            <a:pPr algn="just"/>
            <a:r>
              <a:rPr lang="en-US" dirty="0" smtClean="0"/>
              <a:t>If I need to talk about more </a:t>
            </a:r>
            <a:r>
              <a:rPr lang="en-US" b="1" dirty="0" smtClean="0"/>
              <a:t>calculated measures</a:t>
            </a:r>
            <a:r>
              <a:rPr lang="en-US" dirty="0" smtClean="0"/>
              <a:t>, </a:t>
            </a:r>
            <a:r>
              <a:rPr lang="en-US" b="1" dirty="0" smtClean="0"/>
              <a:t>calculated measures </a:t>
            </a:r>
            <a:r>
              <a:rPr lang="en-US" dirty="0" smtClean="0"/>
              <a:t>were linked to </a:t>
            </a:r>
            <a:r>
              <a:rPr lang="en-US" b="1" dirty="0" smtClean="0"/>
              <a:t>profit</a:t>
            </a:r>
            <a:r>
              <a:rPr lang="en-US" dirty="0" smtClean="0"/>
              <a:t>, </a:t>
            </a:r>
            <a:r>
              <a:rPr lang="en-US" b="1" dirty="0" smtClean="0"/>
              <a:t>premiums</a:t>
            </a:r>
            <a:r>
              <a:rPr lang="en-US" dirty="0" smtClean="0"/>
              <a:t>, </a:t>
            </a:r>
            <a:r>
              <a:rPr lang="en-US" b="1" dirty="0" smtClean="0"/>
              <a:t>payment</a:t>
            </a:r>
            <a:r>
              <a:rPr lang="en-US" dirty="0" smtClean="0"/>
              <a:t> amount from </a:t>
            </a:r>
            <a:r>
              <a:rPr lang="en-US" b="1" dirty="0" smtClean="0"/>
              <a:t>payment needed claims</a:t>
            </a:r>
            <a:r>
              <a:rPr lang="en-US" dirty="0" smtClean="0"/>
              <a:t>, </a:t>
            </a:r>
            <a:r>
              <a:rPr lang="en-US" b="1" dirty="0" smtClean="0"/>
              <a:t>total renewal </a:t>
            </a:r>
            <a:r>
              <a:rPr lang="en-US" dirty="0" smtClean="0"/>
              <a:t>amount, and </a:t>
            </a:r>
            <a:r>
              <a:rPr lang="en-US" b="1" dirty="0" smtClean="0"/>
              <a:t>total cancel </a:t>
            </a:r>
            <a:r>
              <a:rPr lang="en-US" dirty="0" smtClean="0"/>
              <a:t>amount. Measures show individual value changes by current and previous year with numbers and percentages. Also, some measures show values versus another value by year in numbers and percentages.</a:t>
            </a:r>
          </a:p>
          <a:p>
            <a:pPr algn="just"/>
            <a:r>
              <a:rPr lang="en-US" dirty="0" smtClean="0"/>
              <a:t>I prefer to choose </a:t>
            </a:r>
            <a:r>
              <a:rPr lang="en-US" b="1" dirty="0" smtClean="0"/>
              <a:t>default </a:t>
            </a:r>
            <a:r>
              <a:rPr lang="en-US" b="1" dirty="0"/>
              <a:t>C</a:t>
            </a:r>
            <a:r>
              <a:rPr lang="en-US" b="1" dirty="0" smtClean="0"/>
              <a:t>ards </a:t>
            </a:r>
            <a:r>
              <a:rPr lang="en-US" dirty="0" smtClean="0"/>
              <a:t>because </a:t>
            </a:r>
            <a:r>
              <a:rPr lang="en-US" b="1" dirty="0" smtClean="0"/>
              <a:t>row-level security </a:t>
            </a:r>
            <a:r>
              <a:rPr lang="en-US" dirty="0" smtClean="0"/>
              <a:t>can be violated by using </a:t>
            </a:r>
            <a:r>
              <a:rPr lang="en-US" b="1" dirty="0" smtClean="0"/>
              <a:t>custom Cards </a:t>
            </a:r>
            <a:r>
              <a:rPr lang="en-US" dirty="0" smtClean="0"/>
              <a:t>from the market. </a:t>
            </a:r>
            <a:r>
              <a:rPr lang="en-US" dirty="0"/>
              <a:t>I</a:t>
            </a:r>
            <a:r>
              <a:rPr lang="en-US" dirty="0" smtClean="0"/>
              <a:t>nsurance data sets can contain </a:t>
            </a:r>
            <a:r>
              <a:rPr lang="en-US" b="1" dirty="0" smtClean="0"/>
              <a:t>PII(Personal Identifying Information)</a:t>
            </a:r>
            <a:r>
              <a:rPr lang="en-US" dirty="0" smtClean="0"/>
              <a:t> data which should be considered while using third-party analyses.</a:t>
            </a:r>
          </a:p>
          <a:p>
            <a:pPr algn="just"/>
            <a:endParaRPr lang="en-US" dirty="0" smtClean="0"/>
          </a:p>
          <a:p>
            <a:pPr algn="just"/>
            <a:endParaRPr lang="en-US" dirty="0"/>
          </a:p>
        </p:txBody>
      </p:sp>
    </p:spTree>
    <p:extLst>
      <p:ext uri="{BB962C8B-B14F-4D97-AF65-F5344CB8AC3E}">
        <p14:creationId xmlns:p14="http://schemas.microsoft.com/office/powerpoint/2010/main" val="2075211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of claims” dashboard</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There are a total of </a:t>
            </a:r>
            <a:r>
              <a:rPr lang="en-US" b="1" dirty="0"/>
              <a:t>5 analyses </a:t>
            </a:r>
            <a:r>
              <a:rPr lang="en-US" dirty="0"/>
              <a:t>in the dashboard. Out of these, </a:t>
            </a:r>
            <a:r>
              <a:rPr lang="en-US" b="1" dirty="0"/>
              <a:t>2 analyses </a:t>
            </a:r>
            <a:r>
              <a:rPr lang="en-US" dirty="0"/>
              <a:t>fall under the category of </a:t>
            </a:r>
            <a:r>
              <a:rPr lang="en-US" b="1" dirty="0"/>
              <a:t>bivariate</a:t>
            </a:r>
            <a:r>
              <a:rPr lang="en-US" dirty="0"/>
              <a:t>, while the remaining </a:t>
            </a:r>
            <a:r>
              <a:rPr lang="en-US" b="1" dirty="0"/>
              <a:t>3</a:t>
            </a:r>
            <a:r>
              <a:rPr lang="en-US" dirty="0"/>
              <a:t> are classified as </a:t>
            </a:r>
            <a:r>
              <a:rPr lang="en-US" b="1" dirty="0"/>
              <a:t>univariate analyses</a:t>
            </a:r>
            <a:r>
              <a:rPr lang="en-US" dirty="0"/>
              <a:t>. All 5 analyses are focused on </a:t>
            </a:r>
            <a:r>
              <a:rPr lang="en-US" b="1" dirty="0"/>
              <a:t>quantitative</a:t>
            </a:r>
            <a:r>
              <a:rPr lang="en-US" dirty="0"/>
              <a:t> data.</a:t>
            </a:r>
          </a:p>
          <a:p>
            <a:pPr algn="just"/>
            <a:r>
              <a:rPr lang="en-US" dirty="0"/>
              <a:t>The first </a:t>
            </a:r>
            <a:r>
              <a:rPr lang="en-US" b="1" dirty="0"/>
              <a:t>2 bivariate analyses </a:t>
            </a:r>
            <a:r>
              <a:rPr lang="en-US" dirty="0"/>
              <a:t>are presented as </a:t>
            </a:r>
            <a:r>
              <a:rPr lang="en-US" b="1" dirty="0"/>
              <a:t>Cards</a:t>
            </a:r>
            <a:r>
              <a:rPr lang="en-US" dirty="0"/>
              <a:t>. These Cards display changes in payment needed and non-payment claims for the selected year.</a:t>
            </a:r>
          </a:p>
          <a:p>
            <a:pPr algn="just"/>
            <a:r>
              <a:rPr lang="en-US" dirty="0"/>
              <a:t>Additionally, there are </a:t>
            </a:r>
            <a:r>
              <a:rPr lang="en-US" b="1" dirty="0"/>
              <a:t>2 </a:t>
            </a:r>
            <a:r>
              <a:rPr lang="en-US" b="1" dirty="0" err="1" smtClean="0"/>
              <a:t>Dount</a:t>
            </a:r>
            <a:r>
              <a:rPr lang="en-US" b="1" dirty="0" smtClean="0"/>
              <a:t> </a:t>
            </a:r>
            <a:r>
              <a:rPr lang="en-US" b="1" dirty="0"/>
              <a:t>charts </a:t>
            </a:r>
            <a:r>
              <a:rPr lang="en-US" dirty="0"/>
              <a:t>that illustrate the distribution of </a:t>
            </a:r>
            <a:r>
              <a:rPr lang="en-US" dirty="0" smtClean="0"/>
              <a:t>claim </a:t>
            </a:r>
            <a:r>
              <a:rPr lang="en-US" dirty="0"/>
              <a:t>types based on the total number of payment needed and non-payment claims.</a:t>
            </a:r>
          </a:p>
          <a:p>
            <a:pPr algn="just"/>
            <a:r>
              <a:rPr lang="en-US" dirty="0"/>
              <a:t>Finally, the last analysis is represented by a</a:t>
            </a:r>
            <a:r>
              <a:rPr lang="en-US" b="1" dirty="0"/>
              <a:t> Stacked Column </a:t>
            </a:r>
            <a:r>
              <a:rPr lang="en-US" b="1" dirty="0" smtClean="0"/>
              <a:t>Chart</a:t>
            </a:r>
            <a:r>
              <a:rPr lang="en-US" dirty="0"/>
              <a:t>, showcasing the total payment to customers from claims, categorized by </a:t>
            </a:r>
            <a:r>
              <a:rPr lang="en-US" dirty="0" smtClean="0"/>
              <a:t>claim </a:t>
            </a:r>
            <a:r>
              <a:rPr lang="en-US" dirty="0"/>
              <a:t>type.</a:t>
            </a:r>
          </a:p>
        </p:txBody>
      </p:sp>
    </p:spTree>
    <p:extLst>
      <p:ext uri="{BB962C8B-B14F-4D97-AF65-F5344CB8AC3E}">
        <p14:creationId xmlns:p14="http://schemas.microsoft.com/office/powerpoint/2010/main" val="2588688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46422"/>
            <a:ext cx="12192000" cy="6790360"/>
          </a:xfrm>
          <a:prstGeom prst="rect">
            <a:avLst/>
          </a:prstGeom>
        </p:spPr>
      </p:pic>
    </p:spTree>
    <p:extLst>
      <p:ext uri="{BB962C8B-B14F-4D97-AF65-F5344CB8AC3E}">
        <p14:creationId xmlns:p14="http://schemas.microsoft.com/office/powerpoint/2010/main" val="2985377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2"/>
          <a:stretch>
            <a:fillRect/>
          </a:stretch>
        </p:blipFill>
        <p:spPr>
          <a:xfrm>
            <a:off x="0" y="43942"/>
            <a:ext cx="12266128" cy="6782747"/>
          </a:xfrm>
          <a:prstGeom prst="rect">
            <a:avLst/>
          </a:prstGeom>
        </p:spPr>
      </p:pic>
      <p:sp>
        <p:nvSpPr>
          <p:cNvPr id="5" name="Rectangle 4"/>
          <p:cNvSpPr/>
          <p:nvPr/>
        </p:nvSpPr>
        <p:spPr>
          <a:xfrm>
            <a:off x="4919274" y="1326504"/>
            <a:ext cx="6096000" cy="5509200"/>
          </a:xfrm>
          <a:prstGeom prst="rect">
            <a:avLst/>
          </a:prstGeom>
          <a:solidFill>
            <a:schemeClr val="accent5">
              <a:lumMod val="60000"/>
              <a:lumOff val="40000"/>
            </a:schemeClr>
          </a:solidFill>
        </p:spPr>
        <p:txBody>
          <a:bodyPr>
            <a:spAutoFit/>
          </a:bodyPr>
          <a:lstStyle/>
          <a:p>
            <a:r>
              <a:rPr lang="en-US" sz="800" b="0" dirty="0" smtClean="0">
                <a:solidFill>
                  <a:srgbClr val="000000"/>
                </a:solidFill>
                <a:effectLst/>
                <a:latin typeface="Consolas" panose="020B0609020204030204" pitchFamily="49" charset="0"/>
              </a:rPr>
              <a:t>KPI Increase Number of Claims </a:t>
            </a:r>
            <a:r>
              <a:rPr lang="en-US" sz="800" b="0" dirty="0" err="1" smtClean="0">
                <a:solidFill>
                  <a:srgbClr val="000000"/>
                </a:solidFill>
                <a:effectLst/>
                <a:latin typeface="Consolas" panose="020B0609020204030204" pitchFamily="49" charset="0"/>
              </a:rPr>
              <a:t>ThisYear</a:t>
            </a:r>
            <a:r>
              <a:rPr lang="en-US" sz="800" b="0" dirty="0" smtClean="0">
                <a:solidFill>
                  <a:srgbClr val="000000"/>
                </a:solidFill>
                <a:effectLst/>
                <a:latin typeface="Consolas" panose="020B0609020204030204" pitchFamily="49" charset="0"/>
              </a:rPr>
              <a:t> = </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SELECTEDVALUE</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TotalNonZeroPayments</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TotalNonZeroPayments</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1</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2012</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Claims_PreviousYear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BLANK</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DIVIDE</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&gt;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RETURN</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"There is no data"</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"#0.0%"</a:t>
            </a:r>
            <a:r>
              <a:rPr lang="en-US" sz="800" b="0" dirty="0" smtClean="0">
                <a:solidFill>
                  <a:srgbClr val="000000"/>
                </a:solidFill>
                <a:effectLst/>
                <a:latin typeface="Consolas" panose="020B0609020204030204" pitchFamily="49" charset="0"/>
              </a:rPr>
              <a:t>) &amp; </a:t>
            </a:r>
            <a:r>
              <a:rPr lang="en-US" sz="800" b="0" dirty="0" smtClean="0">
                <a:solidFill>
                  <a:srgbClr val="A31515"/>
                </a:solidFill>
                <a:effectLst/>
                <a:latin typeface="Consolas" panose="020B0609020204030204" pitchFamily="49" charset="0"/>
              </a:rPr>
              <a:t>" | "</a:t>
            </a:r>
            <a:r>
              <a:rPr lang="en-US" sz="800" b="0" dirty="0" smtClean="0">
                <a:solidFill>
                  <a:srgbClr val="000000"/>
                </a:solidFill>
                <a:effectLst/>
                <a:latin typeface="Consolas" panose="020B0609020204030204" pitchFamily="49" charset="0"/>
              </a:rPr>
              <a:t> &amp;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endParaRPr lang="en-US" sz="800" b="0" dirty="0">
              <a:solidFill>
                <a:srgbClr val="000000"/>
              </a:solidFill>
              <a:effectLst/>
              <a:latin typeface="Consolas" panose="020B0609020204030204" pitchFamily="49" charset="0"/>
            </a:endParaRPr>
          </a:p>
        </p:txBody>
      </p:sp>
      <p:sp>
        <p:nvSpPr>
          <p:cNvPr id="6" name="Rectangle 5"/>
          <p:cNvSpPr/>
          <p:nvPr/>
        </p:nvSpPr>
        <p:spPr>
          <a:xfrm>
            <a:off x="0" y="4727435"/>
            <a:ext cx="4735902" cy="492443"/>
          </a:xfrm>
          <a:prstGeom prst="rect">
            <a:avLst/>
          </a:prstGeom>
          <a:solidFill>
            <a:schemeClr val="accent5">
              <a:lumMod val="60000"/>
              <a:lumOff val="40000"/>
            </a:schemeClr>
          </a:solidFill>
        </p:spPr>
        <p:txBody>
          <a:bodyPr wrap="square">
            <a:spAutoFit/>
          </a:bodyPr>
          <a:lstStyle/>
          <a:p>
            <a:r>
              <a:rPr lang="en-US" sz="1300" b="0" dirty="0" smtClean="0">
                <a:solidFill>
                  <a:srgbClr val="000000"/>
                </a:solidFill>
                <a:effectLst/>
                <a:latin typeface="Consolas" panose="020B0609020204030204" pitchFamily="49" charset="0"/>
              </a:rPr>
              <a:t>KPI </a:t>
            </a:r>
            <a:r>
              <a:rPr lang="en-US" sz="1300" b="0" dirty="0" err="1" smtClean="0">
                <a:solidFill>
                  <a:srgbClr val="000000"/>
                </a:solidFill>
                <a:effectLst/>
                <a:latin typeface="Consolas" panose="020B0609020204030204" pitchFamily="49" charset="0"/>
              </a:rPr>
              <a:t>NonZero</a:t>
            </a:r>
            <a:r>
              <a:rPr lang="en-US" sz="1300" b="0" dirty="0" smtClean="0">
                <a:solidFill>
                  <a:srgbClr val="000000"/>
                </a:solidFill>
                <a:effectLst/>
                <a:latin typeface="Consolas" panose="020B0609020204030204" pitchFamily="49" charset="0"/>
              </a:rPr>
              <a:t> Payment Claims = </a:t>
            </a:r>
            <a:r>
              <a:rPr lang="en-US" sz="1300" b="0" dirty="0" smtClean="0">
                <a:solidFill>
                  <a:srgbClr val="68349C"/>
                </a:solidFill>
                <a:effectLst/>
                <a:latin typeface="Consolas" panose="020B0609020204030204" pitchFamily="49" charset="0"/>
              </a:rPr>
              <a:t>[</a:t>
            </a:r>
            <a:r>
              <a:rPr lang="en-US" sz="1300" b="0" dirty="0" err="1" smtClean="0">
                <a:solidFill>
                  <a:srgbClr val="68349C"/>
                </a:solidFill>
                <a:effectLst/>
                <a:latin typeface="Consolas" panose="020B0609020204030204" pitchFamily="49" charset="0"/>
              </a:rPr>
              <a:t>TotalNonZeroPayments</a:t>
            </a:r>
            <a:r>
              <a:rPr lang="en-US" sz="1300" b="0" dirty="0" smtClean="0">
                <a:solidFill>
                  <a:srgbClr val="68349C"/>
                </a:solidFill>
                <a:effectLst/>
                <a:latin typeface="Consolas" panose="020B0609020204030204" pitchFamily="49" charset="0"/>
              </a:rPr>
              <a:t>]</a:t>
            </a:r>
            <a:r>
              <a:rPr lang="en-US" sz="1300" b="0" dirty="0" smtClean="0">
                <a:solidFill>
                  <a:srgbClr val="000000"/>
                </a:solidFill>
                <a:effectLst/>
                <a:latin typeface="Consolas" panose="020B0609020204030204" pitchFamily="49" charset="0"/>
              </a:rPr>
              <a:t> &amp; </a:t>
            </a:r>
            <a:r>
              <a:rPr lang="en-US" sz="1300" b="0" dirty="0" smtClean="0">
                <a:solidFill>
                  <a:srgbClr val="A31515"/>
                </a:solidFill>
                <a:effectLst/>
                <a:latin typeface="Consolas" panose="020B0609020204030204" pitchFamily="49" charset="0"/>
              </a:rPr>
              <a:t>""</a:t>
            </a:r>
            <a:endParaRPr lang="en-US" sz="1300" b="0" dirty="0">
              <a:solidFill>
                <a:srgbClr val="000000"/>
              </a:solidFill>
              <a:effectLst/>
              <a:latin typeface="Consolas" panose="020B0609020204030204" pitchFamily="49" charset="0"/>
            </a:endParaRPr>
          </a:p>
        </p:txBody>
      </p:sp>
      <p:sp>
        <p:nvSpPr>
          <p:cNvPr id="8" name="Rectangle 7"/>
          <p:cNvSpPr/>
          <p:nvPr/>
        </p:nvSpPr>
        <p:spPr>
          <a:xfrm>
            <a:off x="4919274" y="131108"/>
            <a:ext cx="7088036" cy="1200329"/>
          </a:xfrm>
          <a:prstGeom prst="rect">
            <a:avLst/>
          </a:prstGeom>
          <a:solidFill>
            <a:schemeClr val="accent5">
              <a:lumMod val="60000"/>
              <a:lumOff val="40000"/>
            </a:schemeClr>
          </a:solidFill>
        </p:spPr>
        <p:txBody>
          <a:bodyPr wrap="square">
            <a:spAutoFit/>
          </a:bodyPr>
          <a:lstStyle/>
          <a:p>
            <a:pPr algn="just"/>
            <a:r>
              <a:rPr lang="en-US" dirty="0" smtClean="0"/>
              <a:t>DAX formula calculates the percentage and number of changes in claims which needs payment to the customer by selected and previous year according to a selected year from the slicer. Exception handling was added to the DAX formula. DAX formula:</a:t>
            </a:r>
            <a:endParaRPr lang="en-US" dirty="0"/>
          </a:p>
        </p:txBody>
      </p:sp>
      <p:sp>
        <p:nvSpPr>
          <p:cNvPr id="13" name="Rectangle 12"/>
          <p:cNvSpPr/>
          <p:nvPr/>
        </p:nvSpPr>
        <p:spPr>
          <a:xfrm>
            <a:off x="0" y="4081104"/>
            <a:ext cx="4735902" cy="646331"/>
          </a:xfrm>
          <a:prstGeom prst="rect">
            <a:avLst/>
          </a:prstGeom>
          <a:solidFill>
            <a:schemeClr val="accent5">
              <a:lumMod val="60000"/>
              <a:lumOff val="40000"/>
            </a:schemeClr>
          </a:solidFill>
        </p:spPr>
        <p:txBody>
          <a:bodyPr wrap="square">
            <a:spAutoFit/>
          </a:bodyPr>
          <a:lstStyle/>
          <a:p>
            <a:r>
              <a:rPr lang="en-US" dirty="0" smtClean="0"/>
              <a:t>DAX formula of calculating total payment needed claims by selected year:</a:t>
            </a:r>
            <a:endParaRPr lang="en-US" dirty="0"/>
          </a:p>
        </p:txBody>
      </p:sp>
      <p:cxnSp>
        <p:nvCxnSpPr>
          <p:cNvPr id="35" name="Straight Arrow Connector 34"/>
          <p:cNvCxnSpPr/>
          <p:nvPr/>
        </p:nvCxnSpPr>
        <p:spPr>
          <a:xfrm flipV="1">
            <a:off x="336430" y="1682151"/>
            <a:ext cx="966159" cy="2398953"/>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1"/>
          </p:cNvCxnSpPr>
          <p:nvPr/>
        </p:nvCxnSpPr>
        <p:spPr>
          <a:xfrm flipH="1">
            <a:off x="1639019" y="731273"/>
            <a:ext cx="3280255" cy="15547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714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0" y="0"/>
            <a:ext cx="12174649" cy="6787031"/>
          </a:xfrm>
          <a:prstGeom prst="rect">
            <a:avLst/>
          </a:prstGeom>
        </p:spPr>
      </p:pic>
      <p:sp>
        <p:nvSpPr>
          <p:cNvPr id="5" name="Rectangle 4"/>
          <p:cNvSpPr/>
          <p:nvPr/>
        </p:nvSpPr>
        <p:spPr>
          <a:xfrm>
            <a:off x="5444728" y="1477328"/>
            <a:ext cx="6556771" cy="5509200"/>
          </a:xfrm>
          <a:prstGeom prst="rect">
            <a:avLst/>
          </a:prstGeom>
          <a:solidFill>
            <a:schemeClr val="accent5">
              <a:lumMod val="60000"/>
              <a:lumOff val="40000"/>
            </a:schemeClr>
          </a:solidFill>
        </p:spPr>
        <p:txBody>
          <a:bodyPr wrap="square">
            <a:spAutoFit/>
          </a:bodyPr>
          <a:lstStyle/>
          <a:p>
            <a:r>
              <a:rPr lang="en-US" sz="800" b="0" dirty="0" smtClean="0">
                <a:solidFill>
                  <a:srgbClr val="000000"/>
                </a:solidFill>
                <a:effectLst/>
                <a:latin typeface="Consolas" panose="020B0609020204030204" pitchFamily="49" charset="0"/>
              </a:rPr>
              <a:t>KPI Increase Number of Non Payment Claims </a:t>
            </a:r>
            <a:r>
              <a:rPr lang="en-US" sz="800" b="0" dirty="0" err="1" smtClean="0">
                <a:solidFill>
                  <a:srgbClr val="000000"/>
                </a:solidFill>
                <a:effectLst/>
                <a:latin typeface="Consolas" panose="020B0609020204030204" pitchFamily="49" charset="0"/>
              </a:rPr>
              <a:t>ThisYear</a:t>
            </a:r>
            <a:r>
              <a:rPr lang="en-US" sz="800" b="0" dirty="0" smtClean="0">
                <a:solidFill>
                  <a:srgbClr val="000000"/>
                </a:solidFill>
                <a:effectLst/>
                <a:latin typeface="Consolas" panose="020B0609020204030204" pitchFamily="49" charset="0"/>
              </a:rPr>
              <a:t> = </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SELECTEDVALUE</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TotalZeroPayments</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TotalZeroPayments</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1</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2012</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Claims_PreviousYear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BLANK</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DIVIDE</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&gt;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RETURN</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"There is no data"</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"#0.0%"</a:t>
            </a:r>
            <a:r>
              <a:rPr lang="en-US" sz="800" b="0" dirty="0" smtClean="0">
                <a:solidFill>
                  <a:srgbClr val="000000"/>
                </a:solidFill>
                <a:effectLst/>
                <a:latin typeface="Consolas" panose="020B0609020204030204" pitchFamily="49" charset="0"/>
              </a:rPr>
              <a:t>) &amp; </a:t>
            </a:r>
            <a:r>
              <a:rPr lang="en-US" sz="800" b="0" dirty="0" smtClean="0">
                <a:solidFill>
                  <a:srgbClr val="A31515"/>
                </a:solidFill>
                <a:effectLst/>
                <a:latin typeface="Consolas" panose="020B0609020204030204" pitchFamily="49" charset="0"/>
              </a:rPr>
              <a:t>" | "</a:t>
            </a:r>
            <a:r>
              <a:rPr lang="en-US" sz="800" b="0" dirty="0" smtClean="0">
                <a:solidFill>
                  <a:srgbClr val="000000"/>
                </a:solidFill>
                <a:effectLst/>
                <a:latin typeface="Consolas" panose="020B0609020204030204" pitchFamily="49" charset="0"/>
              </a:rPr>
              <a:t> &amp;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endParaRPr lang="en-US" sz="800" b="0" dirty="0">
              <a:solidFill>
                <a:srgbClr val="000000"/>
              </a:solidFill>
              <a:effectLst/>
              <a:latin typeface="Consolas" panose="020B0609020204030204" pitchFamily="49" charset="0"/>
            </a:endParaRPr>
          </a:p>
        </p:txBody>
      </p:sp>
      <p:sp>
        <p:nvSpPr>
          <p:cNvPr id="6" name="Rectangle 5"/>
          <p:cNvSpPr/>
          <p:nvPr/>
        </p:nvSpPr>
        <p:spPr>
          <a:xfrm>
            <a:off x="204395" y="2612195"/>
            <a:ext cx="4858695" cy="292388"/>
          </a:xfrm>
          <a:prstGeom prst="rect">
            <a:avLst/>
          </a:prstGeom>
          <a:solidFill>
            <a:schemeClr val="accent5">
              <a:lumMod val="60000"/>
              <a:lumOff val="40000"/>
            </a:schemeClr>
          </a:solidFill>
        </p:spPr>
        <p:txBody>
          <a:bodyPr wrap="square">
            <a:spAutoFit/>
          </a:bodyPr>
          <a:lstStyle/>
          <a:p>
            <a:r>
              <a:rPr lang="en-US" sz="1300" b="0" dirty="0" smtClean="0">
                <a:solidFill>
                  <a:srgbClr val="000000"/>
                </a:solidFill>
                <a:effectLst/>
                <a:latin typeface="Consolas" panose="020B0609020204030204" pitchFamily="49" charset="0"/>
              </a:rPr>
              <a:t>KPI Zero Payment Claims = </a:t>
            </a:r>
            <a:r>
              <a:rPr lang="en-US" sz="1300" b="0" dirty="0" smtClean="0">
                <a:solidFill>
                  <a:srgbClr val="68349C"/>
                </a:solidFill>
                <a:effectLst/>
                <a:latin typeface="Consolas" panose="020B0609020204030204" pitchFamily="49" charset="0"/>
              </a:rPr>
              <a:t>[</a:t>
            </a:r>
            <a:r>
              <a:rPr lang="en-US" sz="1300" b="0" dirty="0" err="1" smtClean="0">
                <a:solidFill>
                  <a:srgbClr val="68349C"/>
                </a:solidFill>
                <a:effectLst/>
                <a:latin typeface="Consolas" panose="020B0609020204030204" pitchFamily="49" charset="0"/>
              </a:rPr>
              <a:t>TotalZeroPayments</a:t>
            </a:r>
            <a:r>
              <a:rPr lang="en-US" sz="1300" b="0" dirty="0" smtClean="0">
                <a:solidFill>
                  <a:srgbClr val="68349C"/>
                </a:solidFill>
                <a:effectLst/>
                <a:latin typeface="Consolas" panose="020B0609020204030204" pitchFamily="49" charset="0"/>
              </a:rPr>
              <a:t>]</a:t>
            </a:r>
            <a:r>
              <a:rPr lang="en-US" sz="1300" b="0" dirty="0" smtClean="0">
                <a:solidFill>
                  <a:srgbClr val="000000"/>
                </a:solidFill>
                <a:effectLst/>
                <a:latin typeface="Consolas" panose="020B0609020204030204" pitchFamily="49" charset="0"/>
              </a:rPr>
              <a:t> &amp; </a:t>
            </a:r>
            <a:r>
              <a:rPr lang="en-US" sz="1300" b="0" dirty="0" smtClean="0">
                <a:solidFill>
                  <a:srgbClr val="A31515"/>
                </a:solidFill>
                <a:effectLst/>
                <a:latin typeface="Consolas" panose="020B0609020204030204" pitchFamily="49" charset="0"/>
              </a:rPr>
              <a:t>""</a:t>
            </a:r>
            <a:endParaRPr lang="en-US" sz="1300" b="0" dirty="0">
              <a:solidFill>
                <a:srgbClr val="000000"/>
              </a:solidFill>
              <a:effectLst/>
              <a:latin typeface="Consolas" panose="020B0609020204030204" pitchFamily="49" charset="0"/>
            </a:endParaRPr>
          </a:p>
        </p:txBody>
      </p:sp>
      <p:sp>
        <p:nvSpPr>
          <p:cNvPr id="9" name="Rectangle 8"/>
          <p:cNvSpPr/>
          <p:nvPr/>
        </p:nvSpPr>
        <p:spPr>
          <a:xfrm>
            <a:off x="204394" y="1965864"/>
            <a:ext cx="4676870" cy="646331"/>
          </a:xfrm>
          <a:prstGeom prst="rect">
            <a:avLst/>
          </a:prstGeom>
          <a:solidFill>
            <a:schemeClr val="accent5">
              <a:lumMod val="60000"/>
              <a:lumOff val="40000"/>
            </a:schemeClr>
          </a:solidFill>
        </p:spPr>
        <p:txBody>
          <a:bodyPr wrap="square">
            <a:spAutoFit/>
          </a:bodyPr>
          <a:lstStyle/>
          <a:p>
            <a:pPr algn="just"/>
            <a:r>
              <a:rPr lang="en-US" dirty="0" smtClean="0"/>
              <a:t>DAX formula of calculating total non-payment claims by selected year:</a:t>
            </a:r>
            <a:endParaRPr lang="en-US" dirty="0"/>
          </a:p>
        </p:txBody>
      </p:sp>
      <p:sp>
        <p:nvSpPr>
          <p:cNvPr id="10" name="Rectangle 9"/>
          <p:cNvSpPr/>
          <p:nvPr/>
        </p:nvSpPr>
        <p:spPr>
          <a:xfrm>
            <a:off x="5444729" y="0"/>
            <a:ext cx="6096000" cy="1477328"/>
          </a:xfrm>
          <a:prstGeom prst="rect">
            <a:avLst/>
          </a:prstGeom>
          <a:solidFill>
            <a:schemeClr val="accent5">
              <a:lumMod val="60000"/>
              <a:lumOff val="40000"/>
            </a:schemeClr>
          </a:solidFill>
        </p:spPr>
        <p:txBody>
          <a:bodyPr>
            <a:spAutoFit/>
          </a:bodyPr>
          <a:lstStyle/>
          <a:p>
            <a:pPr algn="just"/>
            <a:r>
              <a:rPr lang="en-US" dirty="0" smtClean="0"/>
              <a:t>DAX formula calculates the percentage and number of changes in claims which needs no payment to the customer by selected and previous year according to a selected year from the slicer. Exception handling was added to the DAX formula. DAX formula:</a:t>
            </a:r>
            <a:endParaRPr lang="en-US" dirty="0"/>
          </a:p>
        </p:txBody>
      </p:sp>
      <p:cxnSp>
        <p:nvCxnSpPr>
          <p:cNvPr id="20" name="Straight Arrow Connector 19"/>
          <p:cNvCxnSpPr/>
          <p:nvPr/>
        </p:nvCxnSpPr>
        <p:spPr>
          <a:xfrm flipV="1">
            <a:off x="1820008" y="3525715"/>
            <a:ext cx="3754315" cy="117817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389185" y="2829467"/>
            <a:ext cx="852853" cy="1039148"/>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885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983" y="-10484"/>
            <a:ext cx="12127017" cy="6868484"/>
          </a:xfrm>
          <a:prstGeom prst="rect">
            <a:avLst/>
          </a:prstGeom>
        </p:spPr>
      </p:pic>
      <p:sp>
        <p:nvSpPr>
          <p:cNvPr id="5" name="Rectangle 4"/>
          <p:cNvSpPr/>
          <p:nvPr/>
        </p:nvSpPr>
        <p:spPr>
          <a:xfrm>
            <a:off x="2787161" y="4043564"/>
            <a:ext cx="4681268" cy="1815882"/>
          </a:xfrm>
          <a:prstGeom prst="rect">
            <a:avLst/>
          </a:prstGeom>
          <a:solidFill>
            <a:schemeClr val="accent5">
              <a:lumMod val="60000"/>
              <a:lumOff val="40000"/>
            </a:schemeClr>
          </a:solidFill>
        </p:spPr>
        <p:txBody>
          <a:bodyPr wrap="square">
            <a:spAutoFit/>
          </a:bodyPr>
          <a:lstStyle/>
          <a:p>
            <a:r>
              <a:rPr lang="en-US" sz="1600" b="0" dirty="0" err="1" smtClean="0">
                <a:solidFill>
                  <a:srgbClr val="000000"/>
                </a:solidFill>
                <a:effectLst/>
                <a:latin typeface="Consolas" panose="020B0609020204030204" pitchFamily="49" charset="0"/>
              </a:rPr>
              <a:t>TotalZeroPayments</a:t>
            </a:r>
            <a:r>
              <a:rPr lang="en-US" sz="1600" b="0" dirty="0" smtClean="0">
                <a:solidFill>
                  <a:srgbClr val="000000"/>
                </a:solidFill>
                <a:effectLst/>
                <a:latin typeface="Consolas" panose="020B0609020204030204" pitchFamily="49" charset="0"/>
              </a:rPr>
              <a:t> = </a:t>
            </a:r>
          </a:p>
          <a:p>
            <a:r>
              <a:rPr lang="en-US" sz="1600" b="0" dirty="0" smtClean="0">
                <a:solidFill>
                  <a:srgbClr val="3165BB"/>
                </a:solidFill>
                <a:effectLst/>
                <a:latin typeface="Consolas" panose="020B0609020204030204" pitchFamily="49" charset="0"/>
              </a:rPr>
              <a:t>COUNTROWS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3165BB"/>
                </a:solidFill>
                <a:effectLst/>
                <a:latin typeface="Consolas" panose="020B0609020204030204" pitchFamily="49" charset="0"/>
              </a:rPr>
              <a:t>FILTER</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001080"/>
                </a:solidFill>
                <a:effectLst/>
                <a:latin typeface="Consolas" panose="020B0609020204030204" pitchFamily="49" charset="0"/>
              </a:rPr>
              <a:t>'Claims'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001080"/>
                </a:solidFill>
                <a:effectLst/>
                <a:latin typeface="Consolas" panose="020B0609020204030204" pitchFamily="49" charset="0"/>
              </a:rPr>
              <a:t>'Claims'[</a:t>
            </a:r>
            <a:r>
              <a:rPr lang="en-US" sz="1600" b="0" dirty="0" err="1" smtClean="0">
                <a:solidFill>
                  <a:srgbClr val="001080"/>
                </a:solidFill>
                <a:effectLst/>
                <a:latin typeface="Consolas" panose="020B0609020204030204" pitchFamily="49" charset="0"/>
              </a:rPr>
              <a:t>PaymentToCustomer</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 </a:t>
            </a:r>
            <a:r>
              <a:rPr lang="en-US" sz="1600" b="0" dirty="0" smtClean="0">
                <a:solidFill>
                  <a:srgbClr val="098658"/>
                </a:solidFill>
                <a:effectLst/>
                <a:latin typeface="Consolas" panose="020B0609020204030204" pitchFamily="49" charset="0"/>
              </a:rPr>
              <a:t>0</a:t>
            </a:r>
            <a:endParaRPr lang="en-US" sz="1600" b="0" dirty="0" smtClean="0">
              <a:solidFill>
                <a:srgbClr val="000000"/>
              </a:solidFill>
              <a:effectLst/>
              <a:latin typeface="Consolas" panose="020B0609020204030204" pitchFamily="49" charset="0"/>
            </a:endParaRPr>
          </a:p>
          <a:p>
            <a:r>
              <a:rPr lang="en-US" sz="1600" b="0" dirty="0" smtClean="0">
                <a:solidFill>
                  <a:srgbClr val="000000"/>
                </a:solidFill>
                <a:effectLst/>
                <a:latin typeface="Consolas" panose="020B0609020204030204" pitchFamily="49" charset="0"/>
              </a:rPr>
              <a:t>    )</a:t>
            </a:r>
          </a:p>
          <a:p>
            <a:r>
              <a:rPr lang="en-US" sz="1600" b="0" dirty="0" smtClean="0">
                <a:solidFill>
                  <a:srgbClr val="000000"/>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7" name="TextBox 6"/>
          <p:cNvSpPr txBox="1"/>
          <p:nvPr/>
        </p:nvSpPr>
        <p:spPr>
          <a:xfrm>
            <a:off x="2787161" y="3674232"/>
            <a:ext cx="4400948" cy="369332"/>
          </a:xfrm>
          <a:prstGeom prst="rect">
            <a:avLst/>
          </a:prstGeom>
          <a:solidFill>
            <a:schemeClr val="accent5">
              <a:lumMod val="60000"/>
              <a:lumOff val="40000"/>
            </a:schemeClr>
          </a:solidFill>
        </p:spPr>
        <p:txBody>
          <a:bodyPr wrap="none" rtlCol="0">
            <a:spAutoFit/>
          </a:bodyPr>
          <a:lstStyle/>
          <a:p>
            <a:r>
              <a:rPr lang="en-US" dirty="0" smtClean="0"/>
              <a:t>Total number of non-payment needed </a:t>
            </a:r>
            <a:r>
              <a:rPr lang="en-US" dirty="0" err="1" smtClean="0"/>
              <a:t>calims</a:t>
            </a:r>
            <a:endParaRPr lang="en-US" dirty="0"/>
          </a:p>
        </p:txBody>
      </p:sp>
      <p:cxnSp>
        <p:nvCxnSpPr>
          <p:cNvPr id="9" name="Straight Arrow Connector 8"/>
          <p:cNvCxnSpPr/>
          <p:nvPr/>
        </p:nvCxnSpPr>
        <p:spPr>
          <a:xfrm flipV="1">
            <a:off x="3086100" y="2620108"/>
            <a:ext cx="530134" cy="1054124"/>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404339" y="1392844"/>
            <a:ext cx="4232695" cy="1754326"/>
          </a:xfrm>
          <a:prstGeom prst="rect">
            <a:avLst/>
          </a:prstGeom>
          <a:solidFill>
            <a:schemeClr val="accent5">
              <a:lumMod val="60000"/>
              <a:lumOff val="40000"/>
            </a:schemeClr>
          </a:solidFill>
        </p:spPr>
        <p:txBody>
          <a:bodyPr wrap="square">
            <a:spAutoFit/>
          </a:bodyPr>
          <a:lstStyle/>
          <a:p>
            <a:pPr algn="just"/>
            <a:r>
              <a:rPr lang="en-US" b="1" dirty="0" smtClean="0"/>
              <a:t>Identified trend: Total </a:t>
            </a:r>
            <a:r>
              <a:rPr lang="en-US" b="1" dirty="0"/>
              <a:t>non-payment claims by Claim type analyses: We can </a:t>
            </a:r>
            <a:r>
              <a:rPr lang="en-US" b="1" dirty="0" smtClean="0"/>
              <a:t>see trend in which </a:t>
            </a:r>
            <a:r>
              <a:rPr lang="en-US" b="1" dirty="0"/>
              <a:t>glass-related damages </a:t>
            </a:r>
            <a:r>
              <a:rPr lang="en-US" b="1" dirty="0" smtClean="0"/>
              <a:t>are covered </a:t>
            </a:r>
            <a:r>
              <a:rPr lang="en-US" b="1" dirty="0"/>
              <a:t>by the insurance company because there is not any glass-related non-payment needed claim</a:t>
            </a:r>
          </a:p>
        </p:txBody>
      </p:sp>
      <p:cxnSp>
        <p:nvCxnSpPr>
          <p:cNvPr id="4" name="Straight Arrow Connector 3"/>
          <p:cNvCxnSpPr>
            <a:stCxn id="2" idx="1"/>
          </p:cNvCxnSpPr>
          <p:nvPr/>
        </p:nvCxnSpPr>
        <p:spPr>
          <a:xfrm flipH="1" flipV="1">
            <a:off x="6228272" y="1897811"/>
            <a:ext cx="1176067" cy="3721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741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7728" y="18574"/>
            <a:ext cx="12136544" cy="6820852"/>
          </a:xfrm>
          <a:prstGeom prst="rect">
            <a:avLst/>
          </a:prstGeom>
        </p:spPr>
      </p:pic>
      <p:sp>
        <p:nvSpPr>
          <p:cNvPr id="5" name="Rectangle 4"/>
          <p:cNvSpPr/>
          <p:nvPr/>
        </p:nvSpPr>
        <p:spPr>
          <a:xfrm>
            <a:off x="2622430" y="1171133"/>
            <a:ext cx="4940060" cy="1815882"/>
          </a:xfrm>
          <a:prstGeom prst="rect">
            <a:avLst/>
          </a:prstGeom>
          <a:solidFill>
            <a:schemeClr val="accent5">
              <a:lumMod val="60000"/>
              <a:lumOff val="40000"/>
            </a:schemeClr>
          </a:solidFill>
        </p:spPr>
        <p:txBody>
          <a:bodyPr wrap="square">
            <a:spAutoFit/>
          </a:bodyPr>
          <a:lstStyle/>
          <a:p>
            <a:r>
              <a:rPr lang="en-US" sz="1600" b="0" dirty="0" err="1" smtClean="0">
                <a:solidFill>
                  <a:srgbClr val="000000"/>
                </a:solidFill>
                <a:effectLst/>
                <a:latin typeface="Consolas" panose="020B0609020204030204" pitchFamily="49" charset="0"/>
              </a:rPr>
              <a:t>TotalNonZeroPayments</a:t>
            </a:r>
            <a:r>
              <a:rPr lang="en-US" sz="1600" b="0" dirty="0" smtClean="0">
                <a:solidFill>
                  <a:srgbClr val="000000"/>
                </a:solidFill>
                <a:effectLst/>
                <a:latin typeface="Consolas" panose="020B0609020204030204" pitchFamily="49" charset="0"/>
              </a:rPr>
              <a:t> = </a:t>
            </a:r>
          </a:p>
          <a:p>
            <a:r>
              <a:rPr lang="en-US" sz="1600" b="0" dirty="0" smtClean="0">
                <a:solidFill>
                  <a:srgbClr val="3165BB"/>
                </a:solidFill>
                <a:effectLst/>
                <a:latin typeface="Consolas" panose="020B0609020204030204" pitchFamily="49" charset="0"/>
              </a:rPr>
              <a:t>COUNTROWS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3165BB"/>
                </a:solidFill>
                <a:effectLst/>
                <a:latin typeface="Consolas" panose="020B0609020204030204" pitchFamily="49" charset="0"/>
              </a:rPr>
              <a:t>FILTER</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'Claims',</a:t>
            </a:r>
          </a:p>
          <a:p>
            <a:r>
              <a:rPr lang="en-US" sz="1600" b="0" dirty="0" smtClean="0">
                <a:solidFill>
                  <a:srgbClr val="000000"/>
                </a:solidFill>
                <a:effectLst/>
                <a:latin typeface="Consolas" panose="020B0609020204030204" pitchFamily="49" charset="0"/>
              </a:rPr>
              <a:t>        'Claims'[</a:t>
            </a:r>
            <a:r>
              <a:rPr lang="en-US" sz="1600" b="0" dirty="0" err="1" smtClean="0">
                <a:solidFill>
                  <a:srgbClr val="000000"/>
                </a:solidFill>
                <a:effectLst/>
                <a:latin typeface="Consolas" panose="020B0609020204030204" pitchFamily="49" charset="0"/>
              </a:rPr>
              <a:t>PaymentToCustomer</a:t>
            </a:r>
            <a:r>
              <a:rPr lang="en-US" sz="1600" b="0" dirty="0" smtClean="0">
                <a:solidFill>
                  <a:srgbClr val="000000"/>
                </a:solidFill>
                <a:effectLst/>
                <a:latin typeface="Consolas" panose="020B0609020204030204" pitchFamily="49" charset="0"/>
              </a:rPr>
              <a:t>] &lt;&gt; </a:t>
            </a:r>
            <a:r>
              <a:rPr lang="en-US" sz="1600" b="0" dirty="0" smtClean="0">
                <a:solidFill>
                  <a:srgbClr val="098658"/>
                </a:solidFill>
                <a:effectLst/>
                <a:latin typeface="Consolas" panose="020B0609020204030204" pitchFamily="49" charset="0"/>
              </a:rPr>
              <a:t>0</a:t>
            </a:r>
            <a:endParaRPr lang="en-US" sz="1600" b="0" dirty="0" smtClean="0">
              <a:solidFill>
                <a:srgbClr val="000000"/>
              </a:solidFill>
              <a:effectLst/>
              <a:latin typeface="Consolas" panose="020B0609020204030204" pitchFamily="49" charset="0"/>
            </a:endParaRPr>
          </a:p>
          <a:p>
            <a:r>
              <a:rPr lang="en-US" sz="1600" b="0" dirty="0" smtClean="0">
                <a:solidFill>
                  <a:srgbClr val="000000"/>
                </a:solidFill>
                <a:effectLst/>
                <a:latin typeface="Consolas" panose="020B0609020204030204" pitchFamily="49" charset="0"/>
              </a:rPr>
              <a:t>    )</a:t>
            </a:r>
          </a:p>
          <a:p>
            <a:r>
              <a:rPr lang="en-US" sz="1600" b="0" dirty="0" smtClean="0">
                <a:solidFill>
                  <a:srgbClr val="000000"/>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7" name="TextBox 6"/>
          <p:cNvSpPr txBox="1"/>
          <p:nvPr/>
        </p:nvSpPr>
        <p:spPr>
          <a:xfrm>
            <a:off x="2622430" y="801801"/>
            <a:ext cx="3966855" cy="369332"/>
          </a:xfrm>
          <a:prstGeom prst="rect">
            <a:avLst/>
          </a:prstGeom>
          <a:solidFill>
            <a:schemeClr val="accent5">
              <a:lumMod val="60000"/>
              <a:lumOff val="40000"/>
            </a:schemeClr>
          </a:solidFill>
        </p:spPr>
        <p:txBody>
          <a:bodyPr wrap="none" rtlCol="0">
            <a:spAutoFit/>
          </a:bodyPr>
          <a:lstStyle/>
          <a:p>
            <a:r>
              <a:rPr lang="en-US" dirty="0" smtClean="0"/>
              <a:t>Total number of payment needed claims</a:t>
            </a:r>
            <a:endParaRPr lang="en-US" dirty="0"/>
          </a:p>
        </p:txBody>
      </p:sp>
      <p:cxnSp>
        <p:nvCxnSpPr>
          <p:cNvPr id="9" name="Straight Arrow Connector 8"/>
          <p:cNvCxnSpPr/>
          <p:nvPr/>
        </p:nvCxnSpPr>
        <p:spPr>
          <a:xfrm flipH="1">
            <a:off x="4028536" y="2786332"/>
            <a:ext cx="177982" cy="1043796"/>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369833" y="3429000"/>
            <a:ext cx="4232695" cy="1200329"/>
          </a:xfrm>
          <a:prstGeom prst="rect">
            <a:avLst/>
          </a:prstGeom>
          <a:solidFill>
            <a:schemeClr val="accent5">
              <a:lumMod val="60000"/>
              <a:lumOff val="40000"/>
            </a:schemeClr>
          </a:solidFill>
        </p:spPr>
        <p:txBody>
          <a:bodyPr wrap="square">
            <a:spAutoFit/>
          </a:bodyPr>
          <a:lstStyle/>
          <a:p>
            <a:pPr algn="just"/>
            <a:r>
              <a:rPr lang="en-US" b="1" dirty="0" smtClean="0"/>
              <a:t>Identified trend: Trend shows accidents was responsible for more payment to customers than a total of payment of other types.</a:t>
            </a:r>
            <a:endParaRPr lang="en-US" b="1" dirty="0"/>
          </a:p>
        </p:txBody>
      </p:sp>
      <p:cxnSp>
        <p:nvCxnSpPr>
          <p:cNvPr id="4" name="Straight Arrow Connector 3"/>
          <p:cNvCxnSpPr>
            <a:endCxn id="8" idx="1"/>
          </p:cNvCxnSpPr>
          <p:nvPr/>
        </p:nvCxnSpPr>
        <p:spPr>
          <a:xfrm flipV="1">
            <a:off x="6461185" y="4029165"/>
            <a:ext cx="908648" cy="36168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8567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702" y="0"/>
            <a:ext cx="12193702" cy="6811326"/>
          </a:xfrm>
          <a:prstGeom prst="rect">
            <a:avLst/>
          </a:prstGeom>
        </p:spPr>
      </p:pic>
      <p:sp>
        <p:nvSpPr>
          <p:cNvPr id="5" name="Rectangle 4"/>
          <p:cNvSpPr/>
          <p:nvPr/>
        </p:nvSpPr>
        <p:spPr>
          <a:xfrm>
            <a:off x="767751" y="3980731"/>
            <a:ext cx="5141343" cy="2554545"/>
          </a:xfrm>
          <a:prstGeom prst="rect">
            <a:avLst/>
          </a:prstGeom>
          <a:solidFill>
            <a:schemeClr val="accent5">
              <a:lumMod val="60000"/>
              <a:lumOff val="40000"/>
            </a:schemeClr>
          </a:solidFill>
        </p:spPr>
        <p:txBody>
          <a:bodyPr wrap="square">
            <a:spAutoFit/>
          </a:bodyPr>
          <a:lstStyle/>
          <a:p>
            <a:r>
              <a:rPr lang="en-US" sz="1600" b="0" dirty="0" err="1" smtClean="0">
                <a:solidFill>
                  <a:srgbClr val="000000"/>
                </a:solidFill>
                <a:effectLst/>
                <a:latin typeface="Consolas" panose="020B0609020204030204" pitchFamily="49" charset="0"/>
              </a:rPr>
              <a:t>PaymentToCustomer</a:t>
            </a:r>
            <a:r>
              <a:rPr lang="en-US" sz="1600" b="0" dirty="0" smtClean="0">
                <a:solidFill>
                  <a:srgbClr val="000000"/>
                </a:solidFill>
                <a:effectLst/>
                <a:latin typeface="Consolas" panose="020B0609020204030204" pitchFamily="49" charset="0"/>
              </a:rPr>
              <a:t> = </a:t>
            </a:r>
          </a:p>
          <a:p>
            <a:r>
              <a:rPr lang="en-US" sz="1600" b="0" dirty="0" smtClean="0">
                <a:solidFill>
                  <a:srgbClr val="3165BB"/>
                </a:solidFill>
                <a:effectLst/>
                <a:latin typeface="Consolas" panose="020B0609020204030204" pitchFamily="49" charset="0"/>
              </a:rPr>
              <a:t>IF</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001080"/>
                </a:solidFill>
                <a:effectLst/>
                <a:latin typeface="Consolas" panose="020B0609020204030204" pitchFamily="49" charset="0"/>
              </a:rPr>
              <a:t>'Claims'[</a:t>
            </a:r>
            <a:r>
              <a:rPr lang="en-US" sz="1600" b="0" dirty="0" err="1" smtClean="0">
                <a:solidFill>
                  <a:srgbClr val="001080"/>
                </a:solidFill>
                <a:effectLst/>
                <a:latin typeface="Consolas" panose="020B0609020204030204" pitchFamily="49" charset="0"/>
              </a:rPr>
              <a:t>ClaimType</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 </a:t>
            </a:r>
            <a:r>
              <a:rPr lang="en-US" sz="1600" b="0" dirty="0" smtClean="0">
                <a:solidFill>
                  <a:srgbClr val="A31515"/>
                </a:solidFill>
                <a:effectLst/>
                <a:latin typeface="Consolas" panose="020B0609020204030204" pitchFamily="49" charset="0"/>
              </a:rPr>
              <a:t>"glass"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3165BB"/>
                </a:solidFill>
                <a:effectLst/>
                <a:latin typeface="Consolas" panose="020B0609020204030204" pitchFamily="49" charset="0"/>
              </a:rPr>
              <a:t>MAX</a:t>
            </a:r>
            <a:r>
              <a:rPr lang="en-US" sz="1600" b="0" dirty="0" smtClean="0">
                <a:solidFill>
                  <a:srgbClr val="000000"/>
                </a:solidFill>
                <a:effectLst/>
                <a:latin typeface="Consolas" panose="020B0609020204030204" pitchFamily="49" charset="0"/>
              </a:rPr>
              <a:t>(</a:t>
            </a:r>
            <a:r>
              <a:rPr lang="en-US" sz="1600" b="0" dirty="0" smtClean="0">
                <a:solidFill>
                  <a:srgbClr val="001080"/>
                </a:solidFill>
                <a:effectLst/>
                <a:latin typeface="Consolas" panose="020B0609020204030204" pitchFamily="49" charset="0"/>
              </a:rPr>
              <a:t>'Claims'[</a:t>
            </a:r>
            <a:r>
              <a:rPr lang="en-US" sz="1600" b="0" dirty="0" err="1" smtClean="0">
                <a:solidFill>
                  <a:srgbClr val="001080"/>
                </a:solidFill>
                <a:effectLst/>
                <a:latin typeface="Consolas" panose="020B0609020204030204" pitchFamily="49" charset="0"/>
              </a:rPr>
              <a:t>IncurredAmount</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 </a:t>
            </a:r>
            <a:r>
              <a:rPr lang="en-US" sz="1600" b="0" dirty="0" smtClean="0">
                <a:solidFill>
                  <a:srgbClr val="3165BB"/>
                </a:solidFill>
                <a:effectLst/>
                <a:latin typeface="Consolas" panose="020B0609020204030204" pitchFamily="49" charset="0"/>
              </a:rPr>
              <a:t>RELATED</a:t>
            </a:r>
            <a:r>
              <a:rPr lang="en-US" sz="1600" b="0" dirty="0" smtClean="0">
                <a:solidFill>
                  <a:srgbClr val="000000"/>
                </a:solidFill>
                <a:effectLst/>
                <a:latin typeface="Consolas" panose="020B0609020204030204" pitchFamily="49" charset="0"/>
              </a:rPr>
              <a:t>(</a:t>
            </a:r>
            <a:r>
              <a:rPr lang="en-US" sz="1600" b="0" dirty="0" smtClean="0">
                <a:solidFill>
                  <a:srgbClr val="001080"/>
                </a:solidFill>
                <a:effectLst/>
                <a:latin typeface="Consolas" panose="020B0609020204030204" pitchFamily="49" charset="0"/>
              </a:rPr>
              <a:t>'policies'[</a:t>
            </a:r>
            <a:r>
              <a:rPr lang="en-US" sz="1600" b="0" dirty="0" err="1" smtClean="0">
                <a:solidFill>
                  <a:srgbClr val="001080"/>
                </a:solidFill>
                <a:effectLst/>
                <a:latin typeface="Consolas" panose="020B0609020204030204" pitchFamily="49" charset="0"/>
              </a:rPr>
              <a:t>Deductible_glass</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a:t>
            </a:r>
            <a:r>
              <a:rPr lang="en-US" sz="1600" b="0" dirty="0" smtClean="0">
                <a:solidFill>
                  <a:srgbClr val="098658"/>
                </a:solidFill>
                <a:effectLst/>
                <a:latin typeface="Consolas" panose="020B0609020204030204" pitchFamily="49" charset="0"/>
              </a:rPr>
              <a:t>0</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3165BB"/>
                </a:solidFill>
                <a:effectLst/>
                <a:latin typeface="Consolas" panose="020B0609020204030204" pitchFamily="49" charset="0"/>
              </a:rPr>
              <a:t>MAX</a:t>
            </a:r>
            <a:r>
              <a:rPr lang="en-US" sz="1600" b="0" dirty="0" smtClean="0">
                <a:solidFill>
                  <a:srgbClr val="000000"/>
                </a:solidFill>
                <a:effectLst/>
                <a:latin typeface="Consolas" panose="020B0609020204030204" pitchFamily="49" charset="0"/>
              </a:rPr>
              <a:t>(</a:t>
            </a:r>
            <a:r>
              <a:rPr lang="en-US" sz="1600" b="0" dirty="0" smtClean="0">
                <a:solidFill>
                  <a:srgbClr val="001080"/>
                </a:solidFill>
                <a:effectLst/>
                <a:latin typeface="Consolas" panose="020B0609020204030204" pitchFamily="49" charset="0"/>
              </a:rPr>
              <a:t>'Claims'[</a:t>
            </a:r>
            <a:r>
              <a:rPr lang="en-US" sz="1600" b="0" dirty="0" err="1" smtClean="0">
                <a:solidFill>
                  <a:srgbClr val="001080"/>
                </a:solidFill>
                <a:effectLst/>
                <a:latin typeface="Consolas" panose="020B0609020204030204" pitchFamily="49" charset="0"/>
              </a:rPr>
              <a:t>IncurredAmount</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 </a:t>
            </a:r>
            <a:r>
              <a:rPr lang="en-US" sz="1600" b="0" dirty="0" smtClean="0">
                <a:solidFill>
                  <a:srgbClr val="3165BB"/>
                </a:solidFill>
                <a:effectLst/>
                <a:latin typeface="Consolas" panose="020B0609020204030204" pitchFamily="49" charset="0"/>
              </a:rPr>
              <a:t>RELATED</a:t>
            </a:r>
            <a:r>
              <a:rPr lang="en-US" sz="1600" b="0" dirty="0" smtClean="0">
                <a:solidFill>
                  <a:srgbClr val="000000"/>
                </a:solidFill>
                <a:effectLst/>
                <a:latin typeface="Consolas" panose="020B0609020204030204" pitchFamily="49" charset="0"/>
              </a:rPr>
              <a:t>(</a:t>
            </a:r>
            <a:r>
              <a:rPr lang="en-US" sz="1600" b="0" dirty="0" smtClean="0">
                <a:solidFill>
                  <a:srgbClr val="001080"/>
                </a:solidFill>
                <a:effectLst/>
                <a:latin typeface="Consolas" panose="020B0609020204030204" pitchFamily="49" charset="0"/>
              </a:rPr>
              <a:t>'policies'[</a:t>
            </a:r>
            <a:r>
              <a:rPr lang="en-US" sz="1600" b="0" dirty="0" err="1" smtClean="0">
                <a:solidFill>
                  <a:srgbClr val="001080"/>
                </a:solidFill>
                <a:effectLst/>
                <a:latin typeface="Consolas" panose="020B0609020204030204" pitchFamily="49" charset="0"/>
              </a:rPr>
              <a:t>Deductible_general</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a:t>
            </a:r>
            <a:r>
              <a:rPr lang="en-US" sz="1600" b="0" dirty="0" smtClean="0">
                <a:solidFill>
                  <a:srgbClr val="098658"/>
                </a:solidFill>
                <a:effectLst/>
                <a:latin typeface="Consolas" panose="020B0609020204030204" pitchFamily="49" charset="0"/>
              </a:rPr>
              <a:t>0</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r>
            <a:br>
              <a:rPr lang="en-US" sz="1600" b="0" dirty="0" smtClean="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8" name="TextBox 7"/>
          <p:cNvSpPr txBox="1"/>
          <p:nvPr/>
        </p:nvSpPr>
        <p:spPr>
          <a:xfrm>
            <a:off x="767751" y="2780402"/>
            <a:ext cx="4674687" cy="1200329"/>
          </a:xfrm>
          <a:prstGeom prst="rect">
            <a:avLst/>
          </a:prstGeom>
          <a:solidFill>
            <a:schemeClr val="accent5">
              <a:lumMod val="60000"/>
              <a:lumOff val="40000"/>
            </a:schemeClr>
          </a:solidFill>
        </p:spPr>
        <p:txBody>
          <a:bodyPr wrap="square" rtlCol="0">
            <a:spAutoFit/>
          </a:bodyPr>
          <a:lstStyle/>
          <a:p>
            <a:r>
              <a:rPr lang="en-US" dirty="0" smtClean="0"/>
              <a:t>Total number of payments to the customer according to claim type and the difference between incurred amount and deductible amount </a:t>
            </a:r>
            <a:endParaRPr lang="en-US" dirty="0"/>
          </a:p>
        </p:txBody>
      </p:sp>
      <p:cxnSp>
        <p:nvCxnSpPr>
          <p:cNvPr id="10" name="Straight Arrow Connector 9"/>
          <p:cNvCxnSpPr/>
          <p:nvPr/>
        </p:nvCxnSpPr>
        <p:spPr>
          <a:xfrm flipV="1">
            <a:off x="5529532" y="2941607"/>
            <a:ext cx="1440611" cy="1431985"/>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20461" y="864115"/>
            <a:ext cx="5474898" cy="1477328"/>
          </a:xfrm>
          <a:prstGeom prst="rect">
            <a:avLst/>
          </a:prstGeom>
          <a:solidFill>
            <a:schemeClr val="accent5">
              <a:lumMod val="60000"/>
              <a:lumOff val="40000"/>
            </a:schemeClr>
          </a:solidFill>
          <a:ln>
            <a:solidFill>
              <a:schemeClr val="bg1"/>
            </a:solidFill>
          </a:ln>
        </p:spPr>
        <p:txBody>
          <a:bodyPr wrap="square">
            <a:spAutoFit/>
          </a:bodyPr>
          <a:lstStyle/>
          <a:p>
            <a:pPr algn="just"/>
            <a:r>
              <a:rPr lang="en-US" b="1" dirty="0" smtClean="0"/>
              <a:t>Identified trend: Total </a:t>
            </a:r>
            <a:r>
              <a:rPr lang="en-US" b="1" dirty="0"/>
              <a:t>payment to the customer by Claim type analyses: </a:t>
            </a:r>
            <a:r>
              <a:rPr lang="en-US" b="1" dirty="0" smtClean="0"/>
              <a:t>The trend shows </a:t>
            </a:r>
            <a:r>
              <a:rPr lang="en-US" b="1" dirty="0"/>
              <a:t>company should avoid customers which a high risk of Accidents because the total number of payments is more than the total of other claim types</a:t>
            </a:r>
          </a:p>
        </p:txBody>
      </p:sp>
      <p:cxnSp>
        <p:nvCxnSpPr>
          <p:cNvPr id="4" name="Straight Arrow Connector 3"/>
          <p:cNvCxnSpPr/>
          <p:nvPr/>
        </p:nvCxnSpPr>
        <p:spPr>
          <a:xfrm>
            <a:off x="5287992" y="2113472"/>
            <a:ext cx="1768416" cy="258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879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a:t>
            </a:r>
            <a:r>
              <a:rPr lang="en-US" dirty="0"/>
              <a:t>in </a:t>
            </a:r>
            <a:r>
              <a:rPr lang="en-US" dirty="0" smtClean="0"/>
              <a:t>sales” dashboard</a:t>
            </a:r>
            <a:endParaRPr lang="en-US" dirty="0"/>
          </a:p>
        </p:txBody>
      </p:sp>
      <p:sp>
        <p:nvSpPr>
          <p:cNvPr id="3" name="Content Placeholder 2"/>
          <p:cNvSpPr>
            <a:spLocks noGrp="1"/>
          </p:cNvSpPr>
          <p:nvPr>
            <p:ph idx="1"/>
          </p:nvPr>
        </p:nvSpPr>
        <p:spPr/>
        <p:txBody>
          <a:bodyPr/>
          <a:lstStyle/>
          <a:p>
            <a:pPr algn="just"/>
            <a:r>
              <a:rPr lang="en-US" dirty="0"/>
              <a:t>The dashboard includes </a:t>
            </a:r>
            <a:r>
              <a:rPr lang="en-US" b="1" dirty="0"/>
              <a:t>5 quantitative analyses</a:t>
            </a:r>
            <a:r>
              <a:rPr lang="en-US" dirty="0"/>
              <a:t>. </a:t>
            </a:r>
            <a:r>
              <a:rPr lang="en-US" b="1" dirty="0"/>
              <a:t>Two</a:t>
            </a:r>
            <a:r>
              <a:rPr lang="en-US" dirty="0"/>
              <a:t> of these are </a:t>
            </a:r>
            <a:r>
              <a:rPr lang="en-US" b="1" dirty="0"/>
              <a:t>Line Charts</a:t>
            </a:r>
            <a:r>
              <a:rPr lang="en-US" dirty="0"/>
              <a:t>, which utilize the </a:t>
            </a:r>
            <a:r>
              <a:rPr lang="en-US" b="1" dirty="0"/>
              <a:t>Forecast</a:t>
            </a:r>
            <a:r>
              <a:rPr lang="en-US" dirty="0"/>
              <a:t> functionality to display the total premium based on Year and Vehicle Age. Another insightful analysis is presented through a </a:t>
            </a:r>
            <a:r>
              <a:rPr lang="en-US" b="1" dirty="0"/>
              <a:t>Clustered Bar Chart</a:t>
            </a:r>
            <a:r>
              <a:rPr lang="en-US" dirty="0"/>
              <a:t>, illustrating the total premium amount categorized by Leasing status and Engine type. Additionally, there is a </a:t>
            </a:r>
            <a:r>
              <a:rPr lang="en-US" b="1" dirty="0"/>
              <a:t>Line and Stacked Column Chart </a:t>
            </a:r>
            <a:r>
              <a:rPr lang="en-US" dirty="0"/>
              <a:t>that implements the </a:t>
            </a:r>
            <a:r>
              <a:rPr lang="en-US" b="1" dirty="0"/>
              <a:t>Pareto principle </a:t>
            </a:r>
            <a:r>
              <a:rPr lang="en-US" dirty="0"/>
              <a:t>to calculate premium against the total premium. Finally, the dashboard features a </a:t>
            </a:r>
            <a:r>
              <a:rPr lang="en-US" b="1" dirty="0"/>
              <a:t>Ribbon Chart</a:t>
            </a:r>
            <a:r>
              <a:rPr lang="en-US" dirty="0"/>
              <a:t>, depicting the sum of premiums by year and mark.</a:t>
            </a:r>
          </a:p>
        </p:txBody>
      </p:sp>
    </p:spTree>
    <p:extLst>
      <p:ext uri="{BB962C8B-B14F-4D97-AF65-F5344CB8AC3E}">
        <p14:creationId xmlns:p14="http://schemas.microsoft.com/office/powerpoint/2010/main" val="14550566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32863"/>
            <a:ext cx="12135693" cy="6792273"/>
          </a:xfrm>
          <a:prstGeom prst="rect">
            <a:avLst/>
          </a:prstGeom>
        </p:spPr>
      </p:pic>
    </p:spTree>
    <p:extLst>
      <p:ext uri="{BB962C8B-B14F-4D97-AF65-F5344CB8AC3E}">
        <p14:creationId xmlns:p14="http://schemas.microsoft.com/office/powerpoint/2010/main" val="37630331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851" y="-5242"/>
            <a:ext cx="12193702" cy="6868484"/>
          </a:xfrm>
          <a:prstGeom prst="rect">
            <a:avLst/>
          </a:prstGeom>
        </p:spPr>
      </p:pic>
      <p:sp>
        <p:nvSpPr>
          <p:cNvPr id="5" name="Rectangle 4"/>
          <p:cNvSpPr/>
          <p:nvPr/>
        </p:nvSpPr>
        <p:spPr>
          <a:xfrm>
            <a:off x="261668" y="1154358"/>
            <a:ext cx="6096000" cy="1569660"/>
          </a:xfrm>
          <a:prstGeom prst="rect">
            <a:avLst/>
          </a:prstGeom>
          <a:solidFill>
            <a:schemeClr val="accent5">
              <a:lumMod val="60000"/>
              <a:lumOff val="40000"/>
            </a:schemeClr>
          </a:solidFill>
          <a:ln>
            <a:solidFill>
              <a:schemeClr val="bg1"/>
            </a:solidFill>
          </a:ln>
        </p:spPr>
        <p:txBody>
          <a:bodyPr>
            <a:spAutoFit/>
          </a:bodyPr>
          <a:lstStyle/>
          <a:p>
            <a:r>
              <a:rPr lang="en-US" sz="1600" dirty="0">
                <a:solidFill>
                  <a:srgbClr val="000000"/>
                </a:solidFill>
                <a:latin typeface="Consolas" panose="020B0609020204030204" pitchFamily="49" charset="0"/>
              </a:rPr>
              <a:t>Cumulative Premium (%) = </a:t>
            </a:r>
          </a:p>
          <a:p>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Cumulative</a:t>
            </a:r>
            <a:r>
              <a:rPr lang="en-US" sz="1600" dirty="0">
                <a:solidFill>
                  <a:srgbClr val="000000"/>
                </a:solidFill>
                <a:latin typeface="Consolas" panose="020B0609020204030204" pitchFamily="49" charset="0"/>
              </a:rPr>
              <a:t> = </a:t>
            </a:r>
            <a:r>
              <a:rPr lang="en-US" sz="1600" dirty="0">
                <a:solidFill>
                  <a:srgbClr val="68349C"/>
                </a:solidFill>
                <a:latin typeface="Consolas" panose="020B0609020204030204" pitchFamily="49" charset="0"/>
              </a:rPr>
              <a:t>[Cumulative Premium]</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8080"/>
                </a:solidFill>
                <a:latin typeface="Consolas" panose="020B0609020204030204" pitchFamily="49" charset="0"/>
              </a:rPr>
              <a:t>TotalPremiums</a:t>
            </a:r>
            <a:r>
              <a:rPr lang="en-US" sz="1600" dirty="0">
                <a:solidFill>
                  <a:srgbClr val="000000"/>
                </a:solidFill>
                <a:latin typeface="Consolas" panose="020B0609020204030204" pitchFamily="49" charset="0"/>
              </a:rPr>
              <a:t> = </a:t>
            </a:r>
            <a:r>
              <a:rPr lang="en-US" sz="1600" dirty="0">
                <a:solidFill>
                  <a:srgbClr val="3165BB"/>
                </a:solidFill>
                <a:latin typeface="Consolas" panose="020B0609020204030204" pitchFamily="49" charset="0"/>
              </a:rPr>
              <a:t>CALCULATE</a:t>
            </a:r>
            <a:r>
              <a:rPr lang="en-US" sz="1600" dirty="0">
                <a:solidFill>
                  <a:srgbClr val="000000"/>
                </a:solidFill>
                <a:latin typeface="Consolas" panose="020B0609020204030204" pitchFamily="49" charset="0"/>
              </a:rPr>
              <a:t>(</a:t>
            </a:r>
            <a:r>
              <a:rPr lang="en-US" sz="1600" dirty="0">
                <a:solidFill>
                  <a:srgbClr val="68349C"/>
                </a:solidFill>
                <a:latin typeface="Consolas" panose="020B0609020204030204" pitchFamily="49" charset="0"/>
              </a:rPr>
              <a:t>[</a:t>
            </a:r>
            <a:r>
              <a:rPr lang="en-US" sz="1600" dirty="0" err="1">
                <a:solidFill>
                  <a:srgbClr val="68349C"/>
                </a:solidFill>
                <a:latin typeface="Consolas" panose="020B0609020204030204" pitchFamily="49" charset="0"/>
              </a:rPr>
              <a:t>SumOfPremium</a:t>
            </a:r>
            <a:r>
              <a:rPr lang="en-US" sz="1600" dirty="0">
                <a:solidFill>
                  <a:srgbClr val="68349C"/>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3165BB"/>
                </a:solidFill>
                <a:latin typeface="Consolas" panose="020B0609020204030204" pitchFamily="49" charset="0"/>
              </a:rPr>
              <a:t>ALL</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Policies[Mark]</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RETURN</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3165BB"/>
                </a:solidFill>
                <a:latin typeface="Consolas" panose="020B0609020204030204" pitchFamily="49" charset="0"/>
              </a:rPr>
              <a:t>DIVIDE</a:t>
            </a:r>
            <a:r>
              <a:rPr lang="en-US" sz="1600" dirty="0">
                <a:solidFill>
                  <a:srgbClr val="000000"/>
                </a:solidFill>
                <a:latin typeface="Consolas" panose="020B0609020204030204" pitchFamily="49" charset="0"/>
              </a:rPr>
              <a:t>(</a:t>
            </a:r>
            <a:r>
              <a:rPr lang="en-US" sz="1600" dirty="0">
                <a:solidFill>
                  <a:srgbClr val="008080"/>
                </a:solidFill>
                <a:latin typeface="Consolas" panose="020B0609020204030204" pitchFamily="49" charset="0"/>
              </a:rPr>
              <a:t>Cumulative</a:t>
            </a:r>
            <a:r>
              <a:rPr lang="en-US" sz="1600" dirty="0">
                <a:solidFill>
                  <a:srgbClr val="000000"/>
                </a:solidFill>
                <a:latin typeface="Consolas" panose="020B0609020204030204" pitchFamily="49" charset="0"/>
              </a:rPr>
              <a:t>, </a:t>
            </a:r>
            <a:r>
              <a:rPr lang="en-US" sz="1600" dirty="0" err="1">
                <a:solidFill>
                  <a:srgbClr val="008080"/>
                </a:solidFill>
                <a:latin typeface="Consolas" panose="020B0609020204030204" pitchFamily="49" charset="0"/>
              </a:rPr>
              <a:t>TotalPremiums</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p:cNvSpPr/>
          <p:nvPr/>
        </p:nvSpPr>
        <p:spPr>
          <a:xfrm>
            <a:off x="261668" y="3360812"/>
            <a:ext cx="6096000" cy="2554545"/>
          </a:xfrm>
          <a:prstGeom prst="rect">
            <a:avLst/>
          </a:prstGeom>
          <a:solidFill>
            <a:schemeClr val="accent5">
              <a:lumMod val="60000"/>
              <a:lumOff val="40000"/>
            </a:schemeClr>
          </a:solidFill>
        </p:spPr>
        <p:txBody>
          <a:bodyPr>
            <a:spAutoFit/>
          </a:bodyPr>
          <a:lstStyle/>
          <a:p>
            <a:r>
              <a:rPr lang="en-US" sz="1600" dirty="0">
                <a:solidFill>
                  <a:srgbClr val="000000"/>
                </a:solidFill>
                <a:latin typeface="Consolas" panose="020B0609020204030204" pitchFamily="49" charset="0"/>
              </a:rPr>
              <a:t>Cumulative Premium = </a:t>
            </a:r>
          </a:p>
          <a:p>
            <a:r>
              <a:rPr lang="en-US" sz="1600" dirty="0">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Cumulative</a:t>
            </a:r>
            <a:r>
              <a:rPr lang="en-US" sz="1600" dirty="0">
                <a:solidFill>
                  <a:srgbClr val="000000"/>
                </a:solidFill>
                <a:latin typeface="Consolas" panose="020B0609020204030204" pitchFamily="49" charset="0"/>
              </a:rPr>
              <a:t> = </a:t>
            </a:r>
            <a:r>
              <a:rPr lang="en-US" sz="1600" dirty="0">
                <a:solidFill>
                  <a:srgbClr val="3165BB"/>
                </a:solidFill>
                <a:latin typeface="Consolas" panose="020B0609020204030204" pitchFamily="49" charset="0"/>
              </a:rPr>
              <a:t>CALCULATE</a:t>
            </a:r>
            <a:r>
              <a:rPr lang="en-US" sz="1600" dirty="0">
                <a:solidFill>
                  <a:srgbClr val="000000"/>
                </a:solidFill>
                <a:latin typeface="Consolas" panose="020B0609020204030204" pitchFamily="49" charset="0"/>
              </a:rPr>
              <a:t>(</a:t>
            </a:r>
            <a:r>
              <a:rPr lang="en-US" sz="1600" dirty="0">
                <a:solidFill>
                  <a:srgbClr val="68349C"/>
                </a:solidFill>
                <a:latin typeface="Consolas" panose="020B0609020204030204" pitchFamily="49" charset="0"/>
              </a:rPr>
              <a:t>[</a:t>
            </a:r>
            <a:r>
              <a:rPr lang="en-US" sz="1600" dirty="0" err="1">
                <a:solidFill>
                  <a:srgbClr val="68349C"/>
                </a:solidFill>
                <a:latin typeface="Consolas" panose="020B0609020204030204" pitchFamily="49" charset="0"/>
              </a:rPr>
              <a:t>SumOfPremium</a:t>
            </a:r>
            <a:r>
              <a:rPr lang="en-US" sz="1600" dirty="0">
                <a:solidFill>
                  <a:srgbClr val="68349C"/>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RETURN</a:t>
            </a:r>
            <a:endParaRPr lang="en-US" sz="1600" dirty="0">
              <a:solidFill>
                <a:srgbClr val="000000"/>
              </a:solidFill>
              <a:latin typeface="Consolas" panose="020B0609020204030204" pitchFamily="49" charset="0"/>
            </a:endParaRPr>
          </a:p>
          <a:p>
            <a:r>
              <a:rPr lang="en-US" sz="1600" dirty="0">
                <a:solidFill>
                  <a:srgbClr val="3165BB"/>
                </a:solidFill>
                <a:latin typeface="Consolas" panose="020B0609020204030204" pitchFamily="49" charset="0"/>
              </a:rPr>
              <a:t>CALCULATE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68349C"/>
                </a:solidFill>
                <a:latin typeface="Consolas" panose="020B0609020204030204" pitchFamily="49" charset="0"/>
              </a:rPr>
              <a:t>[</a:t>
            </a:r>
            <a:r>
              <a:rPr lang="en-US" sz="1600" dirty="0" err="1">
                <a:solidFill>
                  <a:srgbClr val="68349C"/>
                </a:solidFill>
                <a:latin typeface="Consolas" panose="020B0609020204030204" pitchFamily="49" charset="0"/>
              </a:rPr>
              <a:t>SumOfPremium</a:t>
            </a:r>
            <a:r>
              <a:rPr lang="en-US" sz="1600" dirty="0">
                <a:solidFill>
                  <a:srgbClr val="68349C"/>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3165BB"/>
                </a:solidFill>
                <a:latin typeface="Consolas" panose="020B0609020204030204" pitchFamily="49" charset="0"/>
              </a:rPr>
              <a:t>FILTER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3165BB"/>
                </a:solidFill>
                <a:latin typeface="Consolas" panose="020B0609020204030204" pitchFamily="49" charset="0"/>
              </a:rPr>
              <a:t>ALL</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Policies[Mark]</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3165BB"/>
                </a:solidFill>
                <a:latin typeface="Consolas" panose="020B0609020204030204" pitchFamily="49" charset="0"/>
              </a:rPr>
              <a:t>CALCULATE</a:t>
            </a:r>
            <a:r>
              <a:rPr lang="en-US" sz="1600" dirty="0">
                <a:solidFill>
                  <a:srgbClr val="000000"/>
                </a:solidFill>
                <a:latin typeface="Consolas" panose="020B0609020204030204" pitchFamily="49" charset="0"/>
              </a:rPr>
              <a:t>(</a:t>
            </a:r>
            <a:r>
              <a:rPr lang="en-US" sz="1600" dirty="0">
                <a:solidFill>
                  <a:srgbClr val="68349C"/>
                </a:solidFill>
                <a:latin typeface="Consolas" panose="020B0609020204030204" pitchFamily="49" charset="0"/>
              </a:rPr>
              <a:t>[</a:t>
            </a:r>
            <a:r>
              <a:rPr lang="en-US" sz="1600" dirty="0" err="1">
                <a:solidFill>
                  <a:srgbClr val="68349C"/>
                </a:solidFill>
                <a:latin typeface="Consolas" panose="020B0609020204030204" pitchFamily="49" charset="0"/>
              </a:rPr>
              <a:t>SumOfPremium</a:t>
            </a:r>
            <a:r>
              <a:rPr lang="en-US" sz="1600" dirty="0">
                <a:solidFill>
                  <a:srgbClr val="68349C"/>
                </a:solidFill>
                <a:latin typeface="Consolas" panose="020B0609020204030204" pitchFamily="49" charset="0"/>
              </a:rPr>
              <a:t>]</a:t>
            </a:r>
            <a:r>
              <a:rPr lang="en-US" sz="1600" dirty="0">
                <a:solidFill>
                  <a:srgbClr val="000000"/>
                </a:solidFill>
                <a:latin typeface="Consolas" panose="020B0609020204030204" pitchFamily="49" charset="0"/>
              </a:rPr>
              <a:t>) &gt;= </a:t>
            </a:r>
            <a:r>
              <a:rPr lang="en-US" sz="1600" dirty="0">
                <a:solidFill>
                  <a:srgbClr val="008080"/>
                </a:solidFill>
                <a:latin typeface="Consolas" panose="020B0609020204030204" pitchFamily="49" charset="0"/>
              </a:rPr>
              <a:t>Cumulative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endParaRPr lang="en-US" sz="1600" b="0" dirty="0">
              <a:solidFill>
                <a:srgbClr val="000000"/>
              </a:solidFill>
              <a:effectLst/>
              <a:latin typeface="Consolas" panose="020B0609020204030204" pitchFamily="49" charset="0"/>
            </a:endParaRPr>
          </a:p>
        </p:txBody>
      </p:sp>
      <p:cxnSp>
        <p:nvCxnSpPr>
          <p:cNvPr id="8" name="Straight Arrow Connector 7"/>
          <p:cNvCxnSpPr/>
          <p:nvPr/>
        </p:nvCxnSpPr>
        <p:spPr>
          <a:xfrm>
            <a:off x="5046453" y="2544792"/>
            <a:ext cx="8626" cy="10955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926562" y="3360812"/>
            <a:ext cx="4870244" cy="369332"/>
          </a:xfrm>
          <a:prstGeom prst="rect">
            <a:avLst/>
          </a:prstGeom>
          <a:solidFill>
            <a:schemeClr val="accent5">
              <a:lumMod val="60000"/>
              <a:lumOff val="40000"/>
            </a:schemeClr>
          </a:solidFill>
        </p:spPr>
        <p:txBody>
          <a:bodyPr wrap="none">
            <a:spAutoFit/>
          </a:bodyPr>
          <a:lstStyle/>
          <a:p>
            <a:r>
              <a:rPr lang="en-US" dirty="0" err="1">
                <a:solidFill>
                  <a:srgbClr val="000000"/>
                </a:solidFill>
                <a:latin typeface="Consolas" panose="020B0609020204030204" pitchFamily="49" charset="0"/>
              </a:rPr>
              <a:t>SumOfPremium</a:t>
            </a:r>
            <a:r>
              <a:rPr lang="en-US" dirty="0">
                <a:solidFill>
                  <a:srgbClr val="000000"/>
                </a:solidFill>
                <a:latin typeface="Consolas" panose="020B0609020204030204" pitchFamily="49" charset="0"/>
              </a:rPr>
              <a:t> = </a:t>
            </a:r>
            <a:r>
              <a:rPr lang="en-US" dirty="0">
                <a:solidFill>
                  <a:srgbClr val="3165BB"/>
                </a:solidFill>
                <a:latin typeface="Consolas" panose="020B0609020204030204" pitchFamily="49" charset="0"/>
              </a:rPr>
              <a:t>SUM</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policies[premium]</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10" name="TextBox 9"/>
          <p:cNvSpPr txBox="1"/>
          <p:nvPr/>
        </p:nvSpPr>
        <p:spPr>
          <a:xfrm>
            <a:off x="261668" y="793675"/>
            <a:ext cx="6096000" cy="369332"/>
          </a:xfrm>
          <a:prstGeom prst="rect">
            <a:avLst/>
          </a:prstGeom>
          <a:solidFill>
            <a:schemeClr val="accent5">
              <a:lumMod val="60000"/>
              <a:lumOff val="40000"/>
            </a:schemeClr>
          </a:solidFill>
        </p:spPr>
        <p:txBody>
          <a:bodyPr wrap="square" rtlCol="0">
            <a:spAutoFit/>
          </a:bodyPr>
          <a:lstStyle/>
          <a:p>
            <a:r>
              <a:rPr lang="en-US" dirty="0" smtClean="0"/>
              <a:t>Percentage of cumulative value over total amount of premiums</a:t>
            </a:r>
            <a:endParaRPr lang="en-US" dirty="0"/>
          </a:p>
        </p:txBody>
      </p:sp>
      <p:sp>
        <p:nvSpPr>
          <p:cNvPr id="11" name="TextBox 10"/>
          <p:cNvSpPr txBox="1"/>
          <p:nvPr/>
        </p:nvSpPr>
        <p:spPr>
          <a:xfrm>
            <a:off x="6926562" y="2992261"/>
            <a:ext cx="2679836" cy="369332"/>
          </a:xfrm>
          <a:prstGeom prst="rect">
            <a:avLst/>
          </a:prstGeom>
          <a:solidFill>
            <a:schemeClr val="accent5">
              <a:lumMod val="60000"/>
              <a:lumOff val="40000"/>
            </a:schemeClr>
          </a:solidFill>
        </p:spPr>
        <p:txBody>
          <a:bodyPr wrap="none" rtlCol="0">
            <a:spAutoFit/>
          </a:bodyPr>
          <a:lstStyle/>
          <a:p>
            <a:r>
              <a:rPr lang="en-US" dirty="0" smtClean="0"/>
              <a:t>Total number of premiums</a:t>
            </a:r>
            <a:endParaRPr lang="en-US" dirty="0"/>
          </a:p>
        </p:txBody>
      </p:sp>
      <p:sp>
        <p:nvSpPr>
          <p:cNvPr id="12" name="TextBox 11"/>
          <p:cNvSpPr txBox="1"/>
          <p:nvPr/>
        </p:nvSpPr>
        <p:spPr>
          <a:xfrm>
            <a:off x="6952465" y="138695"/>
            <a:ext cx="5017295" cy="2585323"/>
          </a:xfrm>
          <a:prstGeom prst="rect">
            <a:avLst/>
          </a:prstGeom>
          <a:solidFill>
            <a:schemeClr val="accent5">
              <a:lumMod val="60000"/>
              <a:lumOff val="40000"/>
            </a:schemeClr>
          </a:solidFill>
        </p:spPr>
        <p:txBody>
          <a:bodyPr wrap="square" rtlCol="0">
            <a:spAutoFit/>
          </a:bodyPr>
          <a:lstStyle/>
          <a:p>
            <a:r>
              <a:rPr lang="en-US" b="1" dirty="0"/>
              <a:t>Identified trends: The first trend is collected premium amounts of Volkswagen, Toyota, BMW, and Mercedes some more than the total of others which can be seen correctly by implementing the PARETO principle. Second trend: car marks which are placed after 80 percent in the PARETO line, should be less valuable because the PARETO principle can increase sales if we can implement an 80/20 proportion</a:t>
            </a:r>
          </a:p>
        </p:txBody>
      </p:sp>
      <p:cxnSp>
        <p:nvCxnSpPr>
          <p:cNvPr id="14" name="Straight Arrow Connector 13"/>
          <p:cNvCxnSpPr/>
          <p:nvPr/>
        </p:nvCxnSpPr>
        <p:spPr>
          <a:xfrm>
            <a:off x="5779698" y="2320506"/>
            <a:ext cx="1345721" cy="1828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867955" y="3640347"/>
            <a:ext cx="8626" cy="5089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126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802"/>
            <a:ext cx="12191999" cy="6857198"/>
          </a:xfrm>
          <a:prstGeom prst="rect">
            <a:avLst/>
          </a:prstGeom>
        </p:spPr>
      </p:pic>
    </p:spTree>
    <p:extLst>
      <p:ext uri="{BB962C8B-B14F-4D97-AF65-F5344CB8AC3E}">
        <p14:creationId xmlns:p14="http://schemas.microsoft.com/office/powerpoint/2010/main" val="20558014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8675" y="23337"/>
            <a:ext cx="12174649" cy="6811326"/>
          </a:xfrm>
          <a:prstGeom prst="rect">
            <a:avLst/>
          </a:prstGeom>
        </p:spPr>
      </p:pic>
      <p:cxnSp>
        <p:nvCxnSpPr>
          <p:cNvPr id="7" name="Straight Arrow Connector 6"/>
          <p:cNvCxnSpPr/>
          <p:nvPr/>
        </p:nvCxnSpPr>
        <p:spPr>
          <a:xfrm flipH="1">
            <a:off x="4908430" y="1639019"/>
            <a:ext cx="1578634" cy="14319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29574" y="583024"/>
            <a:ext cx="4870244" cy="369332"/>
          </a:xfrm>
          <a:prstGeom prst="rect">
            <a:avLst/>
          </a:prstGeom>
          <a:solidFill>
            <a:schemeClr val="accent5">
              <a:lumMod val="60000"/>
              <a:lumOff val="40000"/>
            </a:schemeClr>
          </a:solidFill>
        </p:spPr>
        <p:txBody>
          <a:bodyPr wrap="none">
            <a:spAutoFit/>
          </a:bodyPr>
          <a:lstStyle/>
          <a:p>
            <a:r>
              <a:rPr lang="en-US" dirty="0" err="1">
                <a:solidFill>
                  <a:srgbClr val="000000"/>
                </a:solidFill>
                <a:latin typeface="Consolas" panose="020B0609020204030204" pitchFamily="49" charset="0"/>
              </a:rPr>
              <a:t>SumOfPremium</a:t>
            </a:r>
            <a:r>
              <a:rPr lang="en-US" dirty="0">
                <a:solidFill>
                  <a:srgbClr val="000000"/>
                </a:solidFill>
                <a:latin typeface="Consolas" panose="020B0609020204030204" pitchFamily="49" charset="0"/>
              </a:rPr>
              <a:t> = </a:t>
            </a:r>
            <a:r>
              <a:rPr lang="en-US" dirty="0">
                <a:solidFill>
                  <a:srgbClr val="3165BB"/>
                </a:solidFill>
                <a:latin typeface="Consolas" panose="020B0609020204030204" pitchFamily="49" charset="0"/>
              </a:rPr>
              <a:t>SUM</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policies[premium]</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TextBox 8"/>
          <p:cNvSpPr txBox="1"/>
          <p:nvPr/>
        </p:nvSpPr>
        <p:spPr>
          <a:xfrm>
            <a:off x="829574" y="213692"/>
            <a:ext cx="2679836" cy="369332"/>
          </a:xfrm>
          <a:prstGeom prst="rect">
            <a:avLst/>
          </a:prstGeom>
          <a:solidFill>
            <a:schemeClr val="accent5">
              <a:lumMod val="60000"/>
              <a:lumOff val="40000"/>
            </a:schemeClr>
          </a:solidFill>
        </p:spPr>
        <p:txBody>
          <a:bodyPr wrap="none" rtlCol="0">
            <a:spAutoFit/>
          </a:bodyPr>
          <a:lstStyle/>
          <a:p>
            <a:r>
              <a:rPr lang="en-US" dirty="0" smtClean="0"/>
              <a:t>Total number of premiums</a:t>
            </a:r>
            <a:endParaRPr lang="en-US" dirty="0"/>
          </a:p>
        </p:txBody>
      </p:sp>
      <p:cxnSp>
        <p:nvCxnSpPr>
          <p:cNvPr id="11" name="Straight Arrow Connector 10"/>
          <p:cNvCxnSpPr/>
          <p:nvPr/>
        </p:nvCxnSpPr>
        <p:spPr>
          <a:xfrm flipH="1">
            <a:off x="1380226" y="854015"/>
            <a:ext cx="1328468" cy="2242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487064" y="952356"/>
            <a:ext cx="5186514" cy="1754326"/>
          </a:xfrm>
          <a:prstGeom prst="rect">
            <a:avLst/>
          </a:prstGeom>
          <a:solidFill>
            <a:schemeClr val="accent5">
              <a:lumMod val="60000"/>
              <a:lumOff val="40000"/>
            </a:schemeClr>
          </a:solidFill>
        </p:spPr>
        <p:txBody>
          <a:bodyPr wrap="square">
            <a:spAutoFit/>
          </a:bodyPr>
          <a:lstStyle/>
          <a:p>
            <a:r>
              <a:rPr lang="en-US" b="1" dirty="0"/>
              <a:t>Identified trends: The first trend is the age of the vehicle has a direct effect on paid premiums which newer cars can pay more premiums than old ones. The second trend is 19 years old cars can source of 831.60 euro premium in total which can </a:t>
            </a:r>
            <a:r>
              <a:rPr lang="en-US" b="1" dirty="0" smtClean="0"/>
              <a:t>prove </a:t>
            </a:r>
            <a:r>
              <a:rPr lang="en-US" b="1" dirty="0"/>
              <a:t>the first trend too</a:t>
            </a:r>
          </a:p>
        </p:txBody>
      </p:sp>
    </p:spTree>
    <p:extLst>
      <p:ext uri="{BB962C8B-B14F-4D97-AF65-F5344CB8AC3E}">
        <p14:creationId xmlns:p14="http://schemas.microsoft.com/office/powerpoint/2010/main" val="3529073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13438" y="18574"/>
            <a:ext cx="12165123" cy="6820852"/>
          </a:xfrm>
          <a:prstGeom prst="rect">
            <a:avLst/>
          </a:prstGeom>
        </p:spPr>
      </p:pic>
      <p:sp>
        <p:nvSpPr>
          <p:cNvPr id="5" name="Rectangle 4"/>
          <p:cNvSpPr/>
          <p:nvPr/>
        </p:nvSpPr>
        <p:spPr>
          <a:xfrm>
            <a:off x="332072" y="2843145"/>
            <a:ext cx="4870244" cy="369332"/>
          </a:xfrm>
          <a:prstGeom prst="rect">
            <a:avLst/>
          </a:prstGeom>
          <a:solidFill>
            <a:schemeClr val="accent5">
              <a:lumMod val="60000"/>
              <a:lumOff val="40000"/>
            </a:schemeClr>
          </a:solidFill>
        </p:spPr>
        <p:txBody>
          <a:bodyPr wrap="none">
            <a:spAutoFit/>
          </a:bodyPr>
          <a:lstStyle/>
          <a:p>
            <a:r>
              <a:rPr lang="en-US" dirty="0" err="1">
                <a:solidFill>
                  <a:srgbClr val="000000"/>
                </a:solidFill>
                <a:latin typeface="Consolas" panose="020B0609020204030204" pitchFamily="49" charset="0"/>
              </a:rPr>
              <a:t>SumOfPremium</a:t>
            </a:r>
            <a:r>
              <a:rPr lang="en-US" dirty="0">
                <a:solidFill>
                  <a:srgbClr val="000000"/>
                </a:solidFill>
                <a:latin typeface="Consolas" panose="020B0609020204030204" pitchFamily="49" charset="0"/>
              </a:rPr>
              <a:t> = </a:t>
            </a:r>
            <a:r>
              <a:rPr lang="en-US" dirty="0">
                <a:solidFill>
                  <a:srgbClr val="3165BB"/>
                </a:solidFill>
                <a:latin typeface="Consolas" panose="020B0609020204030204" pitchFamily="49" charset="0"/>
              </a:rPr>
              <a:t>SUM</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policies[premium]</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TextBox 5"/>
          <p:cNvSpPr txBox="1"/>
          <p:nvPr/>
        </p:nvSpPr>
        <p:spPr>
          <a:xfrm>
            <a:off x="332072" y="2473813"/>
            <a:ext cx="2679836" cy="369332"/>
          </a:xfrm>
          <a:prstGeom prst="rect">
            <a:avLst/>
          </a:prstGeom>
          <a:solidFill>
            <a:schemeClr val="accent5">
              <a:lumMod val="60000"/>
              <a:lumOff val="40000"/>
            </a:schemeClr>
          </a:solidFill>
        </p:spPr>
        <p:txBody>
          <a:bodyPr wrap="none" rtlCol="0">
            <a:spAutoFit/>
          </a:bodyPr>
          <a:lstStyle/>
          <a:p>
            <a:r>
              <a:rPr lang="en-US" dirty="0" smtClean="0"/>
              <a:t>Total number of premiums</a:t>
            </a:r>
            <a:endParaRPr lang="en-US" dirty="0"/>
          </a:p>
        </p:txBody>
      </p:sp>
      <p:cxnSp>
        <p:nvCxnSpPr>
          <p:cNvPr id="9" name="Straight Arrow Connector 8"/>
          <p:cNvCxnSpPr/>
          <p:nvPr/>
        </p:nvCxnSpPr>
        <p:spPr>
          <a:xfrm flipH="1">
            <a:off x="905774" y="3079630"/>
            <a:ext cx="1078301" cy="10437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157932" y="4123426"/>
            <a:ext cx="1846053" cy="1207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003985" y="3583646"/>
            <a:ext cx="4574039" cy="1200329"/>
          </a:xfrm>
          <a:prstGeom prst="rect">
            <a:avLst/>
          </a:prstGeom>
          <a:solidFill>
            <a:schemeClr val="accent5">
              <a:lumMod val="60000"/>
              <a:lumOff val="40000"/>
            </a:schemeClr>
          </a:solidFill>
        </p:spPr>
        <p:txBody>
          <a:bodyPr wrap="square">
            <a:spAutoFit/>
          </a:bodyPr>
          <a:lstStyle/>
          <a:p>
            <a:r>
              <a:rPr lang="en-US" b="1" dirty="0"/>
              <a:t>Identified trends: First thing is if there will not be any change in policies can be decreased in the next years. We can see this predictive trend with forecast</a:t>
            </a:r>
          </a:p>
        </p:txBody>
      </p:sp>
    </p:spTree>
    <p:extLst>
      <p:ext uri="{BB962C8B-B14F-4D97-AF65-F5344CB8AC3E}">
        <p14:creationId xmlns:p14="http://schemas.microsoft.com/office/powerpoint/2010/main" val="181844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13438" y="13811"/>
            <a:ext cx="12165123" cy="6830378"/>
          </a:xfrm>
          <a:prstGeom prst="rect">
            <a:avLst/>
          </a:prstGeom>
        </p:spPr>
      </p:pic>
      <p:sp>
        <p:nvSpPr>
          <p:cNvPr id="5" name="TextBox 4"/>
          <p:cNvSpPr txBox="1"/>
          <p:nvPr/>
        </p:nvSpPr>
        <p:spPr>
          <a:xfrm>
            <a:off x="7763774" y="1068891"/>
            <a:ext cx="1573829" cy="369332"/>
          </a:xfrm>
          <a:prstGeom prst="rect">
            <a:avLst/>
          </a:prstGeom>
          <a:solidFill>
            <a:schemeClr val="accent5">
              <a:lumMod val="60000"/>
              <a:lumOff val="40000"/>
            </a:schemeClr>
          </a:solidFill>
        </p:spPr>
        <p:txBody>
          <a:bodyPr wrap="none" rtlCol="0">
            <a:spAutoFit/>
          </a:bodyPr>
          <a:lstStyle/>
          <a:p>
            <a:r>
              <a:rPr lang="en-US" dirty="0" smtClean="0"/>
              <a:t>Custom tooltip</a:t>
            </a:r>
            <a:endParaRPr lang="en-US" dirty="0"/>
          </a:p>
        </p:txBody>
      </p:sp>
      <p:cxnSp>
        <p:nvCxnSpPr>
          <p:cNvPr id="7" name="Straight Arrow Connector 6"/>
          <p:cNvCxnSpPr/>
          <p:nvPr/>
        </p:nvCxnSpPr>
        <p:spPr>
          <a:xfrm flipH="1">
            <a:off x="8160590" y="1438223"/>
            <a:ext cx="284671" cy="6469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86914" y="2838910"/>
            <a:ext cx="4870244" cy="369332"/>
          </a:xfrm>
          <a:prstGeom prst="rect">
            <a:avLst/>
          </a:prstGeom>
          <a:solidFill>
            <a:schemeClr val="accent5">
              <a:lumMod val="60000"/>
              <a:lumOff val="40000"/>
            </a:schemeClr>
          </a:solidFill>
        </p:spPr>
        <p:txBody>
          <a:bodyPr wrap="none">
            <a:spAutoFit/>
          </a:bodyPr>
          <a:lstStyle/>
          <a:p>
            <a:r>
              <a:rPr lang="en-US" dirty="0" err="1">
                <a:solidFill>
                  <a:srgbClr val="000000"/>
                </a:solidFill>
                <a:latin typeface="Consolas" panose="020B0609020204030204" pitchFamily="49" charset="0"/>
              </a:rPr>
              <a:t>SumOfPremium</a:t>
            </a:r>
            <a:r>
              <a:rPr lang="en-US" dirty="0">
                <a:solidFill>
                  <a:srgbClr val="000000"/>
                </a:solidFill>
                <a:latin typeface="Consolas" panose="020B0609020204030204" pitchFamily="49" charset="0"/>
              </a:rPr>
              <a:t> = </a:t>
            </a:r>
            <a:r>
              <a:rPr lang="en-US" dirty="0">
                <a:solidFill>
                  <a:srgbClr val="3165BB"/>
                </a:solidFill>
                <a:latin typeface="Consolas" panose="020B0609020204030204" pitchFamily="49" charset="0"/>
              </a:rPr>
              <a:t>SUM</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policies[premium]</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TextBox 8"/>
          <p:cNvSpPr txBox="1"/>
          <p:nvPr/>
        </p:nvSpPr>
        <p:spPr>
          <a:xfrm>
            <a:off x="286914" y="2469578"/>
            <a:ext cx="2679836" cy="369332"/>
          </a:xfrm>
          <a:prstGeom prst="rect">
            <a:avLst/>
          </a:prstGeom>
          <a:solidFill>
            <a:schemeClr val="accent5">
              <a:lumMod val="60000"/>
              <a:lumOff val="40000"/>
            </a:schemeClr>
          </a:solidFill>
        </p:spPr>
        <p:txBody>
          <a:bodyPr wrap="none" rtlCol="0">
            <a:spAutoFit/>
          </a:bodyPr>
          <a:lstStyle/>
          <a:p>
            <a:r>
              <a:rPr lang="en-US" dirty="0" smtClean="0"/>
              <a:t>Total number of premiums</a:t>
            </a:r>
            <a:endParaRPr lang="en-US" dirty="0"/>
          </a:p>
        </p:txBody>
      </p:sp>
      <p:cxnSp>
        <p:nvCxnSpPr>
          <p:cNvPr id="11" name="Straight Arrow Connector 10"/>
          <p:cNvCxnSpPr/>
          <p:nvPr/>
        </p:nvCxnSpPr>
        <p:spPr>
          <a:xfrm>
            <a:off x="2664825" y="3208242"/>
            <a:ext cx="1311952" cy="73403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210245" y="5062904"/>
            <a:ext cx="3960963" cy="923330"/>
          </a:xfrm>
          <a:prstGeom prst="rect">
            <a:avLst/>
          </a:prstGeom>
          <a:solidFill>
            <a:schemeClr val="accent5">
              <a:lumMod val="60000"/>
              <a:lumOff val="40000"/>
            </a:schemeClr>
          </a:solidFill>
          <a:ln>
            <a:solidFill>
              <a:schemeClr val="bg1"/>
            </a:solidFill>
          </a:ln>
        </p:spPr>
        <p:txBody>
          <a:bodyPr wrap="square">
            <a:spAutoFit/>
          </a:bodyPr>
          <a:lstStyle/>
          <a:p>
            <a:r>
              <a:rPr lang="en-US" dirty="0" err="1">
                <a:solidFill>
                  <a:srgbClr val="000000"/>
                </a:solidFill>
                <a:latin typeface="Consolas" panose="020B0609020204030204" pitchFamily="49" charset="0"/>
              </a:rPr>
              <a:t>LeasingStatus</a:t>
            </a:r>
            <a:r>
              <a:rPr lang="en-US" dirty="0">
                <a:solidFill>
                  <a:srgbClr val="000000"/>
                </a:solidFill>
                <a:latin typeface="Consolas" panose="020B0609020204030204" pitchFamily="49" charset="0"/>
              </a:rPr>
              <a:t> = </a:t>
            </a:r>
          </a:p>
          <a:p>
            <a:r>
              <a:rPr lang="en-US" dirty="0">
                <a:solidFill>
                  <a:srgbClr val="3165BB"/>
                </a:solidFill>
                <a:latin typeface="Consolas" panose="020B0609020204030204" pitchFamily="49" charset="0"/>
              </a:rPr>
              <a:t>IF</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'policies'[leasing]</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"Leasing"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"Private"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cxnSp>
        <p:nvCxnSpPr>
          <p:cNvPr id="14" name="Straight Arrow Connector 13"/>
          <p:cNvCxnSpPr>
            <a:endCxn id="12" idx="1"/>
          </p:cNvCxnSpPr>
          <p:nvPr/>
        </p:nvCxnSpPr>
        <p:spPr>
          <a:xfrm>
            <a:off x="5331125" y="4416725"/>
            <a:ext cx="1879120" cy="11078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46862" y="153251"/>
            <a:ext cx="4443623" cy="2031325"/>
          </a:xfrm>
          <a:prstGeom prst="rect">
            <a:avLst/>
          </a:prstGeom>
          <a:solidFill>
            <a:schemeClr val="accent5">
              <a:lumMod val="60000"/>
              <a:lumOff val="40000"/>
            </a:schemeClr>
          </a:solidFill>
        </p:spPr>
        <p:txBody>
          <a:bodyPr wrap="square">
            <a:spAutoFit/>
          </a:bodyPr>
          <a:lstStyle/>
          <a:p>
            <a:r>
              <a:rPr lang="en-US" b="1" dirty="0"/>
              <a:t>Identified trends: The first trend is diesel types of cars can be relevant to pay more premium amounts than total premiums from other motor types of cars. The second trend is leasing property-type cars has more potential to pay more premiums than private cars.</a:t>
            </a:r>
          </a:p>
        </p:txBody>
      </p:sp>
      <p:cxnSp>
        <p:nvCxnSpPr>
          <p:cNvPr id="3" name="Straight Arrow Connector 2"/>
          <p:cNvCxnSpPr/>
          <p:nvPr/>
        </p:nvCxnSpPr>
        <p:spPr>
          <a:xfrm>
            <a:off x="5157158" y="1751162"/>
            <a:ext cx="1381665" cy="6383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9500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851" y="4284"/>
            <a:ext cx="12193702" cy="6849431"/>
          </a:xfrm>
          <a:prstGeom prst="rect">
            <a:avLst/>
          </a:prstGeom>
        </p:spPr>
      </p:pic>
      <p:sp>
        <p:nvSpPr>
          <p:cNvPr id="5" name="Rectangle 4"/>
          <p:cNvSpPr/>
          <p:nvPr/>
        </p:nvSpPr>
        <p:spPr>
          <a:xfrm>
            <a:off x="1649887" y="527030"/>
            <a:ext cx="4870244" cy="369332"/>
          </a:xfrm>
          <a:prstGeom prst="rect">
            <a:avLst/>
          </a:prstGeom>
          <a:solidFill>
            <a:schemeClr val="accent5">
              <a:lumMod val="60000"/>
              <a:lumOff val="40000"/>
            </a:schemeClr>
          </a:solidFill>
        </p:spPr>
        <p:txBody>
          <a:bodyPr wrap="square">
            <a:spAutoFit/>
          </a:bodyPr>
          <a:lstStyle/>
          <a:p>
            <a:r>
              <a:rPr lang="en-US" dirty="0" err="1">
                <a:solidFill>
                  <a:srgbClr val="000000"/>
                </a:solidFill>
                <a:latin typeface="Consolas" panose="020B0609020204030204" pitchFamily="49" charset="0"/>
              </a:rPr>
              <a:t>SumOfPremium</a:t>
            </a:r>
            <a:r>
              <a:rPr lang="en-US" dirty="0">
                <a:solidFill>
                  <a:srgbClr val="000000"/>
                </a:solidFill>
                <a:latin typeface="Consolas" panose="020B0609020204030204" pitchFamily="49" charset="0"/>
              </a:rPr>
              <a:t> = </a:t>
            </a:r>
            <a:r>
              <a:rPr lang="en-US" dirty="0">
                <a:solidFill>
                  <a:srgbClr val="3165BB"/>
                </a:solidFill>
                <a:latin typeface="Consolas" panose="020B0609020204030204" pitchFamily="49" charset="0"/>
              </a:rPr>
              <a:t>SUM</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policies[premium]</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TextBox 5"/>
          <p:cNvSpPr txBox="1"/>
          <p:nvPr/>
        </p:nvSpPr>
        <p:spPr>
          <a:xfrm>
            <a:off x="1649887" y="157698"/>
            <a:ext cx="2679836" cy="369332"/>
          </a:xfrm>
          <a:prstGeom prst="rect">
            <a:avLst/>
          </a:prstGeom>
          <a:solidFill>
            <a:schemeClr val="accent5">
              <a:lumMod val="60000"/>
              <a:lumOff val="40000"/>
            </a:schemeClr>
          </a:solidFill>
        </p:spPr>
        <p:txBody>
          <a:bodyPr wrap="square" rtlCol="0">
            <a:spAutoFit/>
          </a:bodyPr>
          <a:lstStyle/>
          <a:p>
            <a:r>
              <a:rPr lang="en-US" dirty="0" smtClean="0"/>
              <a:t>Total number of premiums</a:t>
            </a:r>
            <a:endParaRPr lang="en-US" dirty="0"/>
          </a:p>
        </p:txBody>
      </p:sp>
      <p:cxnSp>
        <p:nvCxnSpPr>
          <p:cNvPr id="7" name="Straight Arrow Connector 6"/>
          <p:cNvCxnSpPr/>
          <p:nvPr/>
        </p:nvCxnSpPr>
        <p:spPr>
          <a:xfrm>
            <a:off x="4027798" y="896362"/>
            <a:ext cx="1234315" cy="36309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21273" y="4876352"/>
            <a:ext cx="4799647" cy="369332"/>
          </a:xfrm>
          <a:prstGeom prst="rect">
            <a:avLst/>
          </a:prstGeom>
          <a:solidFill>
            <a:schemeClr val="accent5">
              <a:lumMod val="60000"/>
              <a:lumOff val="40000"/>
            </a:schemeClr>
          </a:solidFill>
        </p:spPr>
        <p:txBody>
          <a:bodyPr wrap="none" rtlCol="0">
            <a:spAutoFit/>
          </a:bodyPr>
          <a:lstStyle/>
          <a:p>
            <a:r>
              <a:rPr lang="en-US" dirty="0" smtClean="0"/>
              <a:t>Tooltip: people can see increase rate and amount</a:t>
            </a:r>
            <a:endParaRPr lang="en-US" dirty="0"/>
          </a:p>
        </p:txBody>
      </p:sp>
      <p:cxnSp>
        <p:nvCxnSpPr>
          <p:cNvPr id="10" name="Straight Arrow Connector 9"/>
          <p:cNvCxnSpPr/>
          <p:nvPr/>
        </p:nvCxnSpPr>
        <p:spPr>
          <a:xfrm flipV="1">
            <a:off x="7742907" y="4278702"/>
            <a:ext cx="503946" cy="5976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79125" y="2227947"/>
            <a:ext cx="3550266" cy="3693319"/>
          </a:xfrm>
          <a:prstGeom prst="rect">
            <a:avLst/>
          </a:prstGeom>
          <a:solidFill>
            <a:schemeClr val="accent5">
              <a:lumMod val="60000"/>
              <a:lumOff val="40000"/>
            </a:schemeClr>
          </a:solidFill>
        </p:spPr>
        <p:txBody>
          <a:bodyPr wrap="square">
            <a:spAutoFit/>
          </a:bodyPr>
          <a:lstStyle/>
          <a:p>
            <a:r>
              <a:rPr lang="en-US" b="1" dirty="0"/>
              <a:t>Identified trends: The first trend is the premium amount of some car brands such as Porsche, Land Rover, and LEXUS has increased by more than 60 percent compared to 2013 and 2014. It can be a good opportunity to investing these policies and campaigns which can attract more premium amounts. The second trend is the same with other traditionally more premium payers car brands keeping the same place.</a:t>
            </a:r>
          </a:p>
        </p:txBody>
      </p:sp>
      <p:cxnSp>
        <p:nvCxnSpPr>
          <p:cNvPr id="3" name="Straight Arrow Connector 2"/>
          <p:cNvCxnSpPr/>
          <p:nvPr/>
        </p:nvCxnSpPr>
        <p:spPr>
          <a:xfrm flipV="1">
            <a:off x="3700732" y="3338423"/>
            <a:ext cx="1345721" cy="7159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374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 </a:t>
            </a:r>
            <a:r>
              <a:rPr lang="en-US" dirty="0"/>
              <a:t>product </a:t>
            </a:r>
            <a:r>
              <a:rPr lang="en-US" dirty="0" smtClean="0"/>
              <a:t>profitability” dashboard</a:t>
            </a:r>
            <a:endParaRPr lang="en-US" dirty="0"/>
          </a:p>
        </p:txBody>
      </p:sp>
      <p:sp>
        <p:nvSpPr>
          <p:cNvPr id="3" name="Content Placeholder 2"/>
          <p:cNvSpPr>
            <a:spLocks noGrp="1"/>
          </p:cNvSpPr>
          <p:nvPr>
            <p:ph idx="1"/>
          </p:nvPr>
        </p:nvSpPr>
        <p:spPr/>
        <p:txBody>
          <a:bodyPr/>
          <a:lstStyle/>
          <a:p>
            <a:pPr algn="just"/>
            <a:r>
              <a:rPr lang="en-US" dirty="0"/>
              <a:t>The dashboard includes </a:t>
            </a:r>
            <a:r>
              <a:rPr lang="en-US" b="1" dirty="0"/>
              <a:t>4 quantitative univariate analyses</a:t>
            </a:r>
            <a:r>
              <a:rPr lang="en-US" dirty="0"/>
              <a:t>. </a:t>
            </a:r>
            <a:r>
              <a:rPr lang="en-US" b="1" dirty="0"/>
              <a:t>Two</a:t>
            </a:r>
            <a:r>
              <a:rPr lang="en-US" dirty="0"/>
              <a:t> of these analyses are presented as </a:t>
            </a:r>
            <a:r>
              <a:rPr lang="en-US" b="1" dirty="0"/>
              <a:t>Line and Clustered Column Charts</a:t>
            </a:r>
            <a:r>
              <a:rPr lang="en-US" dirty="0"/>
              <a:t>. These charts display the average and count of premiums along with the total payment to customers and the renewal indicator.</a:t>
            </a:r>
          </a:p>
          <a:p>
            <a:pPr algn="just"/>
            <a:r>
              <a:rPr lang="en-US" dirty="0"/>
              <a:t>Additionally, there is a </a:t>
            </a:r>
            <a:r>
              <a:rPr lang="en-US" b="1" dirty="0"/>
              <a:t>Donut Chart </a:t>
            </a:r>
            <a:r>
              <a:rPr lang="en-US" dirty="0"/>
              <a:t>that provides a clear count of premiums categorized by the type of engine.</a:t>
            </a:r>
          </a:p>
          <a:p>
            <a:pPr algn="just"/>
            <a:r>
              <a:rPr lang="en-US" dirty="0"/>
              <a:t>Finally, there is a </a:t>
            </a:r>
            <a:r>
              <a:rPr lang="en-US" b="1" dirty="0"/>
              <a:t>Stacked Bar Chart </a:t>
            </a:r>
            <a:r>
              <a:rPr lang="en-US" dirty="0"/>
              <a:t>that presents the total number of non-payment and payment-needed claims, segmented by the type of motor.</a:t>
            </a:r>
          </a:p>
        </p:txBody>
      </p:sp>
    </p:spTree>
    <p:extLst>
      <p:ext uri="{BB962C8B-B14F-4D97-AF65-F5344CB8AC3E}">
        <p14:creationId xmlns:p14="http://schemas.microsoft.com/office/powerpoint/2010/main" val="39244602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912" y="4284"/>
            <a:ext cx="12184175" cy="6849431"/>
          </a:xfrm>
          <a:prstGeom prst="rect">
            <a:avLst/>
          </a:prstGeom>
        </p:spPr>
      </p:pic>
    </p:spTree>
    <p:extLst>
      <p:ext uri="{BB962C8B-B14F-4D97-AF65-F5344CB8AC3E}">
        <p14:creationId xmlns:p14="http://schemas.microsoft.com/office/powerpoint/2010/main" val="10005094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5141" y="-14768"/>
            <a:ext cx="12222281" cy="6887536"/>
          </a:xfrm>
          <a:prstGeom prst="rect">
            <a:avLst/>
          </a:prstGeom>
        </p:spPr>
      </p:pic>
      <p:sp>
        <p:nvSpPr>
          <p:cNvPr id="5" name="Rectangle 4"/>
          <p:cNvSpPr/>
          <p:nvPr/>
        </p:nvSpPr>
        <p:spPr>
          <a:xfrm>
            <a:off x="5083834" y="1101760"/>
            <a:ext cx="5837208" cy="307777"/>
          </a:xfrm>
          <a:prstGeom prst="rect">
            <a:avLst/>
          </a:prstGeom>
          <a:solidFill>
            <a:schemeClr val="accent5">
              <a:lumMod val="60000"/>
              <a:lumOff val="40000"/>
            </a:schemeClr>
          </a:solidFill>
        </p:spPr>
        <p:txBody>
          <a:bodyPr wrap="square">
            <a:spAutoFit/>
          </a:bodyPr>
          <a:lstStyle/>
          <a:p>
            <a:r>
              <a:rPr lang="en-US" sz="1400" dirty="0" err="1">
                <a:solidFill>
                  <a:srgbClr val="000000"/>
                </a:solidFill>
                <a:latin typeface="Consolas" panose="020B0609020204030204" pitchFamily="49" charset="0"/>
              </a:rPr>
              <a:t>SumOfPaymentToCustomer</a:t>
            </a:r>
            <a:r>
              <a:rPr lang="en-US" sz="1400" dirty="0">
                <a:solidFill>
                  <a:srgbClr val="000000"/>
                </a:solidFill>
                <a:latin typeface="Consolas" panose="020B0609020204030204" pitchFamily="49" charset="0"/>
              </a:rPr>
              <a:t> = </a:t>
            </a:r>
            <a:r>
              <a:rPr lang="en-US" sz="1400" dirty="0">
                <a:solidFill>
                  <a:srgbClr val="3165BB"/>
                </a:solidFill>
                <a:latin typeface="Consolas" panose="020B0609020204030204" pitchFamily="49" charset="0"/>
              </a:rPr>
              <a:t>SUM</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claims[</a:t>
            </a:r>
            <a:r>
              <a:rPr lang="en-US" sz="1400" dirty="0" err="1">
                <a:solidFill>
                  <a:srgbClr val="001080"/>
                </a:solidFill>
                <a:latin typeface="Consolas" panose="020B0609020204030204" pitchFamily="49" charset="0"/>
              </a:rPr>
              <a:t>PaymentToCustomer</a:t>
            </a:r>
            <a:r>
              <a:rPr lang="en-US" sz="1400" dirty="0">
                <a:solidFill>
                  <a:srgbClr val="001080"/>
                </a:solidFill>
                <a:latin typeface="Consolas" panose="020B0609020204030204" pitchFamily="49" charset="0"/>
              </a:rPr>
              <a:t>]</a:t>
            </a:r>
            <a:r>
              <a:rPr lang="en-US" sz="1400" dirty="0">
                <a:solidFill>
                  <a:srgbClr val="000000"/>
                </a:solidFill>
                <a:latin typeface="Consolas" panose="020B0609020204030204" pitchFamily="49" charset="0"/>
              </a:rPr>
              <a:t>) </a:t>
            </a:r>
            <a:endParaRPr lang="en-US" sz="1400" b="0" dirty="0">
              <a:solidFill>
                <a:srgbClr val="000000"/>
              </a:solidFill>
              <a:effectLst/>
              <a:latin typeface="Consolas" panose="020B0609020204030204" pitchFamily="49" charset="0"/>
            </a:endParaRPr>
          </a:p>
        </p:txBody>
      </p:sp>
      <p:sp>
        <p:nvSpPr>
          <p:cNvPr id="6" name="Rectangle 5"/>
          <p:cNvSpPr/>
          <p:nvPr/>
        </p:nvSpPr>
        <p:spPr>
          <a:xfrm>
            <a:off x="5083834" y="2404061"/>
            <a:ext cx="3861955" cy="307777"/>
          </a:xfrm>
          <a:prstGeom prst="rect">
            <a:avLst/>
          </a:prstGeom>
          <a:solidFill>
            <a:schemeClr val="accent5">
              <a:lumMod val="60000"/>
              <a:lumOff val="40000"/>
            </a:schemeClr>
          </a:solidFill>
        </p:spPr>
        <p:txBody>
          <a:bodyPr wrap="none">
            <a:spAutoFit/>
          </a:bodyPr>
          <a:lstStyle/>
          <a:p>
            <a:r>
              <a:rPr lang="en-US" sz="1400" dirty="0" err="1">
                <a:solidFill>
                  <a:srgbClr val="000000"/>
                </a:solidFill>
                <a:latin typeface="Consolas" panose="020B0609020204030204" pitchFamily="49" charset="0"/>
              </a:rPr>
              <a:t>SumOfPremium</a:t>
            </a:r>
            <a:r>
              <a:rPr lang="en-US" sz="1400" dirty="0">
                <a:solidFill>
                  <a:srgbClr val="000000"/>
                </a:solidFill>
                <a:latin typeface="Consolas" panose="020B0609020204030204" pitchFamily="49" charset="0"/>
              </a:rPr>
              <a:t> = </a:t>
            </a:r>
            <a:r>
              <a:rPr lang="en-US" sz="1400" dirty="0">
                <a:solidFill>
                  <a:srgbClr val="3165BB"/>
                </a:solidFill>
                <a:latin typeface="Consolas" panose="020B0609020204030204" pitchFamily="49" charset="0"/>
              </a:rPr>
              <a:t>SUM</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policies[premium]</a:t>
            </a:r>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7" name="TextBox 6"/>
          <p:cNvSpPr txBox="1"/>
          <p:nvPr/>
        </p:nvSpPr>
        <p:spPr>
          <a:xfrm>
            <a:off x="2576422" y="4014139"/>
            <a:ext cx="8341742" cy="2308324"/>
          </a:xfrm>
          <a:prstGeom prst="rect">
            <a:avLst/>
          </a:prstGeom>
          <a:solidFill>
            <a:schemeClr val="accent5">
              <a:lumMod val="60000"/>
              <a:lumOff val="40000"/>
            </a:schemeClr>
          </a:solidFill>
        </p:spPr>
        <p:txBody>
          <a:bodyPr wrap="square" rtlCol="0">
            <a:spAutoFit/>
          </a:bodyPr>
          <a:lstStyle/>
          <a:p>
            <a:pPr algn="just"/>
            <a:r>
              <a:rPr lang="en-US" b="1" dirty="0" smtClean="0"/>
              <a:t>Identified trend: Some </a:t>
            </a:r>
            <a:r>
              <a:rPr lang="en-US" b="1" dirty="0"/>
              <a:t>motor product types (e.g., Diesel) have more claims payments than premiums, leading to lower profitability. Diesel product type has a large number of premium payers, but higher claims costs are impacting its profitability. On the other hand, product types like </a:t>
            </a:r>
            <a:r>
              <a:rPr lang="en-US" b="1" dirty="0" err="1"/>
              <a:t>Benzine</a:t>
            </a:r>
            <a:r>
              <a:rPr lang="en-US" b="1" dirty="0"/>
              <a:t> seem to be more profitable with lower claims relative to premiums. However, the number of premium payments for </a:t>
            </a:r>
            <a:r>
              <a:rPr lang="en-US" b="1" dirty="0" err="1"/>
              <a:t>Benzine</a:t>
            </a:r>
            <a:r>
              <a:rPr lang="en-US" b="1" dirty="0"/>
              <a:t> is currently low, limiting its overall profit potential. By optimizing claims costs and increasing premium payments for </a:t>
            </a:r>
            <a:r>
              <a:rPr lang="en-US" b="1" dirty="0" err="1"/>
              <a:t>Benzine</a:t>
            </a:r>
            <a:r>
              <a:rPr lang="en-US" b="1" dirty="0"/>
              <a:t> policies, we can enhance profitability for this motor product </a:t>
            </a:r>
            <a:r>
              <a:rPr lang="en-US" b="1" dirty="0" smtClean="0"/>
              <a:t>type.</a:t>
            </a:r>
            <a:endParaRPr lang="en-US" b="1" dirty="0"/>
          </a:p>
        </p:txBody>
      </p:sp>
      <p:sp>
        <p:nvSpPr>
          <p:cNvPr id="8" name="TextBox 7"/>
          <p:cNvSpPr txBox="1"/>
          <p:nvPr/>
        </p:nvSpPr>
        <p:spPr>
          <a:xfrm>
            <a:off x="5083834" y="732428"/>
            <a:ext cx="6501716" cy="369332"/>
          </a:xfrm>
          <a:prstGeom prst="rect">
            <a:avLst/>
          </a:prstGeom>
          <a:solidFill>
            <a:schemeClr val="accent5">
              <a:lumMod val="60000"/>
              <a:lumOff val="40000"/>
            </a:schemeClr>
          </a:solidFill>
        </p:spPr>
        <p:txBody>
          <a:bodyPr wrap="none" rtlCol="0">
            <a:spAutoFit/>
          </a:bodyPr>
          <a:lstStyle/>
          <a:p>
            <a:r>
              <a:rPr lang="en-US" dirty="0" smtClean="0"/>
              <a:t>DAX formula calculates sum of payments of payment needed claims</a:t>
            </a:r>
            <a:endParaRPr lang="en-US" dirty="0"/>
          </a:p>
        </p:txBody>
      </p:sp>
      <p:sp>
        <p:nvSpPr>
          <p:cNvPr id="9" name="TextBox 8"/>
          <p:cNvSpPr txBox="1"/>
          <p:nvPr/>
        </p:nvSpPr>
        <p:spPr>
          <a:xfrm>
            <a:off x="5083834" y="2034729"/>
            <a:ext cx="4050917" cy="369332"/>
          </a:xfrm>
          <a:prstGeom prst="rect">
            <a:avLst/>
          </a:prstGeom>
          <a:solidFill>
            <a:schemeClr val="accent5">
              <a:lumMod val="60000"/>
              <a:lumOff val="40000"/>
            </a:schemeClr>
          </a:solidFill>
        </p:spPr>
        <p:txBody>
          <a:bodyPr wrap="none" rtlCol="0">
            <a:spAutoFit/>
          </a:bodyPr>
          <a:lstStyle/>
          <a:p>
            <a:r>
              <a:rPr lang="en-US" dirty="0"/>
              <a:t>DAX formula calculates s</a:t>
            </a:r>
            <a:r>
              <a:rPr lang="en-US" dirty="0" smtClean="0"/>
              <a:t>um of premiums</a:t>
            </a:r>
            <a:endParaRPr lang="en-US" dirty="0"/>
          </a:p>
        </p:txBody>
      </p:sp>
      <p:cxnSp>
        <p:nvCxnSpPr>
          <p:cNvPr id="11" name="Straight Arrow Connector 10"/>
          <p:cNvCxnSpPr/>
          <p:nvPr/>
        </p:nvCxnSpPr>
        <p:spPr>
          <a:xfrm flipH="1" flipV="1">
            <a:off x="4045789" y="1032422"/>
            <a:ext cx="1259456" cy="862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986091" y="2413640"/>
            <a:ext cx="1259456" cy="862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H="1" flipV="1">
            <a:off x="2907102" y="3209026"/>
            <a:ext cx="138023" cy="87989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3986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851" y="4284"/>
            <a:ext cx="12193702" cy="6849431"/>
          </a:xfrm>
          <a:prstGeom prst="rect">
            <a:avLst/>
          </a:prstGeom>
        </p:spPr>
      </p:pic>
      <p:sp>
        <p:nvSpPr>
          <p:cNvPr id="6" name="Rectangle 5"/>
          <p:cNvSpPr/>
          <p:nvPr/>
        </p:nvSpPr>
        <p:spPr>
          <a:xfrm>
            <a:off x="5194887" y="3244334"/>
            <a:ext cx="5803792" cy="923330"/>
          </a:xfrm>
          <a:prstGeom prst="rect">
            <a:avLst/>
          </a:prstGeom>
          <a:solidFill>
            <a:schemeClr val="accent5">
              <a:lumMod val="60000"/>
              <a:lumOff val="40000"/>
            </a:schemeClr>
          </a:solidFill>
        </p:spPr>
        <p:txBody>
          <a:bodyPr wrap="square">
            <a:spAutoFit/>
          </a:bodyPr>
          <a:lstStyle/>
          <a:p>
            <a:r>
              <a:rPr lang="en-US" b="1" dirty="0"/>
              <a:t>Identified trend: </a:t>
            </a:r>
            <a:r>
              <a:rPr lang="en-US" b="1" dirty="0" err="1" smtClean="0"/>
              <a:t>Benzine</a:t>
            </a:r>
            <a:r>
              <a:rPr lang="en-US" b="1" dirty="0" smtClean="0"/>
              <a:t> and Diesel product types keep a large proportion in a portfolio which means more time and resources need to investment overall</a:t>
            </a:r>
            <a:endParaRPr lang="en-US" dirty="0"/>
          </a:p>
        </p:txBody>
      </p:sp>
      <p:cxnSp>
        <p:nvCxnSpPr>
          <p:cNvPr id="8" name="Straight Arrow Connector 7"/>
          <p:cNvCxnSpPr/>
          <p:nvPr/>
        </p:nvCxnSpPr>
        <p:spPr>
          <a:xfrm flipH="1">
            <a:off x="4132053" y="3847381"/>
            <a:ext cx="1242204" cy="32028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99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8675" y="-5242"/>
            <a:ext cx="12174649" cy="6868484"/>
          </a:xfrm>
          <a:prstGeom prst="rect">
            <a:avLst/>
          </a:prstGeom>
        </p:spPr>
      </p:pic>
      <p:sp>
        <p:nvSpPr>
          <p:cNvPr id="5" name="Rectangle 4"/>
          <p:cNvSpPr/>
          <p:nvPr/>
        </p:nvSpPr>
        <p:spPr>
          <a:xfrm>
            <a:off x="330755" y="4631130"/>
            <a:ext cx="5132716" cy="523220"/>
          </a:xfrm>
          <a:prstGeom prst="rect">
            <a:avLst/>
          </a:prstGeom>
          <a:solidFill>
            <a:schemeClr val="accent5">
              <a:lumMod val="60000"/>
              <a:lumOff val="40000"/>
            </a:schemeClr>
          </a:solidFill>
        </p:spPr>
        <p:txBody>
          <a:bodyPr wrap="square">
            <a:spAutoFit/>
          </a:bodyPr>
          <a:lstStyle/>
          <a:p>
            <a:r>
              <a:rPr lang="en-US" sz="1400" dirty="0" err="1">
                <a:solidFill>
                  <a:srgbClr val="000000"/>
                </a:solidFill>
                <a:latin typeface="Consolas" panose="020B0609020204030204" pitchFamily="49" charset="0"/>
              </a:rPr>
              <a:t>TotalCancel</a:t>
            </a:r>
            <a:r>
              <a:rPr lang="en-US" sz="1400" dirty="0">
                <a:solidFill>
                  <a:srgbClr val="000000"/>
                </a:solidFill>
                <a:latin typeface="Consolas" panose="020B0609020204030204" pitchFamily="49" charset="0"/>
              </a:rPr>
              <a:t> = </a:t>
            </a:r>
            <a:r>
              <a:rPr lang="en-US" sz="1400" dirty="0">
                <a:solidFill>
                  <a:srgbClr val="3165BB"/>
                </a:solidFill>
                <a:latin typeface="Consolas" panose="020B0609020204030204" pitchFamily="49" charset="0"/>
              </a:rPr>
              <a:t>COUNTROWS</a:t>
            </a:r>
            <a:r>
              <a:rPr lang="en-US" sz="1400" dirty="0">
                <a:solidFill>
                  <a:srgbClr val="000000"/>
                </a:solidFill>
                <a:latin typeface="Consolas" panose="020B0609020204030204" pitchFamily="49" charset="0"/>
              </a:rPr>
              <a:t>(</a:t>
            </a:r>
            <a:r>
              <a:rPr lang="en-US" sz="1400" dirty="0">
                <a:solidFill>
                  <a:srgbClr val="3165BB"/>
                </a:solidFill>
                <a:latin typeface="Consolas" panose="020B0609020204030204" pitchFamily="49" charset="0"/>
              </a:rPr>
              <a:t>FILTER</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'policies'</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'policies'[</a:t>
            </a:r>
            <a:r>
              <a:rPr lang="en-US" sz="1400" dirty="0" err="1">
                <a:solidFill>
                  <a:srgbClr val="001080"/>
                </a:solidFill>
                <a:latin typeface="Consolas" panose="020B0609020204030204" pitchFamily="49" charset="0"/>
              </a:rPr>
              <a:t>RenewalIndicator</a:t>
            </a:r>
            <a:r>
              <a:rPr lang="en-US" sz="1400" dirty="0">
                <a:solidFill>
                  <a:srgbClr val="001080"/>
                </a:solidFill>
                <a:latin typeface="Consolas" panose="020B0609020204030204" pitchFamily="49" charset="0"/>
              </a:rPr>
              <a:t>]</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6" name="Rectangle 5"/>
          <p:cNvSpPr/>
          <p:nvPr/>
        </p:nvSpPr>
        <p:spPr>
          <a:xfrm>
            <a:off x="5851660" y="4631130"/>
            <a:ext cx="4888227" cy="523220"/>
          </a:xfrm>
          <a:prstGeom prst="rect">
            <a:avLst/>
          </a:prstGeom>
          <a:solidFill>
            <a:schemeClr val="accent5">
              <a:lumMod val="60000"/>
              <a:lumOff val="40000"/>
            </a:schemeClr>
          </a:solidFill>
        </p:spPr>
        <p:txBody>
          <a:bodyPr wrap="square">
            <a:spAutoFit/>
          </a:bodyPr>
          <a:lstStyle/>
          <a:p>
            <a:r>
              <a:rPr lang="en-US" sz="1400" dirty="0" err="1">
                <a:solidFill>
                  <a:srgbClr val="000000"/>
                </a:solidFill>
                <a:latin typeface="Consolas" panose="020B0609020204030204" pitchFamily="49" charset="0"/>
              </a:rPr>
              <a:t>TotalRenewal</a:t>
            </a:r>
            <a:r>
              <a:rPr lang="en-US" sz="1400" dirty="0">
                <a:solidFill>
                  <a:srgbClr val="000000"/>
                </a:solidFill>
                <a:latin typeface="Consolas" panose="020B0609020204030204" pitchFamily="49" charset="0"/>
              </a:rPr>
              <a:t> = </a:t>
            </a:r>
            <a:r>
              <a:rPr lang="en-US" sz="1400" dirty="0">
                <a:solidFill>
                  <a:srgbClr val="3165BB"/>
                </a:solidFill>
                <a:latin typeface="Consolas" panose="020B0609020204030204" pitchFamily="49" charset="0"/>
              </a:rPr>
              <a:t>COUNTROWS</a:t>
            </a:r>
            <a:r>
              <a:rPr lang="en-US" sz="1400" dirty="0">
                <a:solidFill>
                  <a:srgbClr val="000000"/>
                </a:solidFill>
                <a:latin typeface="Consolas" panose="020B0609020204030204" pitchFamily="49" charset="0"/>
              </a:rPr>
              <a:t>(</a:t>
            </a:r>
            <a:r>
              <a:rPr lang="en-US" sz="1400" dirty="0">
                <a:solidFill>
                  <a:srgbClr val="3165BB"/>
                </a:solidFill>
                <a:latin typeface="Consolas" panose="020B0609020204030204" pitchFamily="49" charset="0"/>
              </a:rPr>
              <a:t>FILTER</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'policies'</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'policies'[</a:t>
            </a:r>
            <a:r>
              <a:rPr lang="en-US" sz="1400" dirty="0" err="1">
                <a:solidFill>
                  <a:srgbClr val="001080"/>
                </a:solidFill>
                <a:latin typeface="Consolas" panose="020B0609020204030204" pitchFamily="49" charset="0"/>
              </a:rPr>
              <a:t>RenewalIndicator</a:t>
            </a:r>
            <a:r>
              <a:rPr lang="en-US" sz="1400" dirty="0">
                <a:solidFill>
                  <a:srgbClr val="001080"/>
                </a:solidFill>
                <a:latin typeface="Consolas" panose="020B0609020204030204" pitchFamily="49" charset="0"/>
              </a:rPr>
              <a:t>]</a:t>
            </a:r>
            <a:r>
              <a:rPr lang="en-US" sz="1400" dirty="0">
                <a:solidFill>
                  <a:srgbClr val="000000"/>
                </a:solidFill>
                <a:latin typeface="Consolas" panose="020B0609020204030204" pitchFamily="49" charset="0"/>
              </a:rPr>
              <a:t> = </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7" name="Rectangle 6"/>
          <p:cNvSpPr/>
          <p:nvPr/>
        </p:nvSpPr>
        <p:spPr>
          <a:xfrm>
            <a:off x="5851660" y="4261798"/>
            <a:ext cx="4395947" cy="369332"/>
          </a:xfrm>
          <a:prstGeom prst="rect">
            <a:avLst/>
          </a:prstGeom>
          <a:solidFill>
            <a:schemeClr val="accent5">
              <a:lumMod val="60000"/>
              <a:lumOff val="40000"/>
            </a:schemeClr>
          </a:solidFill>
        </p:spPr>
        <p:txBody>
          <a:bodyPr wrap="none">
            <a:spAutoFit/>
          </a:bodyPr>
          <a:lstStyle/>
          <a:p>
            <a:r>
              <a:rPr lang="en-US" dirty="0"/>
              <a:t>DAX formula format total number of renewal</a:t>
            </a:r>
          </a:p>
        </p:txBody>
      </p:sp>
      <p:sp>
        <p:nvSpPr>
          <p:cNvPr id="8" name="Rectangle 7"/>
          <p:cNvSpPr/>
          <p:nvPr/>
        </p:nvSpPr>
        <p:spPr>
          <a:xfrm>
            <a:off x="330755" y="4261798"/>
            <a:ext cx="4309321" cy="369332"/>
          </a:xfrm>
          <a:prstGeom prst="rect">
            <a:avLst/>
          </a:prstGeom>
          <a:solidFill>
            <a:schemeClr val="accent5">
              <a:lumMod val="60000"/>
              <a:lumOff val="40000"/>
            </a:schemeClr>
          </a:solidFill>
        </p:spPr>
        <p:txBody>
          <a:bodyPr wrap="none">
            <a:spAutoFit/>
          </a:bodyPr>
          <a:lstStyle/>
          <a:p>
            <a:r>
              <a:rPr lang="en-US" dirty="0"/>
              <a:t>DAX formula format </a:t>
            </a:r>
            <a:r>
              <a:rPr lang="en-US" dirty="0" smtClean="0"/>
              <a:t>total </a:t>
            </a:r>
            <a:r>
              <a:rPr lang="en-US" dirty="0"/>
              <a:t>number of </a:t>
            </a:r>
            <a:r>
              <a:rPr lang="en-US" dirty="0" smtClean="0"/>
              <a:t>cancel</a:t>
            </a:r>
            <a:endParaRPr lang="en-US" dirty="0"/>
          </a:p>
        </p:txBody>
      </p:sp>
      <p:sp>
        <p:nvSpPr>
          <p:cNvPr id="9" name="Rectangle 8"/>
          <p:cNvSpPr/>
          <p:nvPr/>
        </p:nvSpPr>
        <p:spPr>
          <a:xfrm>
            <a:off x="330755" y="599257"/>
            <a:ext cx="3628770" cy="2862322"/>
          </a:xfrm>
          <a:prstGeom prst="rect">
            <a:avLst/>
          </a:prstGeom>
          <a:solidFill>
            <a:schemeClr val="accent5">
              <a:lumMod val="60000"/>
              <a:lumOff val="40000"/>
            </a:schemeClr>
          </a:solidFill>
        </p:spPr>
        <p:txBody>
          <a:bodyPr wrap="square">
            <a:spAutoFit/>
          </a:bodyPr>
          <a:lstStyle/>
          <a:p>
            <a:r>
              <a:rPr lang="en-US" b="1" dirty="0"/>
              <a:t>Identified trend</a:t>
            </a:r>
            <a:r>
              <a:rPr lang="en-US" b="1" dirty="0" smtClean="0"/>
              <a:t>: There is some trend in analyses in which the cancel rate is directly related to the average premium number by each motor product type. Therefore, if we would like to attract more profitable motor product types such as </a:t>
            </a:r>
            <a:r>
              <a:rPr lang="en-US" b="1" dirty="0" err="1" smtClean="0"/>
              <a:t>Benzine</a:t>
            </a:r>
            <a:r>
              <a:rPr lang="en-US" b="1" dirty="0" smtClean="0"/>
              <a:t> and Electric, then we should keep the premium amount less.</a:t>
            </a:r>
            <a:endParaRPr lang="en-US" dirty="0"/>
          </a:p>
        </p:txBody>
      </p:sp>
      <p:cxnSp>
        <p:nvCxnSpPr>
          <p:cNvPr id="11" name="Straight Arrow Connector 10"/>
          <p:cNvCxnSpPr/>
          <p:nvPr/>
        </p:nvCxnSpPr>
        <p:spPr>
          <a:xfrm flipV="1">
            <a:off x="4451230" y="3122762"/>
            <a:ext cx="1224951" cy="132370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7910416" y="3217653"/>
            <a:ext cx="707373" cy="10441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3769743" y="2191109"/>
            <a:ext cx="870333" cy="5175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6745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614" y="-479"/>
            <a:ext cx="12203228" cy="6858957"/>
          </a:xfrm>
          <a:prstGeom prst="rect">
            <a:avLst/>
          </a:prstGeom>
        </p:spPr>
      </p:pic>
      <p:sp>
        <p:nvSpPr>
          <p:cNvPr id="5" name="Rectangle 4"/>
          <p:cNvSpPr/>
          <p:nvPr/>
        </p:nvSpPr>
        <p:spPr>
          <a:xfrm>
            <a:off x="4738777" y="913167"/>
            <a:ext cx="5138467" cy="2308324"/>
          </a:xfrm>
          <a:prstGeom prst="rect">
            <a:avLst/>
          </a:prstGeom>
          <a:solidFill>
            <a:schemeClr val="accent5">
              <a:lumMod val="60000"/>
              <a:lumOff val="40000"/>
            </a:schemeClr>
          </a:solidFill>
          <a:ln>
            <a:noFill/>
          </a:ln>
        </p:spPr>
        <p:txBody>
          <a:bodyPr wrap="square">
            <a:spAutoFit/>
          </a:bodyPr>
          <a:lstStyle/>
          <a:p>
            <a:r>
              <a:rPr lang="en-US" sz="1600" dirty="0" err="1">
                <a:solidFill>
                  <a:srgbClr val="000000"/>
                </a:solidFill>
                <a:latin typeface="Consolas" panose="020B0609020204030204" pitchFamily="49" charset="0"/>
              </a:rPr>
              <a:t>TotalNonZeroPayments</a:t>
            </a:r>
            <a:r>
              <a:rPr lang="en-US" sz="1600" dirty="0">
                <a:solidFill>
                  <a:srgbClr val="000000"/>
                </a:solidFill>
                <a:latin typeface="Consolas" panose="020B0609020204030204" pitchFamily="49" charset="0"/>
              </a:rPr>
              <a:t> = </a:t>
            </a:r>
          </a:p>
          <a:p>
            <a:r>
              <a:rPr lang="en-US" sz="1600" dirty="0">
                <a:solidFill>
                  <a:srgbClr val="3165BB"/>
                </a:solidFill>
                <a:latin typeface="Consolas" panose="020B0609020204030204" pitchFamily="49" charset="0"/>
              </a:rPr>
              <a:t>COUNTROWS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3165BB"/>
                </a:solidFill>
                <a:latin typeface="Consolas" panose="020B0609020204030204" pitchFamily="49" charset="0"/>
              </a:rPr>
              <a:t>FILTER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'Claims'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'Claims'[</a:t>
            </a:r>
            <a:r>
              <a:rPr lang="en-US" sz="1600" dirty="0" err="1">
                <a:solidFill>
                  <a:srgbClr val="001080"/>
                </a:solidFill>
                <a:latin typeface="Consolas" panose="020B0609020204030204" pitchFamily="49" charset="0"/>
              </a:rPr>
              <a:t>PaymentToCustomer</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&lt;&gt; </a:t>
            </a:r>
            <a:r>
              <a:rPr lang="en-US" sz="1600" dirty="0">
                <a:solidFill>
                  <a:srgbClr val="098658"/>
                </a:solidFill>
                <a:latin typeface="Consolas" panose="020B0609020204030204" pitchFamily="49" charset="0"/>
              </a:rPr>
              <a:t>0</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6" name="TextBox 5"/>
          <p:cNvSpPr txBox="1"/>
          <p:nvPr/>
        </p:nvSpPr>
        <p:spPr>
          <a:xfrm>
            <a:off x="4738777" y="543835"/>
            <a:ext cx="5368201" cy="369332"/>
          </a:xfrm>
          <a:prstGeom prst="rect">
            <a:avLst/>
          </a:prstGeom>
          <a:solidFill>
            <a:schemeClr val="accent5">
              <a:lumMod val="60000"/>
              <a:lumOff val="40000"/>
            </a:schemeClr>
          </a:solidFill>
        </p:spPr>
        <p:txBody>
          <a:bodyPr wrap="none" rtlCol="0">
            <a:spAutoFit/>
          </a:bodyPr>
          <a:lstStyle/>
          <a:p>
            <a:r>
              <a:rPr lang="en-US" dirty="0" smtClean="0"/>
              <a:t>DAX calculates total number of payment needed claims</a:t>
            </a:r>
            <a:endParaRPr lang="en-US" dirty="0"/>
          </a:p>
        </p:txBody>
      </p:sp>
      <p:cxnSp>
        <p:nvCxnSpPr>
          <p:cNvPr id="8" name="Straight Arrow Connector 7"/>
          <p:cNvCxnSpPr/>
          <p:nvPr/>
        </p:nvCxnSpPr>
        <p:spPr>
          <a:xfrm flipH="1">
            <a:off x="6814868" y="2812211"/>
            <a:ext cx="258792" cy="111280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6585" y="2156604"/>
            <a:ext cx="3762555" cy="2031325"/>
          </a:xfrm>
          <a:prstGeom prst="rect">
            <a:avLst/>
          </a:prstGeom>
          <a:solidFill>
            <a:schemeClr val="accent5">
              <a:lumMod val="60000"/>
              <a:lumOff val="40000"/>
            </a:schemeClr>
          </a:solidFill>
          <a:ln>
            <a:solidFill>
              <a:schemeClr val="bg1"/>
            </a:solidFill>
          </a:ln>
        </p:spPr>
        <p:txBody>
          <a:bodyPr wrap="square" rtlCol="0">
            <a:spAutoFit/>
          </a:bodyPr>
          <a:lstStyle/>
          <a:p>
            <a:r>
              <a:rPr lang="en-US" b="1" dirty="0"/>
              <a:t>Identified trend: There is some trend in analyses in </a:t>
            </a:r>
            <a:r>
              <a:rPr lang="en-US" b="1" dirty="0" smtClean="0"/>
              <a:t>which Diesel motor product types contain more non-payment claims than a total of other motor product types. Probably, it happens because this motor product contains most of the data</a:t>
            </a:r>
            <a:endParaRPr lang="en-US" dirty="0"/>
          </a:p>
        </p:txBody>
      </p:sp>
      <p:cxnSp>
        <p:nvCxnSpPr>
          <p:cNvPr id="3" name="Straight Arrow Connector 2"/>
          <p:cNvCxnSpPr/>
          <p:nvPr/>
        </p:nvCxnSpPr>
        <p:spPr>
          <a:xfrm>
            <a:off x="3623094" y="3493698"/>
            <a:ext cx="1115683" cy="101791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31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1198" y="0"/>
            <a:ext cx="12193198" cy="6745857"/>
          </a:xfrm>
          <a:prstGeom prst="rect">
            <a:avLst/>
          </a:prstGeom>
        </p:spPr>
      </p:pic>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6169152" y="490359"/>
            <a:ext cx="5585121" cy="1242981"/>
          </a:xfrm>
          <a:prstGeom prst="rect">
            <a:avLst/>
          </a:prstGeom>
          <a:solidFill>
            <a:schemeClr val="accent5">
              <a:lumMod val="60000"/>
              <a:lumOff val="40000"/>
            </a:schemeClr>
          </a:solidFill>
        </p:spPr>
        <p:txBody>
          <a:bodyPr wrap="square" rtlCol="0">
            <a:spAutoFit/>
          </a:bodyPr>
          <a:lstStyle/>
          <a:p>
            <a:pPr algn="just"/>
            <a:r>
              <a:rPr lang="en-US" dirty="0" smtClean="0"/>
              <a:t>DAX formula calculating percentage and number of changes by selected and previous year according to a selected year from the slicer. Exception handling was added to the DAX formula. DAX formula:</a:t>
            </a:r>
            <a:endParaRPr lang="en-US" dirty="0"/>
          </a:p>
        </p:txBody>
      </p:sp>
      <p:sp>
        <p:nvSpPr>
          <p:cNvPr id="11" name="Rectangle 10"/>
          <p:cNvSpPr/>
          <p:nvPr/>
        </p:nvSpPr>
        <p:spPr>
          <a:xfrm>
            <a:off x="6169152" y="1733340"/>
            <a:ext cx="5184648" cy="4724370"/>
          </a:xfrm>
          <a:prstGeom prst="rect">
            <a:avLst/>
          </a:prstGeom>
          <a:solidFill>
            <a:schemeClr val="accent5">
              <a:lumMod val="60000"/>
              <a:lumOff val="40000"/>
            </a:schemeClr>
          </a:solidFill>
        </p:spPr>
        <p:txBody>
          <a:bodyPr wrap="square">
            <a:spAutoFit/>
          </a:bodyPr>
          <a:lstStyle/>
          <a:p>
            <a:r>
              <a:rPr lang="en-US" sz="700" b="1" dirty="0" smtClean="0">
                <a:solidFill>
                  <a:srgbClr val="000000"/>
                </a:solidFill>
                <a:effectLst/>
                <a:latin typeface="Consolas" panose="020B0609020204030204" pitchFamily="49" charset="0"/>
              </a:rPr>
              <a:t>KPI Increase Profit </a:t>
            </a:r>
            <a:r>
              <a:rPr lang="en-US" sz="700" b="1" dirty="0" err="1" smtClean="0">
                <a:solidFill>
                  <a:srgbClr val="000000"/>
                </a:solidFill>
                <a:effectLst/>
                <a:latin typeface="Consolas" panose="020B0609020204030204" pitchFamily="49" charset="0"/>
              </a:rPr>
              <a:t>ThisYear</a:t>
            </a:r>
            <a:r>
              <a:rPr lang="en-US" sz="700" b="1" dirty="0" smtClean="0">
                <a:solidFill>
                  <a:srgbClr val="000000"/>
                </a:solidFill>
                <a:effectLst/>
                <a:latin typeface="Consolas" panose="020B0609020204030204" pitchFamily="49" charset="0"/>
              </a:rPr>
              <a:t> = </a:t>
            </a:r>
          </a:p>
          <a:p>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Selected_Year</a:t>
            </a:r>
            <a:r>
              <a:rPr lang="en-US" sz="700" b="1" dirty="0" smtClean="0">
                <a:solidFill>
                  <a:srgbClr val="000000"/>
                </a:solidFill>
                <a:effectLst/>
                <a:latin typeface="Consolas" panose="020B0609020204030204" pitchFamily="49" charset="0"/>
              </a:rPr>
              <a:t> = </a:t>
            </a:r>
            <a:r>
              <a:rPr lang="en-US" sz="700" b="1" dirty="0" smtClean="0">
                <a:solidFill>
                  <a:srgbClr val="3165BB"/>
                </a:solidFill>
                <a:effectLst/>
                <a:latin typeface="Consolas" panose="020B0609020204030204" pitchFamily="49" charset="0"/>
              </a:rPr>
              <a:t>SELECTEDVALUE</a:t>
            </a:r>
            <a:r>
              <a:rPr lang="en-US" sz="700" b="1" dirty="0" smtClean="0">
                <a:solidFill>
                  <a:srgbClr val="000000"/>
                </a:solidFill>
                <a:effectLst/>
                <a:latin typeface="Consolas" panose="020B0609020204030204" pitchFamily="49" charset="0"/>
              </a:rPr>
              <a:t>(</a:t>
            </a:r>
            <a:r>
              <a:rPr lang="en-US" sz="700" b="1" dirty="0" smtClean="0">
                <a:solidFill>
                  <a:srgbClr val="001080"/>
                </a:solidFill>
                <a:effectLst/>
                <a:latin typeface="Consolas" panose="020B0609020204030204" pitchFamily="49" charset="0"/>
              </a:rPr>
              <a:t>'policies'[Year]</a:t>
            </a:r>
            <a:r>
              <a:rPr lang="en-US" sz="700" b="1" dirty="0" smtClean="0">
                <a:solidFill>
                  <a:srgbClr val="000000"/>
                </a:solidFill>
                <a:effectLst/>
                <a:latin typeface="Consolas" panose="020B0609020204030204" pitchFamily="49" charset="0"/>
              </a:rPr>
              <a:t>)</a:t>
            </a:r>
          </a:p>
          <a:p>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Profit_SelectedYear</a:t>
            </a:r>
            <a:r>
              <a:rPr lang="en-US" sz="700" b="1" dirty="0" smtClean="0">
                <a:solidFill>
                  <a:srgbClr val="000000"/>
                </a:solidFill>
                <a:effectLst/>
                <a:latin typeface="Consolas" panose="020B0609020204030204" pitchFamily="49" charset="0"/>
              </a:rPr>
              <a:t> = </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CALCULATE</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01080"/>
                </a:solidFill>
                <a:effectLst/>
                <a:latin typeface="Consolas" panose="020B0609020204030204" pitchFamily="49" charset="0"/>
              </a:rPr>
              <a:t>'calculations'</a:t>
            </a:r>
            <a:r>
              <a:rPr lang="en-US" sz="700" b="1" dirty="0" smtClean="0">
                <a:solidFill>
                  <a:srgbClr val="68349C"/>
                </a:solidFill>
                <a:effectLst/>
                <a:latin typeface="Consolas" panose="020B0609020204030204" pitchFamily="49" charset="0"/>
              </a:rPr>
              <a:t>[</a:t>
            </a:r>
            <a:r>
              <a:rPr lang="en-US" sz="700" b="1" dirty="0" err="1" smtClean="0">
                <a:solidFill>
                  <a:srgbClr val="68349C"/>
                </a:solidFill>
                <a:effectLst/>
                <a:latin typeface="Consolas" panose="020B0609020204030204" pitchFamily="49" charset="0"/>
              </a:rPr>
              <a:t>TotalProfit</a:t>
            </a:r>
            <a:r>
              <a:rPr lang="en-US" sz="700" b="1" dirty="0" smtClean="0">
                <a:solidFill>
                  <a:srgbClr val="68349C"/>
                </a:solidFill>
                <a:effectLst/>
                <a:latin typeface="Consolas" panose="020B0609020204030204" pitchFamily="49" charset="0"/>
              </a:rPr>
              <a:t>]</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FILTER</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ALL</a:t>
            </a:r>
            <a:r>
              <a:rPr lang="en-US" sz="700" b="1" dirty="0" smtClean="0">
                <a:solidFill>
                  <a:srgbClr val="000000"/>
                </a:solidFill>
                <a:effectLst/>
                <a:latin typeface="Consolas" panose="020B0609020204030204" pitchFamily="49" charset="0"/>
              </a:rPr>
              <a:t>(</a:t>
            </a:r>
            <a:r>
              <a:rPr lang="en-US" sz="700" b="1" dirty="0" smtClean="0">
                <a:solidFill>
                  <a:srgbClr val="001080"/>
                </a:solidFill>
                <a:effectLst/>
                <a:latin typeface="Consolas" panose="020B0609020204030204" pitchFamily="49" charset="0"/>
              </a:rPr>
              <a:t>'policies'</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01080"/>
                </a:solidFill>
                <a:effectLst/>
                <a:latin typeface="Consolas" panose="020B0609020204030204" pitchFamily="49" charset="0"/>
              </a:rPr>
              <a:t>'policies'[Year]</a:t>
            </a:r>
            <a:r>
              <a:rPr lang="en-US" sz="700" b="1" dirty="0" smtClean="0">
                <a:solidFill>
                  <a:srgbClr val="000000"/>
                </a:solidFill>
                <a:effectLst/>
                <a:latin typeface="Consolas" panose="020B0609020204030204" pitchFamily="49" charset="0"/>
              </a:rPr>
              <a:t> = </a:t>
            </a:r>
            <a:r>
              <a:rPr lang="en-US" sz="700" b="1" dirty="0" err="1" smtClean="0">
                <a:solidFill>
                  <a:srgbClr val="008080"/>
                </a:solidFill>
                <a:effectLst/>
                <a:latin typeface="Consolas" panose="020B0609020204030204" pitchFamily="49" charset="0"/>
              </a:rPr>
              <a:t>Selected_Year</a:t>
            </a:r>
            <a:endParaRPr lang="en-US" sz="700" b="1" dirty="0" smtClean="0">
              <a:solidFill>
                <a:srgbClr val="000000"/>
              </a:solidFill>
              <a:effectLst/>
              <a:latin typeface="Consolas" panose="020B0609020204030204" pitchFamily="49" charset="0"/>
            </a:endParaRP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r>
            <a:br>
              <a:rPr lang="en-US" sz="700" b="1" dirty="0" smtClean="0">
                <a:solidFill>
                  <a:srgbClr val="000000"/>
                </a:solidFill>
                <a:effectLst/>
                <a:latin typeface="Consolas" panose="020B0609020204030204" pitchFamily="49" charset="0"/>
              </a:rPr>
            </a:br>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Profit_PreviousYear</a:t>
            </a:r>
            <a:r>
              <a:rPr lang="en-US" sz="700" b="1" dirty="0" smtClean="0">
                <a:solidFill>
                  <a:srgbClr val="000000"/>
                </a:solidFill>
                <a:effectLst/>
                <a:latin typeface="Consolas" panose="020B0609020204030204" pitchFamily="49" charset="0"/>
              </a:rPr>
              <a:t> = </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CALCULATE</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01080"/>
                </a:solidFill>
                <a:effectLst/>
                <a:latin typeface="Consolas" panose="020B0609020204030204" pitchFamily="49" charset="0"/>
              </a:rPr>
              <a:t>'calculations'</a:t>
            </a:r>
            <a:r>
              <a:rPr lang="en-US" sz="700" b="1" dirty="0" smtClean="0">
                <a:solidFill>
                  <a:srgbClr val="68349C"/>
                </a:solidFill>
                <a:effectLst/>
                <a:latin typeface="Consolas" panose="020B0609020204030204" pitchFamily="49" charset="0"/>
              </a:rPr>
              <a:t>[</a:t>
            </a:r>
            <a:r>
              <a:rPr lang="en-US" sz="700" b="1" dirty="0" err="1" smtClean="0">
                <a:solidFill>
                  <a:srgbClr val="68349C"/>
                </a:solidFill>
                <a:effectLst/>
                <a:latin typeface="Consolas" panose="020B0609020204030204" pitchFamily="49" charset="0"/>
              </a:rPr>
              <a:t>TotalProfit</a:t>
            </a:r>
            <a:r>
              <a:rPr lang="en-US" sz="700" b="1" dirty="0" smtClean="0">
                <a:solidFill>
                  <a:srgbClr val="68349C"/>
                </a:solidFill>
                <a:effectLst/>
                <a:latin typeface="Consolas" panose="020B0609020204030204" pitchFamily="49" charset="0"/>
              </a:rPr>
              <a:t>]</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FILTER</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ALL</a:t>
            </a:r>
            <a:r>
              <a:rPr lang="en-US" sz="700" b="1" dirty="0" smtClean="0">
                <a:solidFill>
                  <a:srgbClr val="000000"/>
                </a:solidFill>
                <a:effectLst/>
                <a:latin typeface="Consolas" panose="020B0609020204030204" pitchFamily="49" charset="0"/>
              </a:rPr>
              <a:t>(</a:t>
            </a:r>
            <a:r>
              <a:rPr lang="en-US" sz="700" b="1" dirty="0" smtClean="0">
                <a:solidFill>
                  <a:srgbClr val="001080"/>
                </a:solidFill>
                <a:effectLst/>
                <a:latin typeface="Consolas" panose="020B0609020204030204" pitchFamily="49" charset="0"/>
              </a:rPr>
              <a:t>'policies'</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01080"/>
                </a:solidFill>
                <a:effectLst/>
                <a:latin typeface="Consolas" panose="020B0609020204030204" pitchFamily="49" charset="0"/>
              </a:rPr>
              <a:t>'policies'[Year]</a:t>
            </a:r>
            <a:r>
              <a:rPr lang="en-US" sz="700" b="1" dirty="0" smtClean="0">
                <a:solidFill>
                  <a:srgbClr val="000000"/>
                </a:solidFill>
                <a:effectLst/>
                <a:latin typeface="Consolas" panose="020B0609020204030204" pitchFamily="49" charset="0"/>
              </a:rPr>
              <a:t> = </a:t>
            </a:r>
            <a:r>
              <a:rPr lang="en-US" sz="700" b="1" dirty="0" err="1" smtClean="0">
                <a:solidFill>
                  <a:srgbClr val="008080"/>
                </a:solidFill>
                <a:effectLst/>
                <a:latin typeface="Consolas" panose="020B0609020204030204" pitchFamily="49" charset="0"/>
              </a:rPr>
              <a:t>Selected_Year</a:t>
            </a:r>
            <a:r>
              <a:rPr lang="en-US" sz="700" b="1" dirty="0" smtClean="0">
                <a:solidFill>
                  <a:srgbClr val="000000"/>
                </a:solidFill>
                <a:effectLst/>
                <a:latin typeface="Consolas" panose="020B0609020204030204" pitchFamily="49" charset="0"/>
              </a:rPr>
              <a:t> - </a:t>
            </a:r>
            <a:r>
              <a:rPr lang="en-US" sz="700" b="1" dirty="0" smtClean="0">
                <a:solidFill>
                  <a:srgbClr val="098658"/>
                </a:solidFill>
                <a:effectLst/>
                <a:latin typeface="Consolas" panose="020B0609020204030204" pitchFamily="49" charset="0"/>
              </a:rPr>
              <a:t>1</a:t>
            </a:r>
            <a:endParaRPr lang="en-US" sz="700" b="1" dirty="0" smtClean="0">
              <a:solidFill>
                <a:srgbClr val="000000"/>
              </a:solidFill>
              <a:effectLst/>
              <a:latin typeface="Consolas" panose="020B0609020204030204" pitchFamily="49" charset="0"/>
            </a:endParaRP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r>
            <a:br>
              <a:rPr lang="en-US" sz="700" b="1" dirty="0" smtClean="0">
                <a:solidFill>
                  <a:srgbClr val="000000"/>
                </a:solidFill>
                <a:effectLst/>
                <a:latin typeface="Consolas" panose="020B0609020204030204" pitchFamily="49" charset="0"/>
              </a:rPr>
            </a:br>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Increase_Profit</a:t>
            </a:r>
            <a:r>
              <a:rPr lang="en-US" sz="700" b="1" dirty="0" smtClean="0">
                <a:solidFill>
                  <a:srgbClr val="000000"/>
                </a:solidFill>
                <a:effectLst/>
                <a:latin typeface="Consolas" panose="020B0609020204030204" pitchFamily="49" charset="0"/>
              </a:rPr>
              <a:t> = </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IF</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Selected_Year</a:t>
            </a:r>
            <a:r>
              <a:rPr lang="en-US" sz="700" b="1" dirty="0" smtClean="0">
                <a:solidFill>
                  <a:srgbClr val="000000"/>
                </a:solidFill>
                <a:effectLst/>
                <a:latin typeface="Consolas" panose="020B0609020204030204" pitchFamily="49" charset="0"/>
              </a:rPr>
              <a:t> = </a:t>
            </a:r>
            <a:r>
              <a:rPr lang="en-US" sz="700" b="1" dirty="0" smtClean="0">
                <a:solidFill>
                  <a:srgbClr val="098658"/>
                </a:solidFill>
                <a:effectLst/>
                <a:latin typeface="Consolas" panose="020B0609020204030204" pitchFamily="49" charset="0"/>
              </a:rPr>
              <a:t>2012</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98658"/>
                </a:solidFill>
                <a:effectLst/>
                <a:latin typeface="Consolas" panose="020B0609020204030204" pitchFamily="49" charset="0"/>
              </a:rPr>
              <a:t>0</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Profit_SelectedYear</a:t>
            </a:r>
            <a:r>
              <a:rPr lang="en-US" sz="700" b="1" dirty="0" smtClean="0">
                <a:solidFill>
                  <a:srgbClr val="000000"/>
                </a:solidFill>
                <a:effectLst/>
                <a:latin typeface="Consolas" panose="020B0609020204030204" pitchFamily="49" charset="0"/>
              </a:rPr>
              <a:t> - </a:t>
            </a:r>
            <a:r>
              <a:rPr lang="en-US" sz="700" b="1" dirty="0" err="1" smtClean="0">
                <a:solidFill>
                  <a:srgbClr val="008080"/>
                </a:solidFill>
                <a:effectLst/>
                <a:latin typeface="Consolas" panose="020B0609020204030204" pitchFamily="49" charset="0"/>
              </a:rPr>
              <a:t>Profit_PreviousYear</a:t>
            </a:r>
            <a:endParaRPr lang="en-US" sz="700" b="1" dirty="0" smtClean="0">
              <a:solidFill>
                <a:srgbClr val="000000"/>
              </a:solidFill>
              <a:effectLst/>
              <a:latin typeface="Consolas" panose="020B0609020204030204" pitchFamily="49" charset="0"/>
            </a:endParaRP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r>
            <a:br>
              <a:rPr lang="en-US" sz="700" b="1" dirty="0" smtClean="0">
                <a:solidFill>
                  <a:srgbClr val="000000"/>
                </a:solidFill>
                <a:effectLst/>
                <a:latin typeface="Consolas" panose="020B0609020204030204" pitchFamily="49" charset="0"/>
              </a:rPr>
            </a:br>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Percentage_Increase</a:t>
            </a:r>
            <a:r>
              <a:rPr lang="en-US" sz="700" b="1" dirty="0" smtClean="0">
                <a:solidFill>
                  <a:srgbClr val="000000"/>
                </a:solidFill>
                <a:effectLst/>
                <a:latin typeface="Consolas" panose="020B0609020204030204" pitchFamily="49" charset="0"/>
              </a:rPr>
              <a:t> = </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IF</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Profit_PreviousYear</a:t>
            </a:r>
            <a:r>
              <a:rPr lang="en-US" sz="700" b="1" dirty="0" smtClean="0">
                <a:solidFill>
                  <a:srgbClr val="000000"/>
                </a:solidFill>
                <a:effectLst/>
                <a:latin typeface="Consolas" panose="020B0609020204030204" pitchFamily="49" charset="0"/>
              </a:rPr>
              <a:t> = </a:t>
            </a:r>
            <a:r>
              <a:rPr lang="en-US" sz="700" b="1" dirty="0" smtClean="0">
                <a:solidFill>
                  <a:srgbClr val="098658"/>
                </a:solidFill>
                <a:effectLst/>
                <a:latin typeface="Consolas" panose="020B0609020204030204" pitchFamily="49" charset="0"/>
              </a:rPr>
              <a:t>0</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BLANK</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DIVIDE</a:t>
            </a:r>
            <a:r>
              <a:rPr lang="en-US" sz="700" b="1" dirty="0" smtClean="0">
                <a:solidFill>
                  <a:srgbClr val="000000"/>
                </a:solidFill>
                <a:effectLst/>
                <a:latin typeface="Consolas" panose="020B0609020204030204" pitchFamily="49" charset="0"/>
              </a:rPr>
              <a:t>(</a:t>
            </a:r>
            <a:r>
              <a:rPr lang="en-US" sz="700" b="1" dirty="0" err="1" smtClean="0">
                <a:solidFill>
                  <a:srgbClr val="008080"/>
                </a:solidFill>
                <a:effectLst/>
                <a:latin typeface="Consolas" panose="020B0609020204030204" pitchFamily="49" charset="0"/>
              </a:rPr>
              <a:t>Profit_SelectedYear</a:t>
            </a:r>
            <a:r>
              <a:rPr lang="en-US" sz="700" b="1" dirty="0" smtClean="0">
                <a:solidFill>
                  <a:srgbClr val="000000"/>
                </a:solidFill>
                <a:effectLst/>
                <a:latin typeface="Consolas" panose="020B0609020204030204" pitchFamily="49" charset="0"/>
              </a:rPr>
              <a:t> - </a:t>
            </a:r>
            <a:r>
              <a:rPr lang="en-US" sz="700" b="1" dirty="0" err="1" smtClean="0">
                <a:solidFill>
                  <a:srgbClr val="008080"/>
                </a:solidFill>
                <a:effectLst/>
                <a:latin typeface="Consolas" panose="020B0609020204030204" pitchFamily="49" charset="0"/>
              </a:rPr>
              <a:t>Profit_PreviousYear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Profit_PreviousYear</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r>
            <a:br>
              <a:rPr lang="en-US" sz="700" b="1" dirty="0" smtClean="0">
                <a:solidFill>
                  <a:srgbClr val="000000"/>
                </a:solidFill>
                <a:effectLst/>
                <a:latin typeface="Consolas" panose="020B0609020204030204" pitchFamily="49" charset="0"/>
              </a:rPr>
            </a:br>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smtClean="0">
                <a:solidFill>
                  <a:srgbClr val="008080"/>
                </a:solidFill>
                <a:effectLst/>
                <a:latin typeface="Consolas" panose="020B0609020204030204" pitchFamily="49" charset="0"/>
              </a:rPr>
              <a:t>_sign</a:t>
            </a:r>
            <a:r>
              <a:rPr lang="en-US" sz="700" b="1" dirty="0" smtClean="0">
                <a:solidFill>
                  <a:srgbClr val="000000"/>
                </a:solidFill>
                <a:effectLst/>
                <a:latin typeface="Consolas" panose="020B0609020204030204" pitchFamily="49" charset="0"/>
              </a:rPr>
              <a:t> = </a:t>
            </a:r>
            <a:r>
              <a:rPr lang="en-US" sz="700" b="1" dirty="0" smtClean="0">
                <a:solidFill>
                  <a:srgbClr val="3165BB"/>
                </a:solidFill>
                <a:effectLst/>
                <a:latin typeface="Consolas" panose="020B0609020204030204" pitchFamily="49" charset="0"/>
              </a:rPr>
              <a:t>IF</a:t>
            </a:r>
            <a:r>
              <a:rPr lang="en-US" sz="700" b="1" dirty="0" smtClean="0">
                <a:solidFill>
                  <a:srgbClr val="000000"/>
                </a:solidFill>
                <a:effectLst/>
                <a:latin typeface="Consolas" panose="020B0609020204030204" pitchFamily="49" charset="0"/>
              </a:rPr>
              <a:t>(</a:t>
            </a:r>
            <a:r>
              <a:rPr lang="en-US" sz="700" b="1" dirty="0" err="1" smtClean="0">
                <a:solidFill>
                  <a:srgbClr val="008080"/>
                </a:solidFill>
                <a:effectLst/>
                <a:latin typeface="Consolas" panose="020B0609020204030204" pitchFamily="49" charset="0"/>
              </a:rPr>
              <a:t>Increase_Profit</a:t>
            </a:r>
            <a:r>
              <a:rPr lang="en-US" sz="700" b="1" dirty="0" smtClean="0">
                <a:solidFill>
                  <a:srgbClr val="000000"/>
                </a:solidFill>
                <a:effectLst/>
                <a:latin typeface="Consolas" panose="020B0609020204030204" pitchFamily="49" charset="0"/>
              </a:rPr>
              <a:t> &gt; </a:t>
            </a:r>
            <a:r>
              <a:rPr lang="en-US" sz="700" b="1" dirty="0" smtClean="0">
                <a:solidFill>
                  <a:srgbClr val="098658"/>
                </a:solidFill>
                <a:effectLst/>
                <a:latin typeface="Consolas" panose="020B0609020204030204" pitchFamily="49" charset="0"/>
              </a:rPr>
              <a:t>0</a:t>
            </a:r>
            <a:r>
              <a:rPr lang="en-US" sz="700" b="1" dirty="0" smtClean="0">
                <a:solidFill>
                  <a:srgbClr val="000000"/>
                </a:solidFill>
                <a:effectLst/>
                <a:latin typeface="Consolas" panose="020B0609020204030204" pitchFamily="49" charset="0"/>
              </a:rPr>
              <a:t>, </a:t>
            </a:r>
            <a:r>
              <a:rPr lang="en-US" sz="700" b="1" dirty="0" smtClean="0">
                <a:solidFill>
                  <a:srgbClr val="A31515"/>
                </a:solidFill>
                <a:effectLst/>
                <a:latin typeface="Consolas" panose="020B0609020204030204" pitchFamily="49" charset="0"/>
              </a:rPr>
              <a:t>"+"</a:t>
            </a:r>
            <a:r>
              <a:rPr lang="en-US" sz="700" b="1" dirty="0" smtClean="0">
                <a:solidFill>
                  <a:srgbClr val="000000"/>
                </a:solidFill>
                <a:effectLst/>
                <a:latin typeface="Consolas" panose="020B0609020204030204" pitchFamily="49" charset="0"/>
              </a:rPr>
              <a:t>, </a:t>
            </a:r>
            <a:r>
              <a:rPr lang="en-US" sz="700" b="1" dirty="0" smtClean="0">
                <a:solidFill>
                  <a:srgbClr val="A31515"/>
                </a:solidFill>
                <a:effectLst/>
                <a:latin typeface="Consolas" panose="020B0609020204030204" pitchFamily="49" charset="0"/>
              </a:rPr>
              <a:t>""</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r>
            <a:br>
              <a:rPr lang="en-US" sz="700" b="1" dirty="0" smtClean="0">
                <a:solidFill>
                  <a:srgbClr val="000000"/>
                </a:solidFill>
                <a:effectLst/>
                <a:latin typeface="Consolas" panose="020B0609020204030204" pitchFamily="49" charset="0"/>
              </a:rPr>
            </a:br>
            <a:r>
              <a:rPr lang="en-US" sz="700" b="1" dirty="0" smtClean="0">
                <a:solidFill>
                  <a:srgbClr val="0000FF"/>
                </a:solidFill>
                <a:effectLst/>
                <a:latin typeface="Consolas" panose="020B0609020204030204" pitchFamily="49" charset="0"/>
              </a:rPr>
              <a:t>RETURN</a:t>
            </a:r>
            <a:endParaRPr lang="en-US" sz="700" b="1" dirty="0" smtClean="0">
              <a:solidFill>
                <a:srgbClr val="000000"/>
              </a:solidFill>
              <a:effectLst/>
              <a:latin typeface="Consolas" panose="020B0609020204030204" pitchFamily="49" charset="0"/>
            </a:endParaRP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IF</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Increase_Profit</a:t>
            </a:r>
            <a:r>
              <a:rPr lang="en-US" sz="700" b="1" dirty="0" smtClean="0">
                <a:solidFill>
                  <a:srgbClr val="000000"/>
                </a:solidFill>
                <a:effectLst/>
                <a:latin typeface="Consolas" panose="020B0609020204030204" pitchFamily="49" charset="0"/>
              </a:rPr>
              <a:t> = </a:t>
            </a:r>
            <a:r>
              <a:rPr lang="en-US" sz="700" b="1" dirty="0" smtClean="0">
                <a:solidFill>
                  <a:srgbClr val="098658"/>
                </a:solidFill>
                <a:effectLst/>
                <a:latin typeface="Consolas" panose="020B0609020204030204" pitchFamily="49" charset="0"/>
              </a:rPr>
              <a:t>0</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A31515"/>
                </a:solidFill>
                <a:effectLst/>
                <a:latin typeface="Consolas" panose="020B0609020204030204" pitchFamily="49" charset="0"/>
              </a:rPr>
              <a:t>"There is no data"</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08080"/>
                </a:solidFill>
                <a:effectLst/>
                <a:latin typeface="Consolas" panose="020B0609020204030204" pitchFamily="49" charset="0"/>
              </a:rPr>
              <a:t>_sign</a:t>
            </a:r>
            <a:r>
              <a:rPr lang="en-US" sz="700" b="1" dirty="0" smtClean="0">
                <a:solidFill>
                  <a:srgbClr val="000000"/>
                </a:solidFill>
                <a:effectLst/>
                <a:latin typeface="Consolas" panose="020B0609020204030204" pitchFamily="49" charset="0"/>
              </a:rPr>
              <a:t> &amp; </a:t>
            </a:r>
            <a:r>
              <a:rPr lang="en-US" sz="700" b="1" dirty="0" smtClean="0">
                <a:solidFill>
                  <a:srgbClr val="3165BB"/>
                </a:solidFill>
                <a:effectLst/>
                <a:latin typeface="Consolas" panose="020B0609020204030204" pitchFamily="49" charset="0"/>
              </a:rPr>
              <a:t>FORMAT</a:t>
            </a:r>
            <a:r>
              <a:rPr lang="en-US" sz="700" b="1" dirty="0" smtClean="0">
                <a:solidFill>
                  <a:srgbClr val="000000"/>
                </a:solidFill>
                <a:effectLst/>
                <a:latin typeface="Consolas" panose="020B0609020204030204" pitchFamily="49" charset="0"/>
              </a:rPr>
              <a:t>(</a:t>
            </a:r>
            <a:r>
              <a:rPr lang="en-US" sz="700" b="1" dirty="0" err="1" smtClean="0">
                <a:solidFill>
                  <a:srgbClr val="008080"/>
                </a:solidFill>
                <a:effectLst/>
                <a:latin typeface="Consolas" panose="020B0609020204030204" pitchFamily="49" charset="0"/>
              </a:rPr>
              <a:t>Percentage_Increase</a:t>
            </a:r>
            <a:r>
              <a:rPr lang="en-US" sz="700" b="1" dirty="0" smtClean="0">
                <a:solidFill>
                  <a:srgbClr val="000000"/>
                </a:solidFill>
                <a:effectLst/>
                <a:latin typeface="Consolas" panose="020B0609020204030204" pitchFamily="49" charset="0"/>
              </a:rPr>
              <a:t>, </a:t>
            </a:r>
            <a:r>
              <a:rPr lang="en-US" sz="700" b="1" dirty="0" smtClean="0">
                <a:solidFill>
                  <a:srgbClr val="A31515"/>
                </a:solidFill>
                <a:effectLst/>
                <a:latin typeface="Consolas" panose="020B0609020204030204" pitchFamily="49" charset="0"/>
              </a:rPr>
              <a:t>"#0.0%"</a:t>
            </a:r>
            <a:r>
              <a:rPr lang="en-US" sz="700" b="1" dirty="0" smtClean="0">
                <a:solidFill>
                  <a:srgbClr val="000000"/>
                </a:solidFill>
                <a:effectLst/>
                <a:latin typeface="Consolas" panose="020B0609020204030204" pitchFamily="49" charset="0"/>
              </a:rPr>
              <a:t>) &amp; </a:t>
            </a:r>
            <a:r>
              <a:rPr lang="en-US" sz="700" b="1" dirty="0" smtClean="0">
                <a:solidFill>
                  <a:srgbClr val="A31515"/>
                </a:solidFill>
                <a:effectLst/>
                <a:latin typeface="Consolas" panose="020B0609020204030204" pitchFamily="49" charset="0"/>
              </a:rPr>
              <a:t>" | "</a:t>
            </a:r>
            <a:r>
              <a:rPr lang="en-US" sz="700" b="1" dirty="0" smtClean="0">
                <a:solidFill>
                  <a:srgbClr val="000000"/>
                </a:solidFill>
                <a:effectLst/>
                <a:latin typeface="Consolas" panose="020B0609020204030204" pitchFamily="49" charset="0"/>
              </a:rPr>
              <a:t> &amp; </a:t>
            </a:r>
            <a:r>
              <a:rPr lang="en-US" sz="700" b="1" dirty="0" smtClean="0">
                <a:solidFill>
                  <a:srgbClr val="008080"/>
                </a:solidFill>
                <a:effectLst/>
                <a:latin typeface="Consolas" panose="020B0609020204030204" pitchFamily="49" charset="0"/>
              </a:rPr>
              <a:t>_sign</a:t>
            </a:r>
            <a:r>
              <a:rPr lang="en-US" sz="700" b="1" dirty="0" smtClean="0">
                <a:solidFill>
                  <a:srgbClr val="000000"/>
                </a:solidFill>
                <a:effectLst/>
                <a:latin typeface="Consolas" panose="020B0609020204030204" pitchFamily="49" charset="0"/>
              </a:rPr>
              <a:t> &amp; </a:t>
            </a:r>
            <a:r>
              <a:rPr lang="en-US" sz="700" b="1" dirty="0" smtClean="0">
                <a:solidFill>
                  <a:srgbClr val="3165BB"/>
                </a:solidFill>
                <a:effectLst/>
                <a:latin typeface="Consolas" panose="020B0609020204030204" pitchFamily="49" charset="0"/>
              </a:rPr>
              <a:t>FORMAT</a:t>
            </a:r>
            <a:r>
              <a:rPr lang="en-US" sz="700" b="1" dirty="0" smtClean="0">
                <a:solidFill>
                  <a:srgbClr val="000000"/>
                </a:solidFill>
                <a:effectLst/>
                <a:latin typeface="Consolas" panose="020B0609020204030204" pitchFamily="49" charset="0"/>
              </a:rPr>
              <a:t>(</a:t>
            </a:r>
            <a:r>
              <a:rPr lang="en-US" sz="700" b="1" dirty="0" err="1" smtClean="0">
                <a:solidFill>
                  <a:srgbClr val="008080"/>
                </a:solidFill>
                <a:effectLst/>
                <a:latin typeface="Consolas" panose="020B0609020204030204" pitchFamily="49" charset="0"/>
              </a:rPr>
              <a:t>Increase_Profit</a:t>
            </a:r>
            <a:r>
              <a:rPr lang="en-US" sz="700" b="1" dirty="0" smtClean="0">
                <a:solidFill>
                  <a:srgbClr val="000000"/>
                </a:solidFill>
                <a:effectLst/>
                <a:latin typeface="Consolas" panose="020B0609020204030204" pitchFamily="49" charset="0"/>
              </a:rPr>
              <a:t>, </a:t>
            </a:r>
            <a:r>
              <a:rPr lang="en-US" sz="700" b="1" dirty="0" smtClean="0">
                <a:solidFill>
                  <a:srgbClr val="A31515"/>
                </a:solidFill>
                <a:effectLst/>
                <a:latin typeface="Consolas" panose="020B0609020204030204" pitchFamily="49" charset="0"/>
              </a:rPr>
              <a:t>"#0,#"</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endParaRPr lang="en-US" sz="700" b="1" dirty="0">
              <a:solidFill>
                <a:srgbClr val="000000"/>
              </a:solidFill>
              <a:effectLst/>
              <a:latin typeface="Consolas" panose="020B0609020204030204" pitchFamily="49" charset="0"/>
            </a:endParaRPr>
          </a:p>
        </p:txBody>
      </p:sp>
      <p:sp>
        <p:nvSpPr>
          <p:cNvPr id="15" name="TextBox 14"/>
          <p:cNvSpPr txBox="1"/>
          <p:nvPr/>
        </p:nvSpPr>
        <p:spPr>
          <a:xfrm>
            <a:off x="203280" y="4953111"/>
            <a:ext cx="3194809" cy="369332"/>
          </a:xfrm>
          <a:prstGeom prst="rect">
            <a:avLst/>
          </a:prstGeom>
          <a:solidFill>
            <a:schemeClr val="accent5">
              <a:lumMod val="60000"/>
              <a:lumOff val="40000"/>
            </a:schemeClr>
          </a:solidFill>
        </p:spPr>
        <p:txBody>
          <a:bodyPr wrap="square" rtlCol="0">
            <a:spAutoFit/>
          </a:bodyPr>
          <a:lstStyle/>
          <a:p>
            <a:r>
              <a:rPr lang="en-US" dirty="0" smtClean="0"/>
              <a:t>Ruleset for changing colors:</a:t>
            </a:r>
            <a:endParaRPr lang="en-US" dirty="0"/>
          </a:p>
        </p:txBody>
      </p:sp>
      <p:pic>
        <p:nvPicPr>
          <p:cNvPr id="18" name="Picture 17"/>
          <p:cNvPicPr>
            <a:picLocks noChangeAspect="1"/>
          </p:cNvPicPr>
          <p:nvPr/>
        </p:nvPicPr>
        <p:blipFill>
          <a:blip r:embed="rId3"/>
          <a:stretch>
            <a:fillRect/>
          </a:stretch>
        </p:blipFill>
        <p:spPr>
          <a:xfrm>
            <a:off x="203279" y="5305858"/>
            <a:ext cx="5565399" cy="1151852"/>
          </a:xfrm>
          <a:prstGeom prst="rect">
            <a:avLst/>
          </a:prstGeom>
        </p:spPr>
      </p:pic>
      <p:sp>
        <p:nvSpPr>
          <p:cNvPr id="20" name="TextBox 19"/>
          <p:cNvSpPr txBox="1"/>
          <p:nvPr/>
        </p:nvSpPr>
        <p:spPr>
          <a:xfrm>
            <a:off x="243322" y="353508"/>
            <a:ext cx="2665666" cy="369332"/>
          </a:xfrm>
          <a:prstGeom prst="rect">
            <a:avLst/>
          </a:prstGeom>
          <a:solidFill>
            <a:schemeClr val="accent5">
              <a:lumMod val="60000"/>
              <a:lumOff val="40000"/>
            </a:schemeClr>
          </a:solidFill>
        </p:spPr>
        <p:txBody>
          <a:bodyPr wrap="none" rtlCol="0">
            <a:spAutoFit/>
          </a:bodyPr>
          <a:lstStyle/>
          <a:p>
            <a:r>
              <a:rPr lang="en-US" dirty="0" smtClean="0"/>
              <a:t>Total profit by euro format</a:t>
            </a:r>
            <a:endParaRPr lang="en-US" dirty="0"/>
          </a:p>
        </p:txBody>
      </p:sp>
      <p:sp>
        <p:nvSpPr>
          <p:cNvPr id="21" name="Rectangle 20"/>
          <p:cNvSpPr/>
          <p:nvPr/>
        </p:nvSpPr>
        <p:spPr>
          <a:xfrm>
            <a:off x="243322" y="711222"/>
            <a:ext cx="5596566" cy="646331"/>
          </a:xfrm>
          <a:prstGeom prst="rect">
            <a:avLst/>
          </a:prstGeom>
          <a:solidFill>
            <a:schemeClr val="accent5">
              <a:lumMod val="60000"/>
              <a:lumOff val="40000"/>
            </a:schemeClr>
          </a:solidFill>
        </p:spPr>
        <p:txBody>
          <a:bodyPr wrap="square">
            <a:spAutoFit/>
          </a:bodyPr>
          <a:lstStyle/>
          <a:p>
            <a:r>
              <a:rPr lang="en-US" b="0" dirty="0" smtClean="0">
                <a:solidFill>
                  <a:srgbClr val="000000"/>
                </a:solidFill>
                <a:effectLst/>
                <a:latin typeface="Consolas" panose="020B0609020204030204" pitchFamily="49" charset="0"/>
              </a:rPr>
              <a:t>KPI Profit = </a:t>
            </a:r>
            <a:r>
              <a:rPr lang="en-US" b="0" dirty="0" smtClean="0">
                <a:solidFill>
                  <a:srgbClr val="3165BB"/>
                </a:solidFill>
                <a:effectLst/>
                <a:latin typeface="Consolas" panose="020B0609020204030204" pitchFamily="49" charset="0"/>
              </a:rPr>
              <a:t>FORMAT</a:t>
            </a:r>
            <a:r>
              <a:rPr lang="en-US" b="0" dirty="0" smtClean="0">
                <a:solidFill>
                  <a:srgbClr val="000000"/>
                </a:solidFill>
                <a:effectLst/>
                <a:latin typeface="Consolas" panose="020B0609020204030204" pitchFamily="49" charset="0"/>
              </a:rPr>
              <a:t>(</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TotalProfit</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t>
            </a:r>
            <a:r>
              <a:rPr lang="en-US" b="0" dirty="0" smtClean="0">
                <a:solidFill>
                  <a:srgbClr val="A31515"/>
                </a:solidFill>
                <a:effectLst/>
                <a:latin typeface="Consolas" panose="020B0609020204030204" pitchFamily="49" charset="0"/>
              </a:rPr>
              <a:t>"€#,0"</a:t>
            </a:r>
            <a:r>
              <a:rPr lang="en-US" b="0" dirty="0" smtClean="0">
                <a:solidFill>
                  <a:srgbClr val="000000"/>
                </a:solidFill>
                <a:effectLst/>
                <a:latin typeface="Consolas" panose="020B0609020204030204" pitchFamily="49" charset="0"/>
              </a:rPr>
              <a:t>) &amp; </a:t>
            </a:r>
            <a:r>
              <a:rPr lang="en-US" b="0" dirty="0" smtClean="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cxnSp>
        <p:nvCxnSpPr>
          <p:cNvPr id="29" name="Straight Arrow Connector 28"/>
          <p:cNvCxnSpPr>
            <a:endCxn id="21" idx="2"/>
          </p:cNvCxnSpPr>
          <p:nvPr/>
        </p:nvCxnSpPr>
        <p:spPr>
          <a:xfrm flipV="1">
            <a:off x="1492370" y="1357553"/>
            <a:ext cx="1549235" cy="1609934"/>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277374" y="1357553"/>
            <a:ext cx="3891778" cy="231730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091897" y="3769743"/>
            <a:ext cx="236571" cy="1183368"/>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8629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7" y="2806401"/>
            <a:ext cx="10515600" cy="1325563"/>
          </a:xfrm>
        </p:spPr>
        <p:txBody>
          <a:bodyPr>
            <a:normAutofit fontScale="90000"/>
          </a:bodyPr>
          <a:lstStyle/>
          <a:p>
            <a:pPr algn="ctr"/>
            <a:r>
              <a:rPr lang="en-US" dirty="0" smtClean="0"/>
              <a:t>End of presentation</a:t>
            </a:r>
            <a:br>
              <a:rPr lang="en-US" dirty="0" smtClean="0"/>
            </a:br>
            <a:r>
              <a:rPr lang="en-US" dirty="0" smtClean="0"/>
              <a:t/>
            </a:r>
            <a:br>
              <a:rPr lang="en-US" dirty="0" smtClean="0"/>
            </a:br>
            <a:r>
              <a:rPr lang="en-US" dirty="0" smtClean="0"/>
              <a:t>Thank you</a:t>
            </a:r>
            <a:endParaRPr lang="en-US" dirty="0"/>
          </a:p>
        </p:txBody>
      </p:sp>
    </p:spTree>
    <p:extLst>
      <p:ext uri="{BB962C8B-B14F-4D97-AF65-F5344CB8AC3E}">
        <p14:creationId xmlns:p14="http://schemas.microsoft.com/office/powerpoint/2010/main" val="431165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26877" y="0"/>
            <a:ext cx="12165123" cy="6839905"/>
          </a:xfrm>
          <a:prstGeom prst="rect">
            <a:avLst/>
          </a:prstGeom>
        </p:spPr>
      </p:pic>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359159" y="259527"/>
            <a:ext cx="5477256" cy="1754326"/>
          </a:xfrm>
          <a:prstGeom prst="rect">
            <a:avLst/>
          </a:prstGeom>
          <a:solidFill>
            <a:schemeClr val="accent5">
              <a:lumMod val="60000"/>
              <a:lumOff val="40000"/>
            </a:schemeClr>
          </a:solidFill>
        </p:spPr>
        <p:txBody>
          <a:bodyPr wrap="square" rtlCol="0">
            <a:spAutoFit/>
          </a:bodyPr>
          <a:lstStyle/>
          <a:p>
            <a:pPr algn="just"/>
            <a:r>
              <a:rPr lang="en-US" dirty="0" smtClean="0"/>
              <a:t>DAX formula calculating percentage and number of total incurred amount changes from payment needed claims by the selected and previous year. The previous year is determined by the selected year from the slicer. Also, exception handling was added to the DAX formula. DAX formula:</a:t>
            </a:r>
            <a:endParaRPr lang="en-US" dirty="0"/>
          </a:p>
        </p:txBody>
      </p:sp>
      <p:sp>
        <p:nvSpPr>
          <p:cNvPr id="15" name="TextBox 14"/>
          <p:cNvSpPr txBox="1"/>
          <p:nvPr/>
        </p:nvSpPr>
        <p:spPr>
          <a:xfrm>
            <a:off x="6633713" y="4713453"/>
            <a:ext cx="3194809" cy="369332"/>
          </a:xfrm>
          <a:prstGeom prst="rect">
            <a:avLst/>
          </a:prstGeom>
          <a:solidFill>
            <a:schemeClr val="accent5">
              <a:lumMod val="60000"/>
              <a:lumOff val="40000"/>
            </a:schemeClr>
          </a:solidFill>
        </p:spPr>
        <p:txBody>
          <a:bodyPr wrap="square" rtlCol="0">
            <a:spAutoFit/>
          </a:bodyPr>
          <a:lstStyle/>
          <a:p>
            <a:r>
              <a:rPr lang="en-US" dirty="0" smtClean="0"/>
              <a:t>Ruleset for changing colors:</a:t>
            </a:r>
            <a:endParaRPr lang="en-US" dirty="0"/>
          </a:p>
        </p:txBody>
      </p:sp>
      <p:pic>
        <p:nvPicPr>
          <p:cNvPr id="18" name="Picture 17"/>
          <p:cNvPicPr>
            <a:picLocks noChangeAspect="1"/>
          </p:cNvPicPr>
          <p:nvPr/>
        </p:nvPicPr>
        <p:blipFill>
          <a:blip r:embed="rId3"/>
          <a:stretch>
            <a:fillRect/>
          </a:stretch>
        </p:blipFill>
        <p:spPr>
          <a:xfrm>
            <a:off x="6633713" y="5082785"/>
            <a:ext cx="5515110" cy="1134105"/>
          </a:xfrm>
          <a:prstGeom prst="rect">
            <a:avLst/>
          </a:prstGeom>
        </p:spPr>
      </p:pic>
      <p:sp>
        <p:nvSpPr>
          <p:cNvPr id="20" name="TextBox 19"/>
          <p:cNvSpPr txBox="1"/>
          <p:nvPr/>
        </p:nvSpPr>
        <p:spPr>
          <a:xfrm>
            <a:off x="6590535" y="3005307"/>
            <a:ext cx="4876591" cy="369332"/>
          </a:xfrm>
          <a:prstGeom prst="rect">
            <a:avLst/>
          </a:prstGeom>
          <a:solidFill>
            <a:schemeClr val="accent5">
              <a:lumMod val="60000"/>
              <a:lumOff val="40000"/>
            </a:schemeClr>
          </a:solidFill>
        </p:spPr>
        <p:txBody>
          <a:bodyPr wrap="none" rtlCol="0">
            <a:spAutoFit/>
          </a:bodyPr>
          <a:lstStyle/>
          <a:p>
            <a:r>
              <a:rPr lang="en-US" dirty="0" smtClean="0"/>
              <a:t>DAX formula of calculating profit by selected year:</a:t>
            </a:r>
            <a:endParaRPr lang="en-US" dirty="0"/>
          </a:p>
        </p:txBody>
      </p:sp>
      <p:sp>
        <p:nvSpPr>
          <p:cNvPr id="8" name="Rectangle 7"/>
          <p:cNvSpPr/>
          <p:nvPr/>
        </p:nvSpPr>
        <p:spPr>
          <a:xfrm>
            <a:off x="366010" y="2013853"/>
            <a:ext cx="2808511" cy="2893100"/>
          </a:xfrm>
          <a:prstGeom prst="rect">
            <a:avLst/>
          </a:prstGeom>
          <a:solidFill>
            <a:schemeClr val="accent5">
              <a:lumMod val="60000"/>
              <a:lumOff val="40000"/>
            </a:schemeClr>
          </a:solidFill>
        </p:spPr>
        <p:txBody>
          <a:bodyPr wrap="square">
            <a:spAutoFit/>
          </a:bodyPr>
          <a:lstStyle/>
          <a:p>
            <a:r>
              <a:rPr lang="en-US" sz="700" b="0" dirty="0" smtClean="0">
                <a:solidFill>
                  <a:srgbClr val="000000"/>
                </a:solidFill>
                <a:effectLst/>
                <a:latin typeface="Consolas" panose="020B0609020204030204" pitchFamily="49" charset="0"/>
              </a:rPr>
              <a:t>KPI Increase Payment to Customer </a:t>
            </a:r>
            <a:r>
              <a:rPr lang="en-US" sz="700" b="0" dirty="0" err="1" smtClean="0">
                <a:solidFill>
                  <a:srgbClr val="000000"/>
                </a:solidFill>
                <a:effectLst/>
                <a:latin typeface="Consolas" panose="020B0609020204030204" pitchFamily="49" charset="0"/>
              </a:rPr>
              <a:t>ThisYear</a:t>
            </a:r>
            <a:r>
              <a:rPr lang="en-US" sz="700" b="0" dirty="0" smtClean="0">
                <a:solidFill>
                  <a:srgbClr val="000000"/>
                </a:solidFill>
                <a:effectLst/>
                <a:latin typeface="Consolas" panose="020B0609020204030204" pitchFamily="49" charset="0"/>
              </a:rPr>
              <a:t> = </a:t>
            </a:r>
          </a:p>
          <a:p>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Selected_Year</a:t>
            </a:r>
            <a:r>
              <a:rPr lang="en-US" sz="700" b="0" dirty="0" smtClean="0">
                <a:solidFill>
                  <a:srgbClr val="000000"/>
                </a:solidFill>
                <a:effectLst/>
                <a:latin typeface="Consolas" panose="020B0609020204030204" pitchFamily="49" charset="0"/>
              </a:rPr>
              <a:t> = </a:t>
            </a:r>
            <a:r>
              <a:rPr lang="en-US" sz="700" b="0" dirty="0" smtClean="0">
                <a:solidFill>
                  <a:srgbClr val="3165BB"/>
                </a:solidFill>
                <a:effectLst/>
                <a:latin typeface="Consolas" panose="020B0609020204030204" pitchFamily="49" charset="0"/>
              </a:rPr>
              <a:t>SELECTEDVALUE</a:t>
            </a:r>
            <a:r>
              <a:rPr lang="en-US" sz="700" b="0" dirty="0" smtClean="0">
                <a:solidFill>
                  <a:srgbClr val="000000"/>
                </a:solidFill>
                <a:effectLst/>
                <a:latin typeface="Consolas" panose="020B0609020204030204" pitchFamily="49" charset="0"/>
              </a:rPr>
              <a:t>(</a:t>
            </a:r>
            <a:r>
              <a:rPr lang="en-US" sz="700" b="0" dirty="0" smtClean="0">
                <a:solidFill>
                  <a:srgbClr val="001080"/>
                </a:solidFill>
                <a:effectLst/>
                <a:latin typeface="Consolas" panose="020B0609020204030204" pitchFamily="49" charset="0"/>
              </a:rPr>
              <a:t>'policies'[Year]</a:t>
            </a:r>
            <a:r>
              <a:rPr lang="en-US" sz="700" b="0" dirty="0" smtClean="0">
                <a:solidFill>
                  <a:srgbClr val="000000"/>
                </a:solidFill>
                <a:effectLst/>
                <a:latin typeface="Consolas" panose="020B0609020204030204" pitchFamily="49" charset="0"/>
              </a:rPr>
              <a:t>)</a:t>
            </a:r>
          </a:p>
          <a:p>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Incurred_Amount_SelectedYear</a:t>
            </a:r>
            <a:r>
              <a:rPr lang="en-US" sz="700" b="0" dirty="0" smtClean="0">
                <a:solidFill>
                  <a:srgbClr val="000000"/>
                </a:solidFill>
                <a:effectLst/>
                <a:latin typeface="Consolas" panose="020B0609020204030204" pitchFamily="49" charset="0"/>
              </a:rPr>
              <a:t> = </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CALCULATE</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SUM</a:t>
            </a:r>
            <a:r>
              <a:rPr lang="en-US" sz="700" b="0" dirty="0" smtClean="0">
                <a:solidFill>
                  <a:srgbClr val="000000"/>
                </a:solidFill>
                <a:effectLst/>
                <a:latin typeface="Consolas" panose="020B0609020204030204" pitchFamily="49" charset="0"/>
              </a:rPr>
              <a:t>(</a:t>
            </a:r>
            <a:r>
              <a:rPr lang="en-US" sz="700" b="0" dirty="0" smtClean="0">
                <a:solidFill>
                  <a:srgbClr val="001080"/>
                </a:solidFill>
                <a:effectLst/>
                <a:latin typeface="Consolas" panose="020B0609020204030204" pitchFamily="49" charset="0"/>
              </a:rPr>
              <a:t>'claims'[</a:t>
            </a:r>
            <a:r>
              <a:rPr lang="en-US" sz="700" b="0" dirty="0" err="1" smtClean="0">
                <a:solidFill>
                  <a:srgbClr val="001080"/>
                </a:solidFill>
                <a:effectLst/>
                <a:latin typeface="Consolas" panose="020B0609020204030204" pitchFamily="49" charset="0"/>
              </a:rPr>
              <a:t>PaymentToCustomer</a:t>
            </a:r>
            <a:r>
              <a:rPr lang="en-US" sz="700" b="0" dirty="0" smtClean="0">
                <a:solidFill>
                  <a:srgbClr val="001080"/>
                </a:solidFill>
                <a:effectLst/>
                <a:latin typeface="Consolas" panose="020B0609020204030204" pitchFamily="49" charset="0"/>
              </a:rPr>
              <a:t>]</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FILTER</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ALL</a:t>
            </a:r>
            <a:r>
              <a:rPr lang="en-US" sz="700" b="0" dirty="0" smtClean="0">
                <a:solidFill>
                  <a:srgbClr val="000000"/>
                </a:solidFill>
                <a:effectLst/>
                <a:latin typeface="Consolas" panose="020B0609020204030204" pitchFamily="49" charset="0"/>
              </a:rPr>
              <a:t>(</a:t>
            </a:r>
            <a:r>
              <a:rPr lang="en-US" sz="700" b="0" dirty="0" smtClean="0">
                <a:solidFill>
                  <a:srgbClr val="001080"/>
                </a:solidFill>
                <a:effectLst/>
                <a:latin typeface="Consolas" panose="020B0609020204030204" pitchFamily="49" charset="0"/>
              </a:rPr>
              <a:t>'policies'</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001080"/>
                </a:solidFill>
                <a:effectLst/>
                <a:latin typeface="Consolas" panose="020B0609020204030204" pitchFamily="49" charset="0"/>
              </a:rPr>
              <a:t>'policies'[Year]</a:t>
            </a:r>
            <a:r>
              <a:rPr lang="en-US" sz="700" b="0" dirty="0" smtClean="0">
                <a:solidFill>
                  <a:srgbClr val="000000"/>
                </a:solidFill>
                <a:effectLst/>
                <a:latin typeface="Consolas" panose="020B0609020204030204" pitchFamily="49" charset="0"/>
              </a:rPr>
              <a:t> = </a:t>
            </a:r>
            <a:r>
              <a:rPr lang="en-US" sz="700" b="0" dirty="0" err="1" smtClean="0">
                <a:solidFill>
                  <a:srgbClr val="008080"/>
                </a:solidFill>
                <a:effectLst/>
                <a:latin typeface="Consolas" panose="020B0609020204030204" pitchFamily="49" charset="0"/>
              </a:rPr>
              <a:t>Selected_Year</a:t>
            </a:r>
            <a:endParaRPr lang="en-US" sz="700" b="0" dirty="0" smtClean="0">
              <a:solidFill>
                <a:srgbClr val="000000"/>
              </a:solidFill>
              <a:effectLst/>
              <a:latin typeface="Consolas" panose="020B0609020204030204" pitchFamily="49" charset="0"/>
            </a:endParaRP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r>
            <a:br>
              <a:rPr lang="en-US" sz="700" b="0" dirty="0" smtClean="0">
                <a:solidFill>
                  <a:srgbClr val="000000"/>
                </a:solidFill>
                <a:effectLst/>
                <a:latin typeface="Consolas" panose="020B0609020204030204" pitchFamily="49" charset="0"/>
              </a:rPr>
            </a:br>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Incurred_Amount_PreviousYear</a:t>
            </a:r>
            <a:r>
              <a:rPr lang="en-US" sz="700" b="0" dirty="0" smtClean="0">
                <a:solidFill>
                  <a:srgbClr val="000000"/>
                </a:solidFill>
                <a:effectLst/>
                <a:latin typeface="Consolas" panose="020B0609020204030204" pitchFamily="49" charset="0"/>
              </a:rPr>
              <a:t> = </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CALCULATE</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SUM</a:t>
            </a:r>
            <a:r>
              <a:rPr lang="en-US" sz="700" b="0" dirty="0" smtClean="0">
                <a:solidFill>
                  <a:srgbClr val="000000"/>
                </a:solidFill>
                <a:effectLst/>
                <a:latin typeface="Consolas" panose="020B0609020204030204" pitchFamily="49" charset="0"/>
              </a:rPr>
              <a:t>(</a:t>
            </a:r>
            <a:r>
              <a:rPr lang="en-US" sz="700" b="0" dirty="0" smtClean="0">
                <a:solidFill>
                  <a:srgbClr val="001080"/>
                </a:solidFill>
                <a:effectLst/>
                <a:latin typeface="Consolas" panose="020B0609020204030204" pitchFamily="49" charset="0"/>
              </a:rPr>
              <a:t>'claims'[</a:t>
            </a:r>
            <a:r>
              <a:rPr lang="en-US" sz="700" b="0" dirty="0" err="1" smtClean="0">
                <a:solidFill>
                  <a:srgbClr val="001080"/>
                </a:solidFill>
                <a:effectLst/>
                <a:latin typeface="Consolas" panose="020B0609020204030204" pitchFamily="49" charset="0"/>
              </a:rPr>
              <a:t>PaymentToCustomer</a:t>
            </a:r>
            <a:r>
              <a:rPr lang="en-US" sz="700" b="0" dirty="0" smtClean="0">
                <a:solidFill>
                  <a:srgbClr val="001080"/>
                </a:solidFill>
                <a:effectLst/>
                <a:latin typeface="Consolas" panose="020B0609020204030204" pitchFamily="49" charset="0"/>
              </a:rPr>
              <a:t>]</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FILTER</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ALL</a:t>
            </a:r>
            <a:r>
              <a:rPr lang="en-US" sz="700" b="0" dirty="0" smtClean="0">
                <a:solidFill>
                  <a:srgbClr val="000000"/>
                </a:solidFill>
                <a:effectLst/>
                <a:latin typeface="Consolas" panose="020B0609020204030204" pitchFamily="49" charset="0"/>
              </a:rPr>
              <a:t>(</a:t>
            </a:r>
            <a:r>
              <a:rPr lang="en-US" sz="700" b="0" dirty="0" smtClean="0">
                <a:solidFill>
                  <a:srgbClr val="001080"/>
                </a:solidFill>
                <a:effectLst/>
                <a:latin typeface="Consolas" panose="020B0609020204030204" pitchFamily="49" charset="0"/>
              </a:rPr>
              <a:t>'policies'</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001080"/>
                </a:solidFill>
                <a:effectLst/>
                <a:latin typeface="Consolas" panose="020B0609020204030204" pitchFamily="49" charset="0"/>
              </a:rPr>
              <a:t>'policies'[Year]</a:t>
            </a:r>
            <a:r>
              <a:rPr lang="en-US" sz="700" b="0" dirty="0" smtClean="0">
                <a:solidFill>
                  <a:srgbClr val="000000"/>
                </a:solidFill>
                <a:effectLst/>
                <a:latin typeface="Consolas" panose="020B0609020204030204" pitchFamily="49" charset="0"/>
              </a:rPr>
              <a:t> = </a:t>
            </a:r>
            <a:r>
              <a:rPr lang="en-US" sz="700" b="0" dirty="0" err="1" smtClean="0">
                <a:solidFill>
                  <a:srgbClr val="008080"/>
                </a:solidFill>
                <a:effectLst/>
                <a:latin typeface="Consolas" panose="020B0609020204030204" pitchFamily="49" charset="0"/>
              </a:rPr>
              <a:t>Selected_Year</a:t>
            </a:r>
            <a:r>
              <a:rPr lang="en-US" sz="700" b="0" dirty="0" smtClean="0">
                <a:solidFill>
                  <a:srgbClr val="000000"/>
                </a:solidFill>
                <a:effectLst/>
                <a:latin typeface="Consolas" panose="020B0609020204030204" pitchFamily="49" charset="0"/>
              </a:rPr>
              <a:t> - </a:t>
            </a:r>
            <a:r>
              <a:rPr lang="en-US" sz="700" b="0" dirty="0" smtClean="0">
                <a:solidFill>
                  <a:srgbClr val="098658"/>
                </a:solidFill>
                <a:effectLst/>
                <a:latin typeface="Consolas" panose="020B0609020204030204" pitchFamily="49" charset="0"/>
              </a:rPr>
              <a:t>1</a:t>
            </a:r>
            <a:endParaRPr lang="en-US" sz="700" b="0" dirty="0" smtClean="0">
              <a:solidFill>
                <a:srgbClr val="000000"/>
              </a:solidFill>
              <a:effectLst/>
              <a:latin typeface="Consolas" panose="020B0609020204030204" pitchFamily="49" charset="0"/>
            </a:endParaRP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r>
            <a:br>
              <a:rPr lang="en-US" sz="700" b="0" dirty="0" smtClean="0">
                <a:solidFill>
                  <a:srgbClr val="000000"/>
                </a:solidFill>
                <a:effectLst/>
                <a:latin typeface="Consolas" panose="020B0609020204030204" pitchFamily="49" charset="0"/>
              </a:rPr>
            </a:br>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Increase_Incurred_Amount</a:t>
            </a:r>
            <a:r>
              <a:rPr lang="en-US" sz="700" b="0" dirty="0" smtClean="0">
                <a:solidFill>
                  <a:srgbClr val="000000"/>
                </a:solidFill>
                <a:effectLst/>
                <a:latin typeface="Consolas" panose="020B0609020204030204" pitchFamily="49" charset="0"/>
              </a:rPr>
              <a:t> = </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IF</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Selected_Year</a:t>
            </a:r>
            <a:r>
              <a:rPr lang="en-US" sz="700" b="0" dirty="0" smtClean="0">
                <a:solidFill>
                  <a:srgbClr val="000000"/>
                </a:solidFill>
                <a:effectLst/>
                <a:latin typeface="Consolas" panose="020B0609020204030204" pitchFamily="49" charset="0"/>
              </a:rPr>
              <a:t> = </a:t>
            </a:r>
            <a:r>
              <a:rPr lang="en-US" sz="700" b="0" dirty="0" smtClean="0">
                <a:solidFill>
                  <a:srgbClr val="098658"/>
                </a:solidFill>
                <a:effectLst/>
                <a:latin typeface="Consolas" panose="020B0609020204030204" pitchFamily="49" charset="0"/>
              </a:rPr>
              <a:t>2012</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098658"/>
                </a:solidFill>
                <a:effectLst/>
                <a:latin typeface="Consolas" panose="020B0609020204030204" pitchFamily="49" charset="0"/>
              </a:rPr>
              <a:t>0</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br>
              <a:rPr lang="en-US" sz="700" b="0" dirty="0" smtClean="0">
                <a:solidFill>
                  <a:srgbClr val="000000"/>
                </a:solidFill>
                <a:effectLst/>
                <a:latin typeface="Consolas" panose="020B0609020204030204" pitchFamily="49" charset="0"/>
              </a:rPr>
            </a:br>
            <a:endParaRPr lang="en-US" sz="700" b="0" dirty="0">
              <a:solidFill>
                <a:srgbClr val="000000"/>
              </a:solidFill>
              <a:effectLst/>
              <a:latin typeface="Consolas" panose="020B0609020204030204" pitchFamily="49" charset="0"/>
            </a:endParaRPr>
          </a:p>
        </p:txBody>
      </p:sp>
      <p:sp>
        <p:nvSpPr>
          <p:cNvPr id="9" name="Rectangle 8"/>
          <p:cNvSpPr/>
          <p:nvPr/>
        </p:nvSpPr>
        <p:spPr>
          <a:xfrm>
            <a:off x="6593680" y="3318115"/>
            <a:ext cx="5595175" cy="523220"/>
          </a:xfrm>
          <a:prstGeom prst="rect">
            <a:avLst/>
          </a:prstGeom>
          <a:solidFill>
            <a:schemeClr val="accent5">
              <a:lumMod val="60000"/>
              <a:lumOff val="40000"/>
            </a:schemeClr>
          </a:solidFill>
        </p:spPr>
        <p:txBody>
          <a:bodyPr wrap="square">
            <a:spAutoFit/>
          </a:bodyPr>
          <a:lstStyle/>
          <a:p>
            <a:r>
              <a:rPr lang="en-US" sz="1400" b="0" dirty="0" smtClean="0">
                <a:solidFill>
                  <a:srgbClr val="000000"/>
                </a:solidFill>
                <a:effectLst/>
                <a:latin typeface="Consolas" panose="020B0609020204030204" pitchFamily="49" charset="0"/>
              </a:rPr>
              <a:t>KPI Payment to Customer = </a:t>
            </a:r>
            <a:r>
              <a:rPr lang="en-US" sz="1400" b="0" dirty="0" smtClean="0">
                <a:solidFill>
                  <a:srgbClr val="3165BB"/>
                </a:solidFill>
                <a:effectLst/>
                <a:latin typeface="Consolas" panose="020B0609020204030204" pitchFamily="49" charset="0"/>
              </a:rPr>
              <a:t>FORMAT</a:t>
            </a:r>
            <a:r>
              <a:rPr lang="en-US" sz="1400" b="0" dirty="0" smtClean="0">
                <a:solidFill>
                  <a:srgbClr val="000000"/>
                </a:solidFill>
                <a:effectLst/>
                <a:latin typeface="Consolas" panose="020B0609020204030204" pitchFamily="49" charset="0"/>
              </a:rPr>
              <a:t>(</a:t>
            </a:r>
            <a:r>
              <a:rPr lang="en-US" sz="1400" b="0" dirty="0" smtClean="0">
                <a:solidFill>
                  <a:srgbClr val="68349C"/>
                </a:solidFill>
                <a:effectLst/>
                <a:latin typeface="Consolas" panose="020B0609020204030204" pitchFamily="49" charset="0"/>
              </a:rPr>
              <a:t>[</a:t>
            </a:r>
            <a:r>
              <a:rPr lang="en-US" sz="1400" b="0" dirty="0" err="1" smtClean="0">
                <a:solidFill>
                  <a:srgbClr val="68349C"/>
                </a:solidFill>
                <a:effectLst/>
                <a:latin typeface="Consolas" panose="020B0609020204030204" pitchFamily="49" charset="0"/>
              </a:rPr>
              <a:t>SumOfPaymentToCustomer</a:t>
            </a:r>
            <a:r>
              <a:rPr lang="en-US" sz="1400" b="0" dirty="0" smtClean="0">
                <a:solidFill>
                  <a:srgbClr val="68349C"/>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"€#,0"</a:t>
            </a:r>
            <a:r>
              <a:rPr lang="en-US" sz="1400" b="0" dirty="0" smtClean="0">
                <a:solidFill>
                  <a:srgbClr val="000000"/>
                </a:solidFill>
                <a:effectLst/>
                <a:latin typeface="Consolas" panose="020B0609020204030204" pitchFamily="49" charset="0"/>
              </a:rPr>
              <a:t>) &amp; </a:t>
            </a:r>
            <a:r>
              <a:rPr lang="en-US" sz="1400" b="0" dirty="0" smtClean="0">
                <a:solidFill>
                  <a:srgbClr val="A31515"/>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cxnSp>
        <p:nvCxnSpPr>
          <p:cNvPr id="12" name="Straight Arrow Connector 11"/>
          <p:cNvCxnSpPr/>
          <p:nvPr/>
        </p:nvCxnSpPr>
        <p:spPr>
          <a:xfrm flipH="1" flipV="1">
            <a:off x="4401585" y="1752070"/>
            <a:ext cx="299272" cy="1816934"/>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12407" y="3695698"/>
            <a:ext cx="1965960" cy="1022563"/>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70324" y="4665194"/>
            <a:ext cx="6096000" cy="2031325"/>
          </a:xfrm>
          <a:prstGeom prst="rect">
            <a:avLst/>
          </a:prstGeom>
          <a:solidFill>
            <a:schemeClr val="accent5">
              <a:lumMod val="60000"/>
              <a:lumOff val="40000"/>
            </a:schemeClr>
          </a:solidFill>
        </p:spPr>
        <p:txBody>
          <a:bodyPr>
            <a:spAutoFit/>
          </a:bodyPr>
          <a:lstStyle/>
          <a:p>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Incurred_Amount_SelectedYear</a:t>
            </a:r>
            <a:r>
              <a:rPr lang="en-US" sz="700" b="0" dirty="0" smtClean="0">
                <a:solidFill>
                  <a:srgbClr val="000000"/>
                </a:solidFill>
                <a:effectLst/>
                <a:latin typeface="Consolas" panose="020B0609020204030204" pitchFamily="49" charset="0"/>
              </a:rPr>
              <a:t> - </a:t>
            </a:r>
            <a:r>
              <a:rPr lang="en-US" sz="700" b="0" dirty="0" err="1" smtClean="0">
                <a:solidFill>
                  <a:srgbClr val="008080"/>
                </a:solidFill>
                <a:effectLst/>
                <a:latin typeface="Consolas" panose="020B0609020204030204" pitchFamily="49" charset="0"/>
              </a:rPr>
              <a:t>Incurred_Amount_PreviousYear</a:t>
            </a:r>
            <a:endParaRPr lang="en-US" sz="700" b="0" dirty="0" smtClean="0">
              <a:solidFill>
                <a:srgbClr val="000000"/>
              </a:solidFill>
              <a:effectLst/>
              <a:latin typeface="Consolas" panose="020B0609020204030204" pitchFamily="49" charset="0"/>
            </a:endParaRP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r>
            <a:br>
              <a:rPr lang="en-US" sz="700" b="0" dirty="0" smtClean="0">
                <a:solidFill>
                  <a:srgbClr val="000000"/>
                </a:solidFill>
                <a:effectLst/>
                <a:latin typeface="Consolas" panose="020B0609020204030204" pitchFamily="49" charset="0"/>
              </a:rPr>
            </a:br>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Percentage_Increase</a:t>
            </a:r>
            <a:r>
              <a:rPr lang="en-US" sz="700" b="0" dirty="0" smtClean="0">
                <a:solidFill>
                  <a:srgbClr val="000000"/>
                </a:solidFill>
                <a:effectLst/>
                <a:latin typeface="Consolas" panose="020B0609020204030204" pitchFamily="49" charset="0"/>
              </a:rPr>
              <a:t> = </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IF</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Incurred_Amount_PreviousYear</a:t>
            </a:r>
            <a:r>
              <a:rPr lang="en-US" sz="700" b="0" dirty="0" smtClean="0">
                <a:solidFill>
                  <a:srgbClr val="000000"/>
                </a:solidFill>
                <a:effectLst/>
                <a:latin typeface="Consolas" panose="020B0609020204030204" pitchFamily="49" charset="0"/>
              </a:rPr>
              <a:t> = </a:t>
            </a:r>
            <a:r>
              <a:rPr lang="en-US" sz="700" b="0" dirty="0" smtClean="0">
                <a:solidFill>
                  <a:srgbClr val="098658"/>
                </a:solidFill>
                <a:effectLst/>
                <a:latin typeface="Consolas" panose="020B0609020204030204" pitchFamily="49" charset="0"/>
              </a:rPr>
              <a:t>0</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BLANK</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DIVIDE</a:t>
            </a:r>
            <a:r>
              <a:rPr lang="en-US" sz="700" b="0" dirty="0" smtClean="0">
                <a:solidFill>
                  <a:srgbClr val="000000"/>
                </a:solidFill>
                <a:effectLst/>
                <a:latin typeface="Consolas" panose="020B0609020204030204" pitchFamily="49" charset="0"/>
              </a:rPr>
              <a:t>(</a:t>
            </a:r>
            <a:r>
              <a:rPr lang="en-US" sz="700" b="0" dirty="0" err="1" smtClean="0">
                <a:solidFill>
                  <a:srgbClr val="008080"/>
                </a:solidFill>
                <a:effectLst/>
                <a:latin typeface="Consolas" panose="020B0609020204030204" pitchFamily="49" charset="0"/>
              </a:rPr>
              <a:t>Incurred_Amount_SelectedYear</a:t>
            </a:r>
            <a:r>
              <a:rPr lang="en-US" sz="700" b="0" dirty="0" smtClean="0">
                <a:solidFill>
                  <a:srgbClr val="000000"/>
                </a:solidFill>
                <a:effectLst/>
                <a:latin typeface="Consolas" panose="020B0609020204030204" pitchFamily="49" charset="0"/>
              </a:rPr>
              <a:t> - </a:t>
            </a:r>
            <a:r>
              <a:rPr lang="en-US" sz="700" b="0" dirty="0" err="1" smtClean="0">
                <a:solidFill>
                  <a:srgbClr val="008080"/>
                </a:solidFill>
                <a:effectLst/>
                <a:latin typeface="Consolas" panose="020B0609020204030204" pitchFamily="49" charset="0"/>
              </a:rPr>
              <a:t>Incurred_Amount_PreviousYear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Incurred_Amount_PreviousYear</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r>
            <a:br>
              <a:rPr lang="en-US" sz="700" b="0" dirty="0" smtClean="0">
                <a:solidFill>
                  <a:srgbClr val="000000"/>
                </a:solidFill>
                <a:effectLst/>
                <a:latin typeface="Consolas" panose="020B0609020204030204" pitchFamily="49" charset="0"/>
              </a:rPr>
            </a:br>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smtClean="0">
                <a:solidFill>
                  <a:srgbClr val="008080"/>
                </a:solidFill>
                <a:effectLst/>
                <a:latin typeface="Consolas" panose="020B0609020204030204" pitchFamily="49" charset="0"/>
              </a:rPr>
              <a:t>_sign</a:t>
            </a:r>
            <a:r>
              <a:rPr lang="en-US" sz="700" b="0" dirty="0" smtClean="0">
                <a:solidFill>
                  <a:srgbClr val="000000"/>
                </a:solidFill>
                <a:effectLst/>
                <a:latin typeface="Consolas" panose="020B0609020204030204" pitchFamily="49" charset="0"/>
              </a:rPr>
              <a:t> = </a:t>
            </a:r>
            <a:r>
              <a:rPr lang="en-US" sz="700" b="0" dirty="0" smtClean="0">
                <a:solidFill>
                  <a:srgbClr val="3165BB"/>
                </a:solidFill>
                <a:effectLst/>
                <a:latin typeface="Consolas" panose="020B0609020204030204" pitchFamily="49" charset="0"/>
              </a:rPr>
              <a:t>IF</a:t>
            </a:r>
            <a:r>
              <a:rPr lang="en-US" sz="700" b="0" dirty="0" smtClean="0">
                <a:solidFill>
                  <a:srgbClr val="000000"/>
                </a:solidFill>
                <a:effectLst/>
                <a:latin typeface="Consolas" panose="020B0609020204030204" pitchFamily="49" charset="0"/>
              </a:rPr>
              <a:t>(</a:t>
            </a:r>
            <a:r>
              <a:rPr lang="en-US" sz="700" b="0" dirty="0" err="1" smtClean="0">
                <a:solidFill>
                  <a:srgbClr val="008080"/>
                </a:solidFill>
                <a:effectLst/>
                <a:latin typeface="Consolas" panose="020B0609020204030204" pitchFamily="49" charset="0"/>
              </a:rPr>
              <a:t>Increase_Incurred_Amount</a:t>
            </a:r>
            <a:r>
              <a:rPr lang="en-US" sz="700" b="0" dirty="0" smtClean="0">
                <a:solidFill>
                  <a:srgbClr val="000000"/>
                </a:solidFill>
                <a:effectLst/>
                <a:latin typeface="Consolas" panose="020B0609020204030204" pitchFamily="49" charset="0"/>
              </a:rPr>
              <a:t> &gt; </a:t>
            </a:r>
            <a:r>
              <a:rPr lang="en-US" sz="700" b="0" dirty="0" smtClean="0">
                <a:solidFill>
                  <a:srgbClr val="098658"/>
                </a:solidFill>
                <a:effectLst/>
                <a:latin typeface="Consolas" panose="020B0609020204030204" pitchFamily="49" charset="0"/>
              </a:rPr>
              <a:t>0</a:t>
            </a:r>
            <a:r>
              <a:rPr lang="en-US" sz="700" b="0" dirty="0" smtClean="0">
                <a:solidFill>
                  <a:srgbClr val="000000"/>
                </a:solidFill>
                <a:effectLst/>
                <a:latin typeface="Consolas" panose="020B0609020204030204" pitchFamily="49" charset="0"/>
              </a:rPr>
              <a:t>, </a:t>
            </a:r>
            <a:r>
              <a:rPr lang="en-US" sz="700" b="0" dirty="0" smtClean="0">
                <a:solidFill>
                  <a:srgbClr val="A31515"/>
                </a:solidFill>
                <a:effectLst/>
                <a:latin typeface="Consolas" panose="020B0609020204030204" pitchFamily="49" charset="0"/>
              </a:rPr>
              <a:t>"+"</a:t>
            </a:r>
            <a:r>
              <a:rPr lang="en-US" sz="700" b="0" dirty="0" smtClean="0">
                <a:solidFill>
                  <a:srgbClr val="000000"/>
                </a:solidFill>
                <a:effectLst/>
                <a:latin typeface="Consolas" panose="020B0609020204030204" pitchFamily="49" charset="0"/>
              </a:rPr>
              <a:t>, </a:t>
            </a:r>
            <a:r>
              <a:rPr lang="en-US" sz="700" b="0" dirty="0" smtClean="0">
                <a:solidFill>
                  <a:srgbClr val="A31515"/>
                </a:solidFill>
                <a:effectLst/>
                <a:latin typeface="Consolas" panose="020B0609020204030204" pitchFamily="49" charset="0"/>
              </a:rPr>
              <a:t>""</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r>
            <a:br>
              <a:rPr lang="en-US" sz="700" b="0" dirty="0" smtClean="0">
                <a:solidFill>
                  <a:srgbClr val="000000"/>
                </a:solidFill>
                <a:effectLst/>
                <a:latin typeface="Consolas" panose="020B0609020204030204" pitchFamily="49" charset="0"/>
              </a:rPr>
            </a:br>
            <a:r>
              <a:rPr lang="en-US" sz="700" b="0" dirty="0" smtClean="0">
                <a:solidFill>
                  <a:srgbClr val="0000FF"/>
                </a:solidFill>
                <a:effectLst/>
                <a:latin typeface="Consolas" panose="020B0609020204030204" pitchFamily="49" charset="0"/>
              </a:rPr>
              <a:t>RETURN</a:t>
            </a:r>
            <a:endParaRPr lang="en-US" sz="700" b="0" dirty="0" smtClean="0">
              <a:solidFill>
                <a:srgbClr val="000000"/>
              </a:solidFill>
              <a:effectLst/>
              <a:latin typeface="Consolas" panose="020B0609020204030204" pitchFamily="49" charset="0"/>
            </a:endParaRP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IF</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Increase_Incurred_Amount</a:t>
            </a:r>
            <a:r>
              <a:rPr lang="en-US" sz="700" b="0" dirty="0" smtClean="0">
                <a:solidFill>
                  <a:srgbClr val="000000"/>
                </a:solidFill>
                <a:effectLst/>
                <a:latin typeface="Consolas" panose="020B0609020204030204" pitchFamily="49" charset="0"/>
              </a:rPr>
              <a:t> = </a:t>
            </a:r>
            <a:r>
              <a:rPr lang="en-US" sz="700" b="0" dirty="0" smtClean="0">
                <a:solidFill>
                  <a:srgbClr val="098658"/>
                </a:solidFill>
                <a:effectLst/>
                <a:latin typeface="Consolas" panose="020B0609020204030204" pitchFamily="49" charset="0"/>
              </a:rPr>
              <a:t>0</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A31515"/>
                </a:solidFill>
                <a:effectLst/>
                <a:latin typeface="Consolas" panose="020B0609020204030204" pitchFamily="49" charset="0"/>
              </a:rPr>
              <a:t>"There is no data"</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008080"/>
                </a:solidFill>
                <a:effectLst/>
                <a:latin typeface="Consolas" panose="020B0609020204030204" pitchFamily="49" charset="0"/>
              </a:rPr>
              <a:t>_sign</a:t>
            </a:r>
            <a:r>
              <a:rPr lang="en-US" sz="700" b="0" dirty="0" smtClean="0">
                <a:solidFill>
                  <a:srgbClr val="000000"/>
                </a:solidFill>
                <a:effectLst/>
                <a:latin typeface="Consolas" panose="020B0609020204030204" pitchFamily="49" charset="0"/>
              </a:rPr>
              <a:t> &amp; </a:t>
            </a:r>
            <a:r>
              <a:rPr lang="en-US" sz="700" b="0" dirty="0" smtClean="0">
                <a:solidFill>
                  <a:srgbClr val="3165BB"/>
                </a:solidFill>
                <a:effectLst/>
                <a:latin typeface="Consolas" panose="020B0609020204030204" pitchFamily="49" charset="0"/>
              </a:rPr>
              <a:t>FORMAT</a:t>
            </a:r>
            <a:r>
              <a:rPr lang="en-US" sz="700" b="0" dirty="0" smtClean="0">
                <a:solidFill>
                  <a:srgbClr val="000000"/>
                </a:solidFill>
                <a:effectLst/>
                <a:latin typeface="Consolas" panose="020B0609020204030204" pitchFamily="49" charset="0"/>
              </a:rPr>
              <a:t>(</a:t>
            </a:r>
            <a:r>
              <a:rPr lang="en-US" sz="700" b="0" dirty="0" err="1" smtClean="0">
                <a:solidFill>
                  <a:srgbClr val="008080"/>
                </a:solidFill>
                <a:effectLst/>
                <a:latin typeface="Consolas" panose="020B0609020204030204" pitchFamily="49" charset="0"/>
              </a:rPr>
              <a:t>Percentage_Increase</a:t>
            </a:r>
            <a:r>
              <a:rPr lang="en-US" sz="700" b="0" dirty="0" smtClean="0">
                <a:solidFill>
                  <a:srgbClr val="000000"/>
                </a:solidFill>
                <a:effectLst/>
                <a:latin typeface="Consolas" panose="020B0609020204030204" pitchFamily="49" charset="0"/>
              </a:rPr>
              <a:t>, </a:t>
            </a:r>
            <a:r>
              <a:rPr lang="en-US" sz="700" b="0" dirty="0" smtClean="0">
                <a:solidFill>
                  <a:srgbClr val="A31515"/>
                </a:solidFill>
                <a:effectLst/>
                <a:latin typeface="Consolas" panose="020B0609020204030204" pitchFamily="49" charset="0"/>
              </a:rPr>
              <a:t>"#0.0%"</a:t>
            </a:r>
            <a:r>
              <a:rPr lang="en-US" sz="700" b="0" dirty="0" smtClean="0">
                <a:solidFill>
                  <a:srgbClr val="000000"/>
                </a:solidFill>
                <a:effectLst/>
                <a:latin typeface="Consolas" panose="020B0609020204030204" pitchFamily="49" charset="0"/>
              </a:rPr>
              <a:t>) &amp; </a:t>
            </a:r>
            <a:r>
              <a:rPr lang="en-US" sz="700" b="0" dirty="0" smtClean="0">
                <a:solidFill>
                  <a:srgbClr val="A31515"/>
                </a:solidFill>
                <a:effectLst/>
                <a:latin typeface="Consolas" panose="020B0609020204030204" pitchFamily="49" charset="0"/>
              </a:rPr>
              <a:t>" | "</a:t>
            </a:r>
            <a:r>
              <a:rPr lang="en-US" sz="700" b="0" dirty="0" smtClean="0">
                <a:solidFill>
                  <a:srgbClr val="000000"/>
                </a:solidFill>
                <a:effectLst/>
                <a:latin typeface="Consolas" panose="020B0609020204030204" pitchFamily="49" charset="0"/>
              </a:rPr>
              <a:t> &amp; </a:t>
            </a:r>
            <a:r>
              <a:rPr lang="en-US" sz="700" b="0" dirty="0" smtClean="0">
                <a:solidFill>
                  <a:srgbClr val="008080"/>
                </a:solidFill>
                <a:effectLst/>
                <a:latin typeface="Consolas" panose="020B0609020204030204" pitchFamily="49" charset="0"/>
              </a:rPr>
              <a:t>_sign</a:t>
            </a:r>
            <a:r>
              <a:rPr lang="en-US" sz="700" b="0" dirty="0" smtClean="0">
                <a:solidFill>
                  <a:srgbClr val="000000"/>
                </a:solidFill>
                <a:effectLst/>
                <a:latin typeface="Consolas" panose="020B0609020204030204" pitchFamily="49" charset="0"/>
              </a:rPr>
              <a:t> &amp; </a:t>
            </a:r>
            <a:r>
              <a:rPr lang="en-US" sz="700" b="0" dirty="0" smtClean="0">
                <a:solidFill>
                  <a:srgbClr val="3165BB"/>
                </a:solidFill>
                <a:effectLst/>
                <a:latin typeface="Consolas" panose="020B0609020204030204" pitchFamily="49" charset="0"/>
              </a:rPr>
              <a:t>FORMAT</a:t>
            </a:r>
            <a:r>
              <a:rPr lang="en-US" sz="700" b="0" dirty="0" smtClean="0">
                <a:solidFill>
                  <a:srgbClr val="000000"/>
                </a:solidFill>
                <a:effectLst/>
                <a:latin typeface="Consolas" panose="020B0609020204030204" pitchFamily="49" charset="0"/>
              </a:rPr>
              <a:t>(</a:t>
            </a:r>
            <a:r>
              <a:rPr lang="en-US" sz="700" b="0" dirty="0" err="1" smtClean="0">
                <a:solidFill>
                  <a:srgbClr val="008080"/>
                </a:solidFill>
                <a:effectLst/>
                <a:latin typeface="Consolas" panose="020B0609020204030204" pitchFamily="49" charset="0"/>
              </a:rPr>
              <a:t>Increase_Incurred_Amount</a:t>
            </a:r>
            <a:r>
              <a:rPr lang="en-US" sz="700" b="0" dirty="0" smtClean="0">
                <a:solidFill>
                  <a:srgbClr val="000000"/>
                </a:solidFill>
                <a:effectLst/>
                <a:latin typeface="Consolas" panose="020B0609020204030204" pitchFamily="49" charset="0"/>
              </a:rPr>
              <a:t>, </a:t>
            </a:r>
            <a:r>
              <a:rPr lang="en-US" sz="700" b="0" dirty="0" smtClean="0">
                <a:solidFill>
                  <a:srgbClr val="A31515"/>
                </a:solidFill>
                <a:effectLst/>
                <a:latin typeface="Consolas" panose="020B0609020204030204" pitchFamily="49" charset="0"/>
              </a:rPr>
              <a:t>"#0,#"</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p>
        </p:txBody>
      </p:sp>
      <p:cxnSp>
        <p:nvCxnSpPr>
          <p:cNvPr id="28" name="Straight Arrow Connector 27"/>
          <p:cNvCxnSpPr>
            <a:endCxn id="20" idx="1"/>
          </p:cNvCxnSpPr>
          <p:nvPr/>
        </p:nvCxnSpPr>
        <p:spPr>
          <a:xfrm>
            <a:off x="5126458" y="3107893"/>
            <a:ext cx="1464077" cy="8208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005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27728" y="0"/>
            <a:ext cx="12136544" cy="6792273"/>
          </a:xfrm>
          <a:prstGeom prst="rect">
            <a:avLst/>
          </a:prstGeom>
        </p:spPr>
      </p:pic>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262648" y="490359"/>
            <a:ext cx="5477256" cy="1200329"/>
          </a:xfrm>
          <a:prstGeom prst="rect">
            <a:avLst/>
          </a:prstGeom>
          <a:solidFill>
            <a:schemeClr val="accent5">
              <a:lumMod val="60000"/>
              <a:lumOff val="40000"/>
            </a:schemeClr>
          </a:solidFill>
        </p:spPr>
        <p:txBody>
          <a:bodyPr wrap="square" rtlCol="0">
            <a:spAutoFit/>
          </a:bodyPr>
          <a:lstStyle/>
          <a:p>
            <a:pPr algn="just"/>
            <a:r>
              <a:rPr lang="en-US" dirty="0" smtClean="0"/>
              <a:t>DAX formula calculates how much changes are noticed by comparing the incurred amount of payment needed claims versus premiums of the selected year. DAX formula:</a:t>
            </a:r>
            <a:endParaRPr lang="en-US" dirty="0"/>
          </a:p>
        </p:txBody>
      </p:sp>
      <p:sp>
        <p:nvSpPr>
          <p:cNvPr id="15" name="TextBox 14"/>
          <p:cNvSpPr txBox="1"/>
          <p:nvPr/>
        </p:nvSpPr>
        <p:spPr>
          <a:xfrm>
            <a:off x="6392764" y="3783569"/>
            <a:ext cx="3194809" cy="369332"/>
          </a:xfrm>
          <a:prstGeom prst="rect">
            <a:avLst/>
          </a:prstGeom>
          <a:solidFill>
            <a:schemeClr val="accent5">
              <a:lumMod val="60000"/>
              <a:lumOff val="40000"/>
            </a:schemeClr>
          </a:solidFill>
        </p:spPr>
        <p:txBody>
          <a:bodyPr wrap="square" rtlCol="0">
            <a:spAutoFit/>
          </a:bodyPr>
          <a:lstStyle/>
          <a:p>
            <a:r>
              <a:rPr lang="en-US" dirty="0" smtClean="0"/>
              <a:t>Ruleset for changing colors:</a:t>
            </a:r>
            <a:endParaRPr lang="en-US" dirty="0"/>
          </a:p>
        </p:txBody>
      </p:sp>
      <p:pic>
        <p:nvPicPr>
          <p:cNvPr id="18" name="Picture 17"/>
          <p:cNvPicPr>
            <a:picLocks noChangeAspect="1"/>
          </p:cNvPicPr>
          <p:nvPr/>
        </p:nvPicPr>
        <p:blipFill>
          <a:blip r:embed="rId3"/>
          <a:stretch>
            <a:fillRect/>
          </a:stretch>
        </p:blipFill>
        <p:spPr>
          <a:xfrm>
            <a:off x="6392764" y="4152901"/>
            <a:ext cx="5888232" cy="1134105"/>
          </a:xfrm>
          <a:prstGeom prst="rect">
            <a:avLst/>
          </a:prstGeom>
        </p:spPr>
      </p:pic>
      <p:sp>
        <p:nvSpPr>
          <p:cNvPr id="20" name="TextBox 19"/>
          <p:cNvSpPr txBox="1"/>
          <p:nvPr/>
        </p:nvSpPr>
        <p:spPr>
          <a:xfrm>
            <a:off x="3268181" y="5656072"/>
            <a:ext cx="5790752" cy="369332"/>
          </a:xfrm>
          <a:prstGeom prst="rect">
            <a:avLst/>
          </a:prstGeom>
          <a:solidFill>
            <a:schemeClr val="accent5">
              <a:lumMod val="60000"/>
              <a:lumOff val="40000"/>
            </a:schemeClr>
          </a:solidFill>
        </p:spPr>
        <p:txBody>
          <a:bodyPr wrap="none" rtlCol="0">
            <a:spAutoFit/>
          </a:bodyPr>
          <a:lstStyle/>
          <a:p>
            <a:r>
              <a:rPr lang="en-US" dirty="0" smtClean="0"/>
              <a:t>DAX formula of calculating total premiums by selected year:</a:t>
            </a:r>
            <a:endParaRPr lang="en-US" dirty="0"/>
          </a:p>
        </p:txBody>
      </p:sp>
      <p:sp>
        <p:nvSpPr>
          <p:cNvPr id="19" name="Rectangle 18"/>
          <p:cNvSpPr/>
          <p:nvPr/>
        </p:nvSpPr>
        <p:spPr>
          <a:xfrm>
            <a:off x="1021836" y="1690688"/>
            <a:ext cx="4718068" cy="2462213"/>
          </a:xfrm>
          <a:prstGeom prst="rect">
            <a:avLst/>
          </a:prstGeom>
          <a:solidFill>
            <a:schemeClr val="accent5">
              <a:lumMod val="60000"/>
              <a:lumOff val="40000"/>
            </a:schemeClr>
          </a:solidFill>
        </p:spPr>
        <p:txBody>
          <a:bodyPr wrap="square">
            <a:spAutoFit/>
          </a:bodyPr>
          <a:lstStyle/>
          <a:p>
            <a:r>
              <a:rPr lang="en-US" sz="1400" b="0" dirty="0" smtClean="0">
                <a:solidFill>
                  <a:srgbClr val="000000"/>
                </a:solidFill>
                <a:effectLst/>
                <a:latin typeface="Consolas" panose="020B0609020204030204" pitchFamily="49" charset="0"/>
              </a:rPr>
              <a:t>(Total Premium vs Payment to Customer) | Profit = </a:t>
            </a:r>
          </a:p>
          <a:p>
            <a:r>
              <a:rPr lang="en-US" sz="1400" b="0" dirty="0" smtClean="0">
                <a:solidFill>
                  <a:srgbClr val="0000FF"/>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a:t>
            </a:r>
            <a:r>
              <a:rPr lang="en-US" sz="1400" b="0" dirty="0" smtClean="0">
                <a:solidFill>
                  <a:srgbClr val="008080"/>
                </a:solidFill>
                <a:effectLst/>
                <a:latin typeface="Consolas" panose="020B0609020204030204" pitchFamily="49" charset="0"/>
              </a:rPr>
              <a:t>_</a:t>
            </a:r>
            <a:r>
              <a:rPr lang="en-US" sz="1400" b="0" dirty="0" err="1" smtClean="0">
                <a:solidFill>
                  <a:srgbClr val="008080"/>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 </a:t>
            </a:r>
            <a:r>
              <a:rPr lang="en-US" sz="1400" b="0" dirty="0" smtClean="0">
                <a:solidFill>
                  <a:srgbClr val="68349C"/>
                </a:solidFill>
                <a:effectLst/>
                <a:latin typeface="Consolas" panose="020B0609020204030204" pitchFamily="49" charset="0"/>
              </a:rPr>
              <a:t>[</a:t>
            </a:r>
            <a:r>
              <a:rPr lang="en-US" sz="1400" b="0" dirty="0" err="1" smtClean="0">
                <a:solidFill>
                  <a:srgbClr val="68349C"/>
                </a:solidFill>
                <a:effectLst/>
                <a:latin typeface="Consolas" panose="020B0609020204030204" pitchFamily="49" charset="0"/>
              </a:rPr>
              <a:t>SumOfPremium</a:t>
            </a:r>
            <a:r>
              <a:rPr lang="en-US" sz="1400" b="0" dirty="0" smtClean="0">
                <a:solidFill>
                  <a:srgbClr val="68349C"/>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68349C"/>
                </a:solidFill>
                <a:effectLst/>
                <a:latin typeface="Consolas" panose="020B0609020204030204" pitchFamily="49" charset="0"/>
              </a:rPr>
              <a:t>[</a:t>
            </a:r>
            <a:r>
              <a:rPr lang="en-US" sz="1400" b="0" dirty="0" err="1" smtClean="0">
                <a:solidFill>
                  <a:srgbClr val="68349C"/>
                </a:solidFill>
                <a:effectLst/>
                <a:latin typeface="Consolas" panose="020B0609020204030204" pitchFamily="49" charset="0"/>
              </a:rPr>
              <a:t>SumOfPaymentToCustomer</a:t>
            </a:r>
            <a:r>
              <a:rPr lang="en-US" sz="1400" b="0" dirty="0" smtClean="0">
                <a:solidFill>
                  <a:srgbClr val="68349C"/>
                </a:solidFill>
                <a:effectLst/>
                <a:latin typeface="Consolas" panose="020B0609020204030204" pitchFamily="49" charset="0"/>
              </a:rPr>
              <a:t>]</a:t>
            </a:r>
            <a:endParaRPr lang="en-US" sz="1400" b="0" dirty="0" smtClean="0">
              <a:solidFill>
                <a:srgbClr val="000000"/>
              </a:solidFill>
              <a:effectLst/>
              <a:latin typeface="Consolas" panose="020B0609020204030204" pitchFamily="49" charset="0"/>
            </a:endParaRPr>
          </a:p>
          <a:p>
            <a:r>
              <a:rPr lang="en-US" sz="1400" b="0" dirty="0" smtClean="0">
                <a:solidFill>
                  <a:srgbClr val="0000FF"/>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a:t>
            </a:r>
            <a:r>
              <a:rPr lang="en-US" sz="1400" b="0" dirty="0" smtClean="0">
                <a:solidFill>
                  <a:srgbClr val="008080"/>
                </a:solidFill>
                <a:effectLst/>
                <a:latin typeface="Consolas" panose="020B0609020204030204" pitchFamily="49" charset="0"/>
              </a:rPr>
              <a:t>_</a:t>
            </a:r>
            <a:r>
              <a:rPr lang="en-US" sz="1400" b="0" dirty="0" err="1" smtClean="0">
                <a:solidFill>
                  <a:srgbClr val="008080"/>
                </a:solidFill>
                <a:effectLst/>
                <a:latin typeface="Consolas" panose="020B0609020204030204" pitchFamily="49" charset="0"/>
              </a:rPr>
              <a:t>pct</a:t>
            </a:r>
            <a:r>
              <a:rPr lang="en-US" sz="1400" b="0" dirty="0" smtClean="0">
                <a:solidFill>
                  <a:srgbClr val="000000"/>
                </a:solidFill>
                <a:effectLst/>
                <a:latin typeface="Consolas" panose="020B0609020204030204" pitchFamily="49" charset="0"/>
              </a:rPr>
              <a:t> = </a:t>
            </a:r>
            <a:r>
              <a:rPr lang="en-US" sz="1400" b="0" dirty="0" smtClean="0">
                <a:solidFill>
                  <a:srgbClr val="3165BB"/>
                </a:solidFill>
                <a:effectLst/>
                <a:latin typeface="Consolas" panose="020B0609020204030204" pitchFamily="49" charset="0"/>
              </a:rPr>
              <a:t>DIVIDE</a:t>
            </a:r>
            <a:r>
              <a:rPr lang="en-US" sz="1400" b="0" dirty="0" smtClean="0">
                <a:solidFill>
                  <a:srgbClr val="000000"/>
                </a:solidFill>
                <a:effectLst/>
                <a:latin typeface="Consolas" panose="020B0609020204030204" pitchFamily="49" charset="0"/>
              </a:rPr>
              <a:t>(</a:t>
            </a:r>
            <a:r>
              <a:rPr lang="en-US" sz="1400" b="0" dirty="0" smtClean="0">
                <a:solidFill>
                  <a:srgbClr val="68349C"/>
                </a:solidFill>
                <a:effectLst/>
                <a:latin typeface="Consolas" panose="020B0609020204030204" pitchFamily="49" charset="0"/>
              </a:rPr>
              <a:t>[</a:t>
            </a:r>
            <a:r>
              <a:rPr lang="en-US" sz="1400" b="0" dirty="0" err="1" smtClean="0">
                <a:solidFill>
                  <a:srgbClr val="68349C"/>
                </a:solidFill>
                <a:effectLst/>
                <a:latin typeface="Consolas" panose="020B0609020204030204" pitchFamily="49" charset="0"/>
              </a:rPr>
              <a:t>SumOfPremium</a:t>
            </a:r>
            <a:r>
              <a:rPr lang="en-US" sz="1400" b="0" dirty="0" smtClean="0">
                <a:solidFill>
                  <a:srgbClr val="68349C"/>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a:t>
            </a:r>
            <a:r>
              <a:rPr lang="en-US" sz="1400" b="0" dirty="0" smtClean="0">
                <a:solidFill>
                  <a:srgbClr val="68349C"/>
                </a:solidFill>
                <a:effectLst/>
                <a:latin typeface="Consolas" panose="020B0609020204030204" pitchFamily="49" charset="0"/>
              </a:rPr>
              <a:t>[</a:t>
            </a:r>
            <a:r>
              <a:rPr lang="en-US" sz="1400" b="0" dirty="0" err="1" smtClean="0">
                <a:solidFill>
                  <a:srgbClr val="68349C"/>
                </a:solidFill>
                <a:effectLst/>
                <a:latin typeface="Consolas" panose="020B0609020204030204" pitchFamily="49" charset="0"/>
              </a:rPr>
              <a:t>SumOfPaymentToCustomer</a:t>
            </a:r>
            <a:r>
              <a:rPr lang="en-US" sz="1400" b="0" dirty="0" smtClean="0">
                <a:solidFill>
                  <a:srgbClr val="68349C"/>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098658"/>
                </a:solidFill>
                <a:effectLst/>
                <a:latin typeface="Consolas" panose="020B0609020204030204" pitchFamily="49" charset="0"/>
              </a:rPr>
              <a:t>1</a:t>
            </a:r>
            <a:endParaRPr lang="en-US" sz="1400" b="0" dirty="0" smtClean="0">
              <a:solidFill>
                <a:srgbClr val="000000"/>
              </a:solidFill>
              <a:effectLst/>
              <a:latin typeface="Consolas" panose="020B0609020204030204" pitchFamily="49" charset="0"/>
            </a:endParaRPr>
          </a:p>
          <a:p>
            <a:r>
              <a:rPr lang="en-US" sz="1400" b="0" dirty="0" smtClean="0">
                <a:solidFill>
                  <a:srgbClr val="0000FF"/>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a:t>
            </a:r>
            <a:r>
              <a:rPr lang="en-US" sz="1400" b="0" dirty="0" smtClean="0">
                <a:solidFill>
                  <a:srgbClr val="008080"/>
                </a:solidFill>
                <a:effectLst/>
                <a:latin typeface="Consolas" panose="020B0609020204030204" pitchFamily="49" charset="0"/>
              </a:rPr>
              <a:t>_sign</a:t>
            </a:r>
            <a:r>
              <a:rPr lang="en-US" sz="1400" b="0" dirty="0" smtClean="0">
                <a:solidFill>
                  <a:srgbClr val="000000"/>
                </a:solidFill>
                <a:effectLst/>
                <a:latin typeface="Consolas" panose="020B0609020204030204" pitchFamily="49" charset="0"/>
              </a:rPr>
              <a:t> = </a:t>
            </a:r>
            <a:r>
              <a:rPr lang="en-US" sz="1400" b="0" dirty="0" smtClean="0">
                <a:solidFill>
                  <a:srgbClr val="3165BB"/>
                </a:solidFill>
                <a:effectLst/>
                <a:latin typeface="Consolas" panose="020B0609020204030204" pitchFamily="49" charset="0"/>
              </a:rPr>
              <a:t>IF</a:t>
            </a:r>
            <a:r>
              <a:rPr lang="en-US" sz="1400" b="0" dirty="0" smtClean="0">
                <a:solidFill>
                  <a:srgbClr val="000000"/>
                </a:solidFill>
                <a:effectLst/>
                <a:latin typeface="Consolas" panose="020B0609020204030204" pitchFamily="49" charset="0"/>
              </a:rPr>
              <a:t>(</a:t>
            </a:r>
            <a:r>
              <a:rPr lang="en-US" sz="1400" b="0" dirty="0" smtClean="0">
                <a:solidFill>
                  <a:srgbClr val="008080"/>
                </a:solidFill>
                <a:effectLst/>
                <a:latin typeface="Consolas" panose="020B0609020204030204" pitchFamily="49" charset="0"/>
              </a:rPr>
              <a:t>_</a:t>
            </a:r>
            <a:r>
              <a:rPr lang="en-US" sz="1400" b="0" dirty="0" err="1" smtClean="0">
                <a:solidFill>
                  <a:srgbClr val="008080"/>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&gt;</a:t>
            </a:r>
            <a:r>
              <a:rPr lang="en-US" sz="1400" b="0" dirty="0" smtClean="0">
                <a:solidFill>
                  <a:srgbClr val="098658"/>
                </a:solidFill>
                <a:effectLst/>
                <a:latin typeface="Consolas" panose="020B0609020204030204" pitchFamily="49" charset="0"/>
              </a:rPr>
              <a:t>0</a:t>
            </a:r>
            <a:r>
              <a:rPr lang="en-US" sz="1400" b="0" dirty="0" smtClean="0">
                <a:solidFill>
                  <a:srgbClr val="000000"/>
                </a:solidFill>
                <a:effectLst/>
                <a:latin typeface="Consolas" panose="020B0609020204030204" pitchFamily="49" charset="0"/>
              </a:rPr>
              <a:t>,</a:t>
            </a:r>
            <a:r>
              <a:rPr lang="en-US" sz="1400" b="0" dirty="0" smtClean="0">
                <a:solidFill>
                  <a:srgbClr val="A31515"/>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a:t>
            </a:r>
          </a:p>
          <a:p>
            <a:r>
              <a:rPr lang="en-US" sz="1400" b="0" dirty="0" smtClean="0">
                <a:solidFill>
                  <a:srgbClr val="0000FF"/>
                </a:solidFill>
                <a:effectLst/>
                <a:latin typeface="Consolas" panose="020B0609020204030204" pitchFamily="49" charset="0"/>
              </a:rPr>
              <a:t>RETURN</a:t>
            </a:r>
            <a:endParaRPr lang="en-US" sz="1400" b="0" dirty="0" smtClean="0">
              <a:solidFill>
                <a:srgbClr val="000000"/>
              </a:solidFill>
              <a:effectLst/>
              <a:latin typeface="Consolas" panose="020B0609020204030204" pitchFamily="49" charset="0"/>
            </a:endParaRPr>
          </a:p>
          <a:p>
            <a:r>
              <a:rPr lang="en-US" sz="1400" b="0" dirty="0" smtClean="0">
                <a:solidFill>
                  <a:srgbClr val="008080"/>
                </a:solidFill>
                <a:effectLst/>
                <a:latin typeface="Consolas" panose="020B0609020204030204" pitchFamily="49" charset="0"/>
              </a:rPr>
              <a:t>_sign</a:t>
            </a:r>
            <a:r>
              <a:rPr lang="en-US" sz="1400" b="0" dirty="0" smtClean="0">
                <a:solidFill>
                  <a:srgbClr val="000000"/>
                </a:solidFill>
                <a:effectLst/>
                <a:latin typeface="Consolas" panose="020B0609020204030204" pitchFamily="49" charset="0"/>
              </a:rPr>
              <a:t> &amp; </a:t>
            </a:r>
            <a:r>
              <a:rPr lang="en-US" sz="1400" b="0" dirty="0" smtClean="0">
                <a:solidFill>
                  <a:srgbClr val="3165BB"/>
                </a:solidFill>
                <a:effectLst/>
                <a:latin typeface="Consolas" panose="020B0609020204030204" pitchFamily="49" charset="0"/>
              </a:rPr>
              <a:t>FORMAT</a:t>
            </a:r>
            <a:r>
              <a:rPr lang="en-US" sz="1400" b="0" dirty="0" smtClean="0">
                <a:solidFill>
                  <a:srgbClr val="000000"/>
                </a:solidFill>
                <a:effectLst/>
                <a:latin typeface="Consolas" panose="020B0609020204030204" pitchFamily="49" charset="0"/>
              </a:rPr>
              <a:t>(</a:t>
            </a:r>
            <a:r>
              <a:rPr lang="en-US" sz="1400" b="0" dirty="0" smtClean="0">
                <a:solidFill>
                  <a:srgbClr val="008080"/>
                </a:solidFill>
                <a:effectLst/>
                <a:latin typeface="Consolas" panose="020B0609020204030204" pitchFamily="49" charset="0"/>
              </a:rPr>
              <a:t>_</a:t>
            </a:r>
            <a:r>
              <a:rPr lang="en-US" sz="1400" b="0" dirty="0" err="1" smtClean="0">
                <a:solidFill>
                  <a:srgbClr val="008080"/>
                </a:solidFill>
                <a:effectLst/>
                <a:latin typeface="Consolas" panose="020B0609020204030204" pitchFamily="49" charset="0"/>
              </a:rPr>
              <a:t>pct</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"#0.0%"</a:t>
            </a:r>
            <a:r>
              <a:rPr lang="en-US" sz="1400" b="0" dirty="0" smtClean="0">
                <a:solidFill>
                  <a:srgbClr val="000000"/>
                </a:solidFill>
                <a:effectLst/>
                <a:latin typeface="Consolas" panose="020B0609020204030204" pitchFamily="49" charset="0"/>
              </a:rPr>
              <a:t>) &amp; </a:t>
            </a:r>
            <a:r>
              <a:rPr lang="en-US" sz="1400" b="0" dirty="0" smtClean="0">
                <a:solidFill>
                  <a:srgbClr val="A31515"/>
                </a:solidFill>
                <a:effectLst/>
                <a:latin typeface="Consolas" panose="020B0609020204030204" pitchFamily="49" charset="0"/>
              </a:rPr>
              <a:t>" | "</a:t>
            </a:r>
            <a:r>
              <a:rPr lang="en-US" sz="1400" b="0" dirty="0" smtClean="0">
                <a:solidFill>
                  <a:srgbClr val="000000"/>
                </a:solidFill>
                <a:effectLst/>
                <a:latin typeface="Consolas" panose="020B0609020204030204" pitchFamily="49" charset="0"/>
              </a:rPr>
              <a:t> &amp;</a:t>
            </a:r>
            <a:r>
              <a:rPr lang="en-US" sz="1400" b="0" dirty="0" smtClean="0">
                <a:solidFill>
                  <a:srgbClr val="008080"/>
                </a:solidFill>
                <a:effectLst/>
                <a:latin typeface="Consolas" panose="020B0609020204030204" pitchFamily="49" charset="0"/>
              </a:rPr>
              <a:t>_sign</a:t>
            </a:r>
            <a:r>
              <a:rPr lang="en-US" sz="1400" b="0" dirty="0" smtClean="0">
                <a:solidFill>
                  <a:srgbClr val="000000"/>
                </a:solidFill>
                <a:effectLst/>
                <a:latin typeface="Consolas" panose="020B0609020204030204" pitchFamily="49" charset="0"/>
              </a:rPr>
              <a:t> &amp; </a:t>
            </a:r>
            <a:r>
              <a:rPr lang="en-US" sz="1400" b="0" dirty="0" smtClean="0">
                <a:solidFill>
                  <a:srgbClr val="3165BB"/>
                </a:solidFill>
                <a:effectLst/>
                <a:latin typeface="Consolas" panose="020B0609020204030204" pitchFamily="49" charset="0"/>
              </a:rPr>
              <a:t>FORMAT</a:t>
            </a:r>
            <a:r>
              <a:rPr lang="en-US" sz="1400" b="0" dirty="0" smtClean="0">
                <a:solidFill>
                  <a:srgbClr val="000000"/>
                </a:solidFill>
                <a:effectLst/>
                <a:latin typeface="Consolas" panose="020B0609020204030204" pitchFamily="49" charset="0"/>
              </a:rPr>
              <a:t>(</a:t>
            </a:r>
            <a:r>
              <a:rPr lang="en-US" sz="1400" b="0" dirty="0" smtClean="0">
                <a:solidFill>
                  <a:srgbClr val="008080"/>
                </a:solidFill>
                <a:effectLst/>
                <a:latin typeface="Consolas" panose="020B0609020204030204" pitchFamily="49" charset="0"/>
              </a:rPr>
              <a:t>_</a:t>
            </a:r>
            <a:r>
              <a:rPr lang="en-US" sz="1400" b="0" dirty="0" err="1" smtClean="0">
                <a:solidFill>
                  <a:srgbClr val="008080"/>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"#0,#"</a:t>
            </a:r>
            <a:r>
              <a:rPr lang="en-US" sz="1400" b="0" dirty="0" smtClean="0">
                <a:solidFill>
                  <a:srgbClr val="0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27" name="Rectangle 26"/>
          <p:cNvSpPr/>
          <p:nvPr/>
        </p:nvSpPr>
        <p:spPr>
          <a:xfrm>
            <a:off x="3268181" y="5991873"/>
            <a:ext cx="5326927" cy="584775"/>
          </a:xfrm>
          <a:prstGeom prst="rect">
            <a:avLst/>
          </a:prstGeom>
          <a:solidFill>
            <a:schemeClr val="accent5">
              <a:lumMod val="60000"/>
              <a:lumOff val="40000"/>
            </a:schemeClr>
          </a:solidFill>
        </p:spPr>
        <p:txBody>
          <a:bodyPr wrap="square">
            <a:spAutoFit/>
          </a:bodyPr>
          <a:lstStyle/>
          <a:p>
            <a:r>
              <a:rPr lang="en-US" sz="1600" b="0" dirty="0" smtClean="0">
                <a:solidFill>
                  <a:srgbClr val="000000"/>
                </a:solidFill>
                <a:effectLst/>
                <a:latin typeface="Consolas" panose="020B0609020204030204" pitchFamily="49" charset="0"/>
              </a:rPr>
              <a:t>KPI Total Premiums = </a:t>
            </a:r>
            <a:r>
              <a:rPr lang="en-US" sz="1600" b="0" dirty="0" smtClean="0">
                <a:solidFill>
                  <a:srgbClr val="3165BB"/>
                </a:solidFill>
                <a:effectLst/>
                <a:latin typeface="Consolas" panose="020B0609020204030204" pitchFamily="49" charset="0"/>
              </a:rPr>
              <a:t>FORMAT</a:t>
            </a:r>
            <a:r>
              <a:rPr lang="en-US" sz="1600" b="0" dirty="0" smtClean="0">
                <a:solidFill>
                  <a:srgbClr val="000000"/>
                </a:solidFill>
                <a:effectLst/>
                <a:latin typeface="Consolas" panose="020B0609020204030204" pitchFamily="49" charset="0"/>
              </a:rPr>
              <a:t>(</a:t>
            </a:r>
            <a:r>
              <a:rPr lang="en-US" sz="1600" b="0" dirty="0" smtClean="0">
                <a:solidFill>
                  <a:srgbClr val="68349C"/>
                </a:solidFill>
                <a:effectLst/>
                <a:latin typeface="Consolas" panose="020B0609020204030204" pitchFamily="49" charset="0"/>
              </a:rPr>
              <a:t>[</a:t>
            </a:r>
            <a:r>
              <a:rPr lang="en-US" sz="1600" b="0" dirty="0" err="1" smtClean="0">
                <a:solidFill>
                  <a:srgbClr val="68349C"/>
                </a:solidFill>
                <a:effectLst/>
                <a:latin typeface="Consolas" panose="020B0609020204030204" pitchFamily="49" charset="0"/>
              </a:rPr>
              <a:t>SumOfPremium</a:t>
            </a:r>
            <a:r>
              <a:rPr lang="en-US" sz="1600" b="0" dirty="0" smtClean="0">
                <a:solidFill>
                  <a:srgbClr val="68349C"/>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a:t>
            </a:r>
            <a:r>
              <a:rPr lang="en-US" sz="1600" b="0" dirty="0" smtClean="0">
                <a:solidFill>
                  <a:srgbClr val="A31515"/>
                </a:solidFill>
                <a:effectLst/>
                <a:latin typeface="Consolas" panose="020B0609020204030204" pitchFamily="49" charset="0"/>
              </a:rPr>
              <a:t>"€#,0"</a:t>
            </a:r>
            <a:r>
              <a:rPr lang="en-US" sz="1600" b="0" dirty="0" smtClean="0">
                <a:solidFill>
                  <a:srgbClr val="000000"/>
                </a:solidFill>
                <a:effectLst/>
                <a:latin typeface="Consolas" panose="020B0609020204030204" pitchFamily="49" charset="0"/>
              </a:rPr>
              <a:t>) &amp; </a:t>
            </a:r>
            <a:r>
              <a:rPr lang="en-US" sz="1600" b="0" dirty="0" smtClean="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cxnSp>
        <p:nvCxnSpPr>
          <p:cNvPr id="33" name="Straight Arrow Connector 32"/>
          <p:cNvCxnSpPr/>
          <p:nvPr/>
        </p:nvCxnSpPr>
        <p:spPr>
          <a:xfrm>
            <a:off x="420730" y="1690688"/>
            <a:ext cx="562681" cy="407175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871932" y="5106838"/>
            <a:ext cx="1396249" cy="73390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940943" y="4056814"/>
            <a:ext cx="4451821" cy="1674826"/>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640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stretch>
            <a:fillRect/>
          </a:stretch>
        </p:blipFill>
        <p:spPr>
          <a:xfrm>
            <a:off x="0" y="-8716"/>
            <a:ext cx="12098438" cy="6811326"/>
          </a:xfrm>
          <a:prstGeom prst="rect">
            <a:avLst/>
          </a:prstGeom>
        </p:spPr>
      </p:pic>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6416777" y="54966"/>
            <a:ext cx="5477256" cy="1477328"/>
          </a:xfrm>
          <a:prstGeom prst="rect">
            <a:avLst/>
          </a:prstGeom>
          <a:solidFill>
            <a:schemeClr val="accent5">
              <a:lumMod val="60000"/>
              <a:lumOff val="40000"/>
            </a:schemeClr>
          </a:solidFill>
        </p:spPr>
        <p:txBody>
          <a:bodyPr wrap="square" rtlCol="0">
            <a:spAutoFit/>
          </a:bodyPr>
          <a:lstStyle/>
          <a:p>
            <a:pPr algn="just"/>
            <a:r>
              <a:rPr lang="en-US" dirty="0" smtClean="0"/>
              <a:t>DAX formula calculates the percentage and number of changes in total premium amount by selected and previous year. The previous year is determined by the selected year from the slicer. Also, Exception handling was added to the DAX formula. DAX formula:</a:t>
            </a:r>
            <a:endParaRPr lang="en-US" dirty="0"/>
          </a:p>
        </p:txBody>
      </p:sp>
      <p:sp>
        <p:nvSpPr>
          <p:cNvPr id="20" name="TextBox 19"/>
          <p:cNvSpPr txBox="1"/>
          <p:nvPr/>
        </p:nvSpPr>
        <p:spPr>
          <a:xfrm>
            <a:off x="147652" y="2637822"/>
            <a:ext cx="5790752" cy="369332"/>
          </a:xfrm>
          <a:prstGeom prst="rect">
            <a:avLst/>
          </a:prstGeom>
          <a:solidFill>
            <a:schemeClr val="accent5">
              <a:lumMod val="60000"/>
              <a:lumOff val="40000"/>
            </a:schemeClr>
          </a:solidFill>
        </p:spPr>
        <p:txBody>
          <a:bodyPr wrap="none" rtlCol="0">
            <a:spAutoFit/>
          </a:bodyPr>
          <a:lstStyle/>
          <a:p>
            <a:r>
              <a:rPr lang="en-US" dirty="0" smtClean="0"/>
              <a:t>DAX formula of calculating total premiums by selected year:</a:t>
            </a:r>
            <a:endParaRPr lang="en-US" dirty="0"/>
          </a:p>
        </p:txBody>
      </p:sp>
      <p:sp>
        <p:nvSpPr>
          <p:cNvPr id="4" name="Rectangle 3"/>
          <p:cNvSpPr/>
          <p:nvPr/>
        </p:nvSpPr>
        <p:spPr>
          <a:xfrm>
            <a:off x="6416777" y="1508011"/>
            <a:ext cx="5401391" cy="5303315"/>
          </a:xfrm>
          <a:prstGeom prst="rect">
            <a:avLst/>
          </a:prstGeom>
          <a:solidFill>
            <a:schemeClr val="accent5">
              <a:lumMod val="60000"/>
              <a:lumOff val="40000"/>
            </a:schemeClr>
          </a:solidFill>
        </p:spPr>
        <p:txBody>
          <a:bodyPr wrap="square">
            <a:spAutoFit/>
          </a:bodyPr>
          <a:lstStyle/>
          <a:p>
            <a:r>
              <a:rPr lang="en-US" sz="750" b="0" dirty="0" smtClean="0">
                <a:solidFill>
                  <a:srgbClr val="000000"/>
                </a:solidFill>
                <a:effectLst/>
                <a:latin typeface="Consolas" panose="020B0609020204030204" pitchFamily="49" charset="0"/>
              </a:rPr>
              <a:t>KPI Increase Premium </a:t>
            </a:r>
            <a:r>
              <a:rPr lang="en-US" sz="750" b="0" dirty="0" err="1" smtClean="0">
                <a:solidFill>
                  <a:srgbClr val="000000"/>
                </a:solidFill>
                <a:effectLst/>
                <a:latin typeface="Consolas" panose="020B0609020204030204" pitchFamily="49" charset="0"/>
              </a:rPr>
              <a:t>ThisYear</a:t>
            </a:r>
            <a:r>
              <a:rPr lang="en-US" sz="750" b="0" dirty="0" smtClean="0">
                <a:solidFill>
                  <a:srgbClr val="000000"/>
                </a:solidFill>
                <a:effectLst/>
                <a:latin typeface="Consolas" panose="020B0609020204030204" pitchFamily="49" charset="0"/>
              </a:rPr>
              <a:t> = </a:t>
            </a:r>
          </a:p>
          <a:p>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Selected_Year</a:t>
            </a:r>
            <a:r>
              <a:rPr lang="en-US" sz="750" b="0" dirty="0" smtClean="0">
                <a:solidFill>
                  <a:srgbClr val="000000"/>
                </a:solidFill>
                <a:effectLst/>
                <a:latin typeface="Consolas" panose="020B0609020204030204" pitchFamily="49" charset="0"/>
              </a:rPr>
              <a:t> = </a:t>
            </a:r>
            <a:r>
              <a:rPr lang="en-US" sz="750" b="0" dirty="0" smtClean="0">
                <a:solidFill>
                  <a:srgbClr val="3165BB"/>
                </a:solidFill>
                <a:effectLst/>
                <a:latin typeface="Consolas" panose="020B0609020204030204" pitchFamily="49" charset="0"/>
              </a:rPr>
              <a:t>SELECTEDVALUE</a:t>
            </a:r>
            <a:r>
              <a:rPr lang="en-US" sz="750" b="0" dirty="0" smtClean="0">
                <a:solidFill>
                  <a:srgbClr val="000000"/>
                </a:solidFill>
                <a:effectLst/>
                <a:latin typeface="Consolas" panose="020B0609020204030204" pitchFamily="49" charset="0"/>
              </a:rPr>
              <a:t>(</a:t>
            </a:r>
            <a:r>
              <a:rPr lang="en-US" sz="750" b="0" dirty="0" smtClean="0">
                <a:solidFill>
                  <a:srgbClr val="001080"/>
                </a:solidFill>
                <a:effectLst/>
                <a:latin typeface="Consolas" panose="020B0609020204030204" pitchFamily="49" charset="0"/>
              </a:rPr>
              <a:t>'policies'[Year]</a:t>
            </a:r>
            <a:r>
              <a:rPr lang="en-US" sz="750" b="0" dirty="0" smtClean="0">
                <a:solidFill>
                  <a:srgbClr val="000000"/>
                </a:solidFill>
                <a:effectLst/>
                <a:latin typeface="Consolas" panose="020B0609020204030204" pitchFamily="49" charset="0"/>
              </a:rPr>
              <a:t>)</a:t>
            </a:r>
          </a:p>
          <a:p>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Premium_SelectedYear</a:t>
            </a:r>
            <a:r>
              <a:rPr lang="en-US" sz="750" b="0" dirty="0" smtClean="0">
                <a:solidFill>
                  <a:srgbClr val="000000"/>
                </a:solidFill>
                <a:effectLst/>
                <a:latin typeface="Consolas" panose="020B0609020204030204" pitchFamily="49" charset="0"/>
              </a:rPr>
              <a:t> = </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CALCULATE</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SUM</a:t>
            </a:r>
            <a:r>
              <a:rPr lang="en-US" sz="750" b="0" dirty="0" smtClean="0">
                <a:solidFill>
                  <a:srgbClr val="000000"/>
                </a:solidFill>
                <a:effectLst/>
                <a:latin typeface="Consolas" panose="020B0609020204030204" pitchFamily="49" charset="0"/>
              </a:rPr>
              <a:t>(</a:t>
            </a:r>
            <a:r>
              <a:rPr lang="en-US" sz="750" b="0" dirty="0" smtClean="0">
                <a:solidFill>
                  <a:srgbClr val="001080"/>
                </a:solidFill>
                <a:effectLst/>
                <a:latin typeface="Consolas" panose="020B0609020204030204" pitchFamily="49" charset="0"/>
              </a:rPr>
              <a:t>'policies'[premium]</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FILTER</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ALL</a:t>
            </a:r>
            <a:r>
              <a:rPr lang="en-US" sz="750" b="0" dirty="0" smtClean="0">
                <a:solidFill>
                  <a:srgbClr val="000000"/>
                </a:solidFill>
                <a:effectLst/>
                <a:latin typeface="Consolas" panose="020B0609020204030204" pitchFamily="49" charset="0"/>
              </a:rPr>
              <a:t>(</a:t>
            </a:r>
            <a:r>
              <a:rPr lang="en-US" sz="750" b="0" dirty="0" smtClean="0">
                <a:solidFill>
                  <a:srgbClr val="001080"/>
                </a:solidFill>
                <a:effectLst/>
                <a:latin typeface="Consolas" panose="020B0609020204030204" pitchFamily="49" charset="0"/>
              </a:rPr>
              <a:t>'policies'</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001080"/>
                </a:solidFill>
                <a:effectLst/>
                <a:latin typeface="Consolas" panose="020B0609020204030204" pitchFamily="49" charset="0"/>
              </a:rPr>
              <a:t>'policies'[Year]</a:t>
            </a:r>
            <a:r>
              <a:rPr lang="en-US" sz="750" b="0" dirty="0" smtClean="0">
                <a:solidFill>
                  <a:srgbClr val="000000"/>
                </a:solidFill>
                <a:effectLst/>
                <a:latin typeface="Consolas" panose="020B0609020204030204" pitchFamily="49" charset="0"/>
              </a:rPr>
              <a:t> = </a:t>
            </a:r>
            <a:r>
              <a:rPr lang="en-US" sz="750" b="0" dirty="0" err="1" smtClean="0">
                <a:solidFill>
                  <a:srgbClr val="008080"/>
                </a:solidFill>
                <a:effectLst/>
                <a:latin typeface="Consolas" panose="020B0609020204030204" pitchFamily="49" charset="0"/>
              </a:rPr>
              <a:t>Selected_Year</a:t>
            </a:r>
            <a:endParaRPr lang="en-US" sz="750" b="0" dirty="0" smtClean="0">
              <a:solidFill>
                <a:srgbClr val="000000"/>
              </a:solidFill>
              <a:effectLst/>
              <a:latin typeface="Consolas" panose="020B0609020204030204" pitchFamily="49" charset="0"/>
            </a:endParaRP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Premium_PreviousYear</a:t>
            </a:r>
            <a:r>
              <a:rPr lang="en-US" sz="750" b="0" dirty="0" smtClean="0">
                <a:solidFill>
                  <a:srgbClr val="000000"/>
                </a:solidFill>
                <a:effectLst/>
                <a:latin typeface="Consolas" panose="020B0609020204030204" pitchFamily="49" charset="0"/>
              </a:rPr>
              <a:t> = </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CALCULATE</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SUM</a:t>
            </a:r>
            <a:r>
              <a:rPr lang="en-US" sz="750" b="0" dirty="0" smtClean="0">
                <a:solidFill>
                  <a:srgbClr val="000000"/>
                </a:solidFill>
                <a:effectLst/>
                <a:latin typeface="Consolas" panose="020B0609020204030204" pitchFamily="49" charset="0"/>
              </a:rPr>
              <a:t>(</a:t>
            </a:r>
            <a:r>
              <a:rPr lang="en-US" sz="750" b="0" dirty="0" smtClean="0">
                <a:solidFill>
                  <a:srgbClr val="001080"/>
                </a:solidFill>
                <a:effectLst/>
                <a:latin typeface="Consolas" panose="020B0609020204030204" pitchFamily="49" charset="0"/>
              </a:rPr>
              <a:t>'policies'[premium]</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FILTER</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ALL</a:t>
            </a:r>
            <a:r>
              <a:rPr lang="en-US" sz="750" b="0" dirty="0" smtClean="0">
                <a:solidFill>
                  <a:srgbClr val="000000"/>
                </a:solidFill>
                <a:effectLst/>
                <a:latin typeface="Consolas" panose="020B0609020204030204" pitchFamily="49" charset="0"/>
              </a:rPr>
              <a:t>(</a:t>
            </a:r>
            <a:r>
              <a:rPr lang="en-US" sz="750" b="0" dirty="0" smtClean="0">
                <a:solidFill>
                  <a:srgbClr val="001080"/>
                </a:solidFill>
                <a:effectLst/>
                <a:latin typeface="Consolas" panose="020B0609020204030204" pitchFamily="49" charset="0"/>
              </a:rPr>
              <a:t>'policies'</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001080"/>
                </a:solidFill>
                <a:effectLst/>
                <a:latin typeface="Consolas" panose="020B0609020204030204" pitchFamily="49" charset="0"/>
              </a:rPr>
              <a:t>'policies'[Year]</a:t>
            </a:r>
            <a:r>
              <a:rPr lang="en-US" sz="750" b="0" dirty="0" smtClean="0">
                <a:solidFill>
                  <a:srgbClr val="000000"/>
                </a:solidFill>
                <a:effectLst/>
                <a:latin typeface="Consolas" panose="020B0609020204030204" pitchFamily="49" charset="0"/>
              </a:rPr>
              <a:t> = </a:t>
            </a:r>
            <a:r>
              <a:rPr lang="en-US" sz="750" b="0" dirty="0" err="1" smtClean="0">
                <a:solidFill>
                  <a:srgbClr val="008080"/>
                </a:solidFill>
                <a:effectLst/>
                <a:latin typeface="Consolas" panose="020B0609020204030204" pitchFamily="49" charset="0"/>
              </a:rPr>
              <a:t>Selected_Year</a:t>
            </a:r>
            <a:r>
              <a:rPr lang="en-US" sz="750" b="0" dirty="0" smtClean="0">
                <a:solidFill>
                  <a:srgbClr val="000000"/>
                </a:solidFill>
                <a:effectLst/>
                <a:latin typeface="Consolas" panose="020B0609020204030204" pitchFamily="49" charset="0"/>
              </a:rPr>
              <a:t> - </a:t>
            </a:r>
            <a:r>
              <a:rPr lang="en-US" sz="750" b="0" dirty="0" smtClean="0">
                <a:solidFill>
                  <a:srgbClr val="098658"/>
                </a:solidFill>
                <a:effectLst/>
                <a:latin typeface="Consolas" panose="020B0609020204030204" pitchFamily="49" charset="0"/>
              </a:rPr>
              <a:t>1</a:t>
            </a:r>
            <a:endParaRPr lang="en-US" sz="750" b="0" dirty="0" smtClean="0">
              <a:solidFill>
                <a:srgbClr val="000000"/>
              </a:solidFill>
              <a:effectLst/>
              <a:latin typeface="Consolas" panose="020B0609020204030204" pitchFamily="49" charset="0"/>
            </a:endParaRP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Increase_Premium</a:t>
            </a:r>
            <a:r>
              <a:rPr lang="en-US" sz="750" b="0" dirty="0" smtClean="0">
                <a:solidFill>
                  <a:srgbClr val="000000"/>
                </a:solidFill>
                <a:effectLst/>
                <a:latin typeface="Consolas" panose="020B0609020204030204" pitchFamily="49" charset="0"/>
              </a:rPr>
              <a:t> = </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IF</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Selected_Year</a:t>
            </a:r>
            <a:r>
              <a:rPr lang="en-US" sz="750" b="0" dirty="0" smtClean="0">
                <a:solidFill>
                  <a:srgbClr val="000000"/>
                </a:solidFill>
                <a:effectLst/>
                <a:latin typeface="Consolas" panose="020B0609020204030204" pitchFamily="49" charset="0"/>
              </a:rPr>
              <a:t> = </a:t>
            </a:r>
            <a:r>
              <a:rPr lang="en-US" sz="750" b="0" dirty="0" smtClean="0">
                <a:solidFill>
                  <a:srgbClr val="098658"/>
                </a:solidFill>
                <a:effectLst/>
                <a:latin typeface="Consolas" panose="020B0609020204030204" pitchFamily="49" charset="0"/>
              </a:rPr>
              <a:t>2012</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098658"/>
                </a:solidFill>
                <a:effectLst/>
                <a:latin typeface="Consolas" panose="020B0609020204030204" pitchFamily="49" charset="0"/>
              </a:rPr>
              <a:t>0</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Premium_SelectedYear</a:t>
            </a:r>
            <a:r>
              <a:rPr lang="en-US" sz="750" b="0" dirty="0" smtClean="0">
                <a:solidFill>
                  <a:srgbClr val="000000"/>
                </a:solidFill>
                <a:effectLst/>
                <a:latin typeface="Consolas" panose="020B0609020204030204" pitchFamily="49" charset="0"/>
              </a:rPr>
              <a:t> - </a:t>
            </a:r>
            <a:r>
              <a:rPr lang="en-US" sz="750" b="0" dirty="0" err="1" smtClean="0">
                <a:solidFill>
                  <a:srgbClr val="008080"/>
                </a:solidFill>
                <a:effectLst/>
                <a:latin typeface="Consolas" panose="020B0609020204030204" pitchFamily="49" charset="0"/>
              </a:rPr>
              <a:t>Premium_PreviousYear</a:t>
            </a:r>
            <a:endParaRPr lang="en-US" sz="750" b="0" dirty="0" smtClean="0">
              <a:solidFill>
                <a:srgbClr val="000000"/>
              </a:solidFill>
              <a:effectLst/>
              <a:latin typeface="Consolas" panose="020B0609020204030204" pitchFamily="49" charset="0"/>
            </a:endParaRP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Percentage_Increase</a:t>
            </a:r>
            <a:r>
              <a:rPr lang="en-US" sz="750" b="0" dirty="0" smtClean="0">
                <a:solidFill>
                  <a:srgbClr val="000000"/>
                </a:solidFill>
                <a:effectLst/>
                <a:latin typeface="Consolas" panose="020B0609020204030204" pitchFamily="49" charset="0"/>
              </a:rPr>
              <a:t> = </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IF</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Premium_PreviousYear</a:t>
            </a:r>
            <a:r>
              <a:rPr lang="en-US" sz="750" b="0" dirty="0" smtClean="0">
                <a:solidFill>
                  <a:srgbClr val="000000"/>
                </a:solidFill>
                <a:effectLst/>
                <a:latin typeface="Consolas" panose="020B0609020204030204" pitchFamily="49" charset="0"/>
              </a:rPr>
              <a:t> = </a:t>
            </a:r>
            <a:r>
              <a:rPr lang="en-US" sz="750" b="0" dirty="0" smtClean="0">
                <a:solidFill>
                  <a:srgbClr val="098658"/>
                </a:solidFill>
                <a:effectLst/>
                <a:latin typeface="Consolas" panose="020B0609020204030204" pitchFamily="49" charset="0"/>
              </a:rPr>
              <a:t>0</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BLANK</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DIVIDE</a:t>
            </a:r>
            <a:r>
              <a:rPr lang="en-US" sz="750" b="0" dirty="0" smtClean="0">
                <a:solidFill>
                  <a:srgbClr val="000000"/>
                </a:solidFill>
                <a:effectLst/>
                <a:latin typeface="Consolas" panose="020B0609020204030204" pitchFamily="49" charset="0"/>
              </a:rPr>
              <a:t>(</a:t>
            </a:r>
            <a:r>
              <a:rPr lang="en-US" sz="750" b="0" dirty="0" err="1" smtClean="0">
                <a:solidFill>
                  <a:srgbClr val="008080"/>
                </a:solidFill>
                <a:effectLst/>
                <a:latin typeface="Consolas" panose="020B0609020204030204" pitchFamily="49" charset="0"/>
              </a:rPr>
              <a:t>Premium_SelectedYear</a:t>
            </a:r>
            <a:r>
              <a:rPr lang="en-US" sz="750" b="0" dirty="0" smtClean="0">
                <a:solidFill>
                  <a:srgbClr val="000000"/>
                </a:solidFill>
                <a:effectLst/>
                <a:latin typeface="Consolas" panose="020B0609020204030204" pitchFamily="49" charset="0"/>
              </a:rPr>
              <a:t> - </a:t>
            </a:r>
            <a:r>
              <a:rPr lang="en-US" sz="750" b="0" dirty="0" err="1" smtClean="0">
                <a:solidFill>
                  <a:srgbClr val="008080"/>
                </a:solidFill>
                <a:effectLst/>
                <a:latin typeface="Consolas" panose="020B0609020204030204" pitchFamily="49" charset="0"/>
              </a:rPr>
              <a:t>Premium_PreviousYear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Premium_PreviousYear</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smtClean="0">
                <a:solidFill>
                  <a:srgbClr val="008080"/>
                </a:solidFill>
                <a:effectLst/>
                <a:latin typeface="Consolas" panose="020B0609020204030204" pitchFamily="49" charset="0"/>
              </a:rPr>
              <a:t>_sign</a:t>
            </a:r>
            <a:r>
              <a:rPr lang="en-US" sz="750" b="0" dirty="0" smtClean="0">
                <a:solidFill>
                  <a:srgbClr val="000000"/>
                </a:solidFill>
                <a:effectLst/>
                <a:latin typeface="Consolas" panose="020B0609020204030204" pitchFamily="49" charset="0"/>
              </a:rPr>
              <a:t> = </a:t>
            </a:r>
            <a:r>
              <a:rPr lang="en-US" sz="750" b="0" dirty="0" smtClean="0">
                <a:solidFill>
                  <a:srgbClr val="3165BB"/>
                </a:solidFill>
                <a:effectLst/>
                <a:latin typeface="Consolas" panose="020B0609020204030204" pitchFamily="49" charset="0"/>
              </a:rPr>
              <a:t>IF</a:t>
            </a:r>
            <a:r>
              <a:rPr lang="en-US" sz="750" b="0" dirty="0" smtClean="0">
                <a:solidFill>
                  <a:srgbClr val="000000"/>
                </a:solidFill>
                <a:effectLst/>
                <a:latin typeface="Consolas" panose="020B0609020204030204" pitchFamily="49" charset="0"/>
              </a:rPr>
              <a:t>(</a:t>
            </a:r>
            <a:r>
              <a:rPr lang="en-US" sz="750" b="0" dirty="0" err="1" smtClean="0">
                <a:solidFill>
                  <a:srgbClr val="008080"/>
                </a:solidFill>
                <a:effectLst/>
                <a:latin typeface="Consolas" panose="020B0609020204030204" pitchFamily="49" charset="0"/>
              </a:rPr>
              <a:t>Increase_Premium</a:t>
            </a:r>
            <a:r>
              <a:rPr lang="en-US" sz="750" b="0" dirty="0" smtClean="0">
                <a:solidFill>
                  <a:srgbClr val="000000"/>
                </a:solidFill>
                <a:effectLst/>
                <a:latin typeface="Consolas" panose="020B0609020204030204" pitchFamily="49" charset="0"/>
              </a:rPr>
              <a:t> &gt; </a:t>
            </a:r>
            <a:r>
              <a:rPr lang="en-US" sz="750" b="0" dirty="0" smtClean="0">
                <a:solidFill>
                  <a:srgbClr val="098658"/>
                </a:solidFill>
                <a:effectLst/>
                <a:latin typeface="Consolas" panose="020B0609020204030204" pitchFamily="49" charset="0"/>
              </a:rPr>
              <a:t>0</a:t>
            </a:r>
            <a:r>
              <a:rPr lang="en-US" sz="750" b="0" dirty="0" smtClean="0">
                <a:solidFill>
                  <a:srgbClr val="000000"/>
                </a:solidFill>
                <a:effectLst/>
                <a:latin typeface="Consolas" panose="020B0609020204030204" pitchFamily="49" charset="0"/>
              </a:rPr>
              <a:t>, </a:t>
            </a:r>
            <a:r>
              <a:rPr lang="en-US" sz="750" b="0" dirty="0" smtClean="0">
                <a:solidFill>
                  <a:srgbClr val="A31515"/>
                </a:solidFill>
                <a:effectLst/>
                <a:latin typeface="Consolas" panose="020B0609020204030204" pitchFamily="49" charset="0"/>
              </a:rPr>
              <a:t>"+"</a:t>
            </a:r>
            <a:r>
              <a:rPr lang="en-US" sz="750" b="0" dirty="0" smtClean="0">
                <a:solidFill>
                  <a:srgbClr val="000000"/>
                </a:solidFill>
                <a:effectLst/>
                <a:latin typeface="Consolas" panose="020B0609020204030204" pitchFamily="49" charset="0"/>
              </a:rPr>
              <a:t>, </a:t>
            </a:r>
            <a:r>
              <a:rPr lang="en-US" sz="750" b="0" dirty="0" smtClean="0">
                <a:solidFill>
                  <a:srgbClr val="A31515"/>
                </a:solidFill>
                <a:effectLst/>
                <a:latin typeface="Consolas" panose="020B0609020204030204" pitchFamily="49" charset="0"/>
              </a:rPr>
              <a:t>""</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r>
              <a:rPr lang="en-US" sz="750" b="0" dirty="0" smtClean="0">
                <a:solidFill>
                  <a:srgbClr val="0000FF"/>
                </a:solidFill>
                <a:effectLst/>
                <a:latin typeface="Consolas" panose="020B0609020204030204" pitchFamily="49" charset="0"/>
              </a:rPr>
              <a:t>RETURN</a:t>
            </a:r>
            <a:endParaRPr lang="en-US" sz="750" b="0" dirty="0" smtClean="0">
              <a:solidFill>
                <a:srgbClr val="000000"/>
              </a:solidFill>
              <a:effectLst/>
              <a:latin typeface="Consolas" panose="020B0609020204030204" pitchFamily="49" charset="0"/>
            </a:endParaRP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IF</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Increase_Premium</a:t>
            </a:r>
            <a:r>
              <a:rPr lang="en-US" sz="750" b="0" dirty="0" smtClean="0">
                <a:solidFill>
                  <a:srgbClr val="000000"/>
                </a:solidFill>
                <a:effectLst/>
                <a:latin typeface="Consolas" panose="020B0609020204030204" pitchFamily="49" charset="0"/>
              </a:rPr>
              <a:t> = </a:t>
            </a:r>
            <a:r>
              <a:rPr lang="en-US" sz="750" b="0" dirty="0" smtClean="0">
                <a:solidFill>
                  <a:srgbClr val="098658"/>
                </a:solidFill>
                <a:effectLst/>
                <a:latin typeface="Consolas" panose="020B0609020204030204" pitchFamily="49" charset="0"/>
              </a:rPr>
              <a:t>0</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A31515"/>
                </a:solidFill>
                <a:effectLst/>
                <a:latin typeface="Consolas" panose="020B0609020204030204" pitchFamily="49" charset="0"/>
              </a:rPr>
              <a:t>"There is no data"</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008080"/>
                </a:solidFill>
                <a:effectLst/>
                <a:latin typeface="Consolas" panose="020B0609020204030204" pitchFamily="49" charset="0"/>
              </a:rPr>
              <a:t>_sign</a:t>
            </a:r>
            <a:r>
              <a:rPr lang="en-US" sz="750" b="0" dirty="0" smtClean="0">
                <a:solidFill>
                  <a:srgbClr val="000000"/>
                </a:solidFill>
                <a:effectLst/>
                <a:latin typeface="Consolas" panose="020B0609020204030204" pitchFamily="49" charset="0"/>
              </a:rPr>
              <a:t> &amp; </a:t>
            </a:r>
            <a:r>
              <a:rPr lang="en-US" sz="750" b="0" dirty="0" smtClean="0">
                <a:solidFill>
                  <a:srgbClr val="3165BB"/>
                </a:solidFill>
                <a:effectLst/>
                <a:latin typeface="Consolas" panose="020B0609020204030204" pitchFamily="49" charset="0"/>
              </a:rPr>
              <a:t>FORMAT</a:t>
            </a:r>
            <a:r>
              <a:rPr lang="en-US" sz="750" b="0" dirty="0" smtClean="0">
                <a:solidFill>
                  <a:srgbClr val="000000"/>
                </a:solidFill>
                <a:effectLst/>
                <a:latin typeface="Consolas" panose="020B0609020204030204" pitchFamily="49" charset="0"/>
              </a:rPr>
              <a:t>(</a:t>
            </a:r>
            <a:r>
              <a:rPr lang="en-US" sz="750" b="0" dirty="0" err="1" smtClean="0">
                <a:solidFill>
                  <a:srgbClr val="008080"/>
                </a:solidFill>
                <a:effectLst/>
                <a:latin typeface="Consolas" panose="020B0609020204030204" pitchFamily="49" charset="0"/>
              </a:rPr>
              <a:t>Percentage_Increase</a:t>
            </a:r>
            <a:r>
              <a:rPr lang="en-US" sz="750" b="0" dirty="0" smtClean="0">
                <a:solidFill>
                  <a:srgbClr val="000000"/>
                </a:solidFill>
                <a:effectLst/>
                <a:latin typeface="Consolas" panose="020B0609020204030204" pitchFamily="49" charset="0"/>
              </a:rPr>
              <a:t>, </a:t>
            </a:r>
            <a:r>
              <a:rPr lang="en-US" sz="750" b="0" dirty="0" smtClean="0">
                <a:solidFill>
                  <a:srgbClr val="A31515"/>
                </a:solidFill>
                <a:effectLst/>
                <a:latin typeface="Consolas" panose="020B0609020204030204" pitchFamily="49" charset="0"/>
              </a:rPr>
              <a:t>"#0.0%"</a:t>
            </a:r>
            <a:r>
              <a:rPr lang="en-US" sz="750" b="0" dirty="0" smtClean="0">
                <a:solidFill>
                  <a:srgbClr val="000000"/>
                </a:solidFill>
                <a:effectLst/>
                <a:latin typeface="Consolas" panose="020B0609020204030204" pitchFamily="49" charset="0"/>
              </a:rPr>
              <a:t>) &amp; </a:t>
            </a:r>
            <a:r>
              <a:rPr lang="en-US" sz="750" b="0" dirty="0" smtClean="0">
                <a:solidFill>
                  <a:srgbClr val="A31515"/>
                </a:solidFill>
                <a:effectLst/>
                <a:latin typeface="Consolas" panose="020B0609020204030204" pitchFamily="49" charset="0"/>
              </a:rPr>
              <a:t>" | "</a:t>
            </a:r>
            <a:r>
              <a:rPr lang="en-US" sz="750" b="0" dirty="0" smtClean="0">
                <a:solidFill>
                  <a:srgbClr val="000000"/>
                </a:solidFill>
                <a:effectLst/>
                <a:latin typeface="Consolas" panose="020B0609020204030204" pitchFamily="49" charset="0"/>
              </a:rPr>
              <a:t> &amp; </a:t>
            </a:r>
            <a:r>
              <a:rPr lang="en-US" sz="750" b="0" dirty="0" smtClean="0">
                <a:solidFill>
                  <a:srgbClr val="008080"/>
                </a:solidFill>
                <a:effectLst/>
                <a:latin typeface="Consolas" panose="020B0609020204030204" pitchFamily="49" charset="0"/>
              </a:rPr>
              <a:t>_sign</a:t>
            </a:r>
            <a:r>
              <a:rPr lang="en-US" sz="750" b="0" dirty="0" smtClean="0">
                <a:solidFill>
                  <a:srgbClr val="000000"/>
                </a:solidFill>
                <a:effectLst/>
                <a:latin typeface="Consolas" panose="020B0609020204030204" pitchFamily="49" charset="0"/>
              </a:rPr>
              <a:t> &amp; </a:t>
            </a:r>
            <a:r>
              <a:rPr lang="en-US" sz="750" b="0" dirty="0" smtClean="0">
                <a:solidFill>
                  <a:srgbClr val="3165BB"/>
                </a:solidFill>
                <a:effectLst/>
                <a:latin typeface="Consolas" panose="020B0609020204030204" pitchFamily="49" charset="0"/>
              </a:rPr>
              <a:t>FORMAT</a:t>
            </a:r>
            <a:r>
              <a:rPr lang="en-US" sz="750" b="0" dirty="0" smtClean="0">
                <a:solidFill>
                  <a:srgbClr val="000000"/>
                </a:solidFill>
                <a:effectLst/>
                <a:latin typeface="Consolas" panose="020B0609020204030204" pitchFamily="49" charset="0"/>
              </a:rPr>
              <a:t>(</a:t>
            </a:r>
            <a:r>
              <a:rPr lang="en-US" sz="750" b="0" dirty="0" err="1" smtClean="0">
                <a:solidFill>
                  <a:srgbClr val="008080"/>
                </a:solidFill>
                <a:effectLst/>
                <a:latin typeface="Consolas" panose="020B0609020204030204" pitchFamily="49" charset="0"/>
              </a:rPr>
              <a:t>Increase_Premium</a:t>
            </a:r>
            <a:r>
              <a:rPr lang="en-US" sz="750" b="0" dirty="0" smtClean="0">
                <a:solidFill>
                  <a:srgbClr val="000000"/>
                </a:solidFill>
                <a:effectLst/>
                <a:latin typeface="Consolas" panose="020B0609020204030204" pitchFamily="49" charset="0"/>
              </a:rPr>
              <a:t>, </a:t>
            </a:r>
            <a:r>
              <a:rPr lang="en-US" sz="750" b="0" dirty="0" smtClean="0">
                <a:solidFill>
                  <a:srgbClr val="A31515"/>
                </a:solidFill>
                <a:effectLst/>
                <a:latin typeface="Consolas" panose="020B0609020204030204" pitchFamily="49" charset="0"/>
              </a:rPr>
              <a:t>"#0,#"</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endParaRPr lang="en-US" sz="750" b="0" dirty="0">
              <a:solidFill>
                <a:srgbClr val="000000"/>
              </a:solidFill>
              <a:effectLst/>
              <a:latin typeface="Consolas" panose="020B0609020204030204" pitchFamily="49" charset="0"/>
            </a:endParaRPr>
          </a:p>
        </p:txBody>
      </p:sp>
      <p:sp>
        <p:nvSpPr>
          <p:cNvPr id="6" name="Rectangle 5"/>
          <p:cNvSpPr/>
          <p:nvPr/>
        </p:nvSpPr>
        <p:spPr>
          <a:xfrm>
            <a:off x="147652" y="3007154"/>
            <a:ext cx="6121473" cy="584775"/>
          </a:xfrm>
          <a:prstGeom prst="rect">
            <a:avLst/>
          </a:prstGeom>
          <a:solidFill>
            <a:schemeClr val="accent5">
              <a:lumMod val="60000"/>
              <a:lumOff val="40000"/>
            </a:schemeClr>
          </a:solidFill>
        </p:spPr>
        <p:txBody>
          <a:bodyPr wrap="square">
            <a:spAutoFit/>
          </a:bodyPr>
          <a:lstStyle/>
          <a:p>
            <a:r>
              <a:rPr lang="en-US" sz="1600" b="0" dirty="0" smtClean="0">
                <a:solidFill>
                  <a:srgbClr val="000000"/>
                </a:solidFill>
                <a:effectLst/>
                <a:latin typeface="Consolas" panose="020B0609020204030204" pitchFamily="49" charset="0"/>
              </a:rPr>
              <a:t>KPI Total Premiums = </a:t>
            </a:r>
            <a:r>
              <a:rPr lang="en-US" sz="1600" b="0" dirty="0" smtClean="0">
                <a:solidFill>
                  <a:srgbClr val="3165BB"/>
                </a:solidFill>
                <a:effectLst/>
                <a:latin typeface="Consolas" panose="020B0609020204030204" pitchFamily="49" charset="0"/>
              </a:rPr>
              <a:t>FORMAT</a:t>
            </a:r>
            <a:r>
              <a:rPr lang="en-US" sz="1600" b="0" dirty="0" smtClean="0">
                <a:solidFill>
                  <a:srgbClr val="000000"/>
                </a:solidFill>
                <a:effectLst/>
                <a:latin typeface="Consolas" panose="020B0609020204030204" pitchFamily="49" charset="0"/>
              </a:rPr>
              <a:t>(</a:t>
            </a:r>
            <a:r>
              <a:rPr lang="en-US" sz="1600" b="0" dirty="0" smtClean="0">
                <a:solidFill>
                  <a:srgbClr val="68349C"/>
                </a:solidFill>
                <a:effectLst/>
                <a:latin typeface="Consolas" panose="020B0609020204030204" pitchFamily="49" charset="0"/>
              </a:rPr>
              <a:t>[</a:t>
            </a:r>
            <a:r>
              <a:rPr lang="en-US" sz="1600" b="0" dirty="0" err="1" smtClean="0">
                <a:solidFill>
                  <a:srgbClr val="68349C"/>
                </a:solidFill>
                <a:effectLst/>
                <a:latin typeface="Consolas" panose="020B0609020204030204" pitchFamily="49" charset="0"/>
              </a:rPr>
              <a:t>SumOfPremium</a:t>
            </a:r>
            <a:r>
              <a:rPr lang="en-US" sz="1600" b="0" dirty="0" smtClean="0">
                <a:solidFill>
                  <a:srgbClr val="68349C"/>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a:t>
            </a:r>
            <a:r>
              <a:rPr lang="en-US" sz="1600" b="0" dirty="0" smtClean="0">
                <a:solidFill>
                  <a:srgbClr val="A31515"/>
                </a:solidFill>
                <a:effectLst/>
                <a:latin typeface="Consolas" panose="020B0609020204030204" pitchFamily="49" charset="0"/>
              </a:rPr>
              <a:t>"€#,0"</a:t>
            </a:r>
            <a:r>
              <a:rPr lang="en-US" sz="1600" b="0" dirty="0" smtClean="0">
                <a:solidFill>
                  <a:srgbClr val="000000"/>
                </a:solidFill>
                <a:effectLst/>
                <a:latin typeface="Consolas" panose="020B0609020204030204" pitchFamily="49" charset="0"/>
              </a:rPr>
              <a:t>) &amp; </a:t>
            </a:r>
            <a:r>
              <a:rPr lang="en-US" sz="1600" b="0" dirty="0" smtClean="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cxnSp>
        <p:nvCxnSpPr>
          <p:cNvPr id="29" name="Straight Arrow Connector 28"/>
          <p:cNvCxnSpPr/>
          <p:nvPr/>
        </p:nvCxnSpPr>
        <p:spPr>
          <a:xfrm>
            <a:off x="3200400" y="3648974"/>
            <a:ext cx="310551" cy="1302588"/>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940749" y="3942272"/>
            <a:ext cx="2476028" cy="1725283"/>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542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0" y="0"/>
            <a:ext cx="12192000" cy="6858000"/>
          </a:xfrm>
          <a:prstGeom prst="rect">
            <a:avLst/>
          </a:prstGeom>
        </p:spPr>
      </p:pic>
      <p:sp>
        <p:nvSpPr>
          <p:cNvPr id="5" name="Rectangle 4"/>
          <p:cNvSpPr/>
          <p:nvPr/>
        </p:nvSpPr>
        <p:spPr>
          <a:xfrm>
            <a:off x="190500" y="881781"/>
            <a:ext cx="4214446" cy="5755422"/>
          </a:xfrm>
          <a:prstGeom prst="rect">
            <a:avLst/>
          </a:prstGeom>
          <a:solidFill>
            <a:schemeClr val="accent5">
              <a:lumMod val="60000"/>
              <a:lumOff val="40000"/>
            </a:schemeClr>
          </a:solidFill>
        </p:spPr>
        <p:txBody>
          <a:bodyPr wrap="square">
            <a:spAutoFit/>
          </a:bodyPr>
          <a:lstStyle/>
          <a:p>
            <a:r>
              <a:rPr lang="en-US" sz="800" b="0" dirty="0" smtClean="0">
                <a:solidFill>
                  <a:srgbClr val="000000"/>
                </a:solidFill>
                <a:effectLst/>
                <a:latin typeface="Consolas" panose="020B0609020204030204" pitchFamily="49" charset="0"/>
              </a:rPr>
              <a:t>KPI Increase Renewal </a:t>
            </a:r>
            <a:r>
              <a:rPr lang="en-US" sz="800" b="0" dirty="0" err="1" smtClean="0">
                <a:solidFill>
                  <a:srgbClr val="000000"/>
                </a:solidFill>
                <a:effectLst/>
                <a:latin typeface="Consolas" panose="020B0609020204030204" pitchFamily="49" charset="0"/>
              </a:rPr>
              <a:t>ThisYear</a:t>
            </a:r>
            <a:r>
              <a:rPr lang="en-US" sz="800" b="0" dirty="0" smtClean="0">
                <a:solidFill>
                  <a:srgbClr val="000000"/>
                </a:solidFill>
                <a:effectLst/>
                <a:latin typeface="Consolas" panose="020B0609020204030204" pitchFamily="49" charset="0"/>
              </a:rPr>
              <a:t> = </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SELECTEDVALUE</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Renewal_SelectedYear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'calculations'</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TotalRenewal</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Renewal_PreviousYear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'calculations'</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TotalRenewal</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1</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Increase_Renewal</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2012</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Renewal_SelectedYear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Renewal_PreviousYear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Renewal_PreviousYear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BLANK</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DIVIDE</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Renewal_SelectedYear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Renewal_PreviousYear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Renewal_PreviousYear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Increase_Renewal</a:t>
            </a:r>
            <a:r>
              <a:rPr lang="en-US" sz="800" b="0" dirty="0" smtClean="0">
                <a:solidFill>
                  <a:srgbClr val="000000"/>
                </a:solidFill>
                <a:effectLst/>
                <a:latin typeface="Consolas" panose="020B0609020204030204" pitchFamily="49" charset="0"/>
              </a:rPr>
              <a:t> &gt;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RETURN</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Increase_Renewal</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"There is no data"</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"#0.0%"</a:t>
            </a:r>
            <a:r>
              <a:rPr lang="en-US" sz="800" b="0" dirty="0" smtClean="0">
                <a:solidFill>
                  <a:srgbClr val="000000"/>
                </a:solidFill>
                <a:effectLst/>
                <a:latin typeface="Consolas" panose="020B0609020204030204" pitchFamily="49" charset="0"/>
              </a:rPr>
              <a:t>) &amp; </a:t>
            </a:r>
            <a:r>
              <a:rPr lang="en-US" sz="800" b="0" dirty="0" smtClean="0">
                <a:solidFill>
                  <a:srgbClr val="A31515"/>
                </a:solidFill>
                <a:effectLst/>
                <a:latin typeface="Consolas" panose="020B0609020204030204" pitchFamily="49" charset="0"/>
              </a:rPr>
              <a:t>" | "</a:t>
            </a:r>
            <a:r>
              <a:rPr lang="en-US" sz="800" b="0" dirty="0" smtClean="0">
                <a:solidFill>
                  <a:srgbClr val="000000"/>
                </a:solidFill>
                <a:effectLst/>
                <a:latin typeface="Consolas" panose="020B0609020204030204" pitchFamily="49" charset="0"/>
              </a:rPr>
              <a:t> &amp;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Increase_Renewal</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endParaRPr lang="en-US" sz="800" b="0" dirty="0">
              <a:solidFill>
                <a:srgbClr val="000000"/>
              </a:solidFill>
              <a:effectLst/>
              <a:latin typeface="Consolas" panose="020B0609020204030204" pitchFamily="49" charset="0"/>
            </a:endParaRPr>
          </a:p>
        </p:txBody>
      </p:sp>
      <p:sp>
        <p:nvSpPr>
          <p:cNvPr id="6" name="TextBox 5"/>
          <p:cNvSpPr txBox="1"/>
          <p:nvPr/>
        </p:nvSpPr>
        <p:spPr>
          <a:xfrm>
            <a:off x="190500" y="235450"/>
            <a:ext cx="5899749" cy="646331"/>
          </a:xfrm>
          <a:prstGeom prst="rect">
            <a:avLst/>
          </a:prstGeom>
          <a:solidFill>
            <a:schemeClr val="accent5">
              <a:lumMod val="60000"/>
              <a:lumOff val="40000"/>
            </a:schemeClr>
          </a:solidFill>
        </p:spPr>
        <p:txBody>
          <a:bodyPr wrap="square" rtlCol="0">
            <a:spAutoFit/>
          </a:bodyPr>
          <a:lstStyle/>
          <a:p>
            <a:r>
              <a:rPr lang="en-US" dirty="0" smtClean="0"/>
              <a:t>DAX formula calculate total number renewal changes by selected year with compare it previous year</a:t>
            </a:r>
            <a:endParaRPr lang="en-US" dirty="0"/>
          </a:p>
        </p:txBody>
      </p:sp>
      <p:cxnSp>
        <p:nvCxnSpPr>
          <p:cNvPr id="8" name="Straight Arrow Connector 7"/>
          <p:cNvCxnSpPr/>
          <p:nvPr/>
        </p:nvCxnSpPr>
        <p:spPr>
          <a:xfrm>
            <a:off x="4317023" y="5275385"/>
            <a:ext cx="1591408" cy="42203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446818" y="3851003"/>
            <a:ext cx="4560864" cy="338554"/>
          </a:xfrm>
          <a:prstGeom prst="rect">
            <a:avLst/>
          </a:prstGeom>
          <a:solidFill>
            <a:schemeClr val="accent5">
              <a:lumMod val="60000"/>
              <a:lumOff val="40000"/>
            </a:schemeClr>
          </a:solidFill>
        </p:spPr>
        <p:txBody>
          <a:bodyPr wrap="none">
            <a:spAutoFit/>
          </a:bodyPr>
          <a:lstStyle/>
          <a:p>
            <a:r>
              <a:rPr lang="en-US" sz="1600" b="0" dirty="0" smtClean="0">
                <a:solidFill>
                  <a:srgbClr val="000000"/>
                </a:solidFill>
                <a:effectLst/>
                <a:latin typeface="Consolas" panose="020B0609020204030204" pitchFamily="49" charset="0"/>
              </a:rPr>
              <a:t>KPI Total Renewal = </a:t>
            </a:r>
            <a:r>
              <a:rPr lang="en-US" sz="1600" b="0" dirty="0" smtClean="0">
                <a:solidFill>
                  <a:srgbClr val="68349C"/>
                </a:solidFill>
                <a:effectLst/>
                <a:latin typeface="Consolas" panose="020B0609020204030204" pitchFamily="49" charset="0"/>
              </a:rPr>
              <a:t>[</a:t>
            </a:r>
            <a:r>
              <a:rPr lang="en-US" sz="1600" b="0" dirty="0" err="1" smtClean="0">
                <a:solidFill>
                  <a:srgbClr val="68349C"/>
                </a:solidFill>
                <a:effectLst/>
                <a:latin typeface="Consolas" panose="020B0609020204030204" pitchFamily="49" charset="0"/>
              </a:rPr>
              <a:t>TotalRenewal</a:t>
            </a:r>
            <a:r>
              <a:rPr lang="en-US" sz="1600" b="0" dirty="0" smtClean="0">
                <a:solidFill>
                  <a:srgbClr val="68349C"/>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&amp; </a:t>
            </a:r>
            <a:r>
              <a:rPr lang="en-US" sz="1600" b="0" dirty="0" smtClean="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1" name="TextBox 10"/>
          <p:cNvSpPr txBox="1"/>
          <p:nvPr/>
        </p:nvSpPr>
        <p:spPr>
          <a:xfrm>
            <a:off x="7446818" y="3481671"/>
            <a:ext cx="4395947" cy="369332"/>
          </a:xfrm>
          <a:prstGeom prst="rect">
            <a:avLst/>
          </a:prstGeom>
          <a:solidFill>
            <a:schemeClr val="accent5">
              <a:lumMod val="60000"/>
              <a:lumOff val="40000"/>
            </a:schemeClr>
          </a:solidFill>
        </p:spPr>
        <p:txBody>
          <a:bodyPr wrap="none" rtlCol="0">
            <a:spAutoFit/>
          </a:bodyPr>
          <a:lstStyle/>
          <a:p>
            <a:r>
              <a:rPr lang="en-US" dirty="0" smtClean="0"/>
              <a:t>DAX formula format total number of renewal</a:t>
            </a:r>
            <a:endParaRPr lang="en-US" dirty="0"/>
          </a:p>
        </p:txBody>
      </p:sp>
      <p:cxnSp>
        <p:nvCxnSpPr>
          <p:cNvPr id="13" name="Straight Arrow Connector 12"/>
          <p:cNvCxnSpPr/>
          <p:nvPr/>
        </p:nvCxnSpPr>
        <p:spPr>
          <a:xfrm flipH="1">
            <a:off x="6435969" y="4189557"/>
            <a:ext cx="1670539" cy="918774"/>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745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25" y="0"/>
            <a:ext cx="12184175" cy="6858000"/>
          </a:xfrm>
          <a:prstGeom prst="rect">
            <a:avLst/>
          </a:prstGeom>
        </p:spPr>
      </p:pic>
      <p:sp>
        <p:nvSpPr>
          <p:cNvPr id="5" name="Rectangle 4"/>
          <p:cNvSpPr/>
          <p:nvPr/>
        </p:nvSpPr>
        <p:spPr>
          <a:xfrm>
            <a:off x="260838" y="2494646"/>
            <a:ext cx="7335715" cy="2031325"/>
          </a:xfrm>
          <a:prstGeom prst="rect">
            <a:avLst/>
          </a:prstGeom>
          <a:solidFill>
            <a:schemeClr val="accent5">
              <a:lumMod val="60000"/>
              <a:lumOff val="40000"/>
            </a:schemeClr>
          </a:solidFill>
        </p:spPr>
        <p:txBody>
          <a:bodyPr wrap="square">
            <a:spAutoFit/>
          </a:bodyPr>
          <a:lstStyle/>
          <a:p>
            <a:r>
              <a:rPr lang="en-US" b="0" dirty="0" smtClean="0">
                <a:solidFill>
                  <a:srgbClr val="000000"/>
                </a:solidFill>
                <a:effectLst/>
                <a:latin typeface="Consolas" panose="020B0609020204030204" pitchFamily="49" charset="0"/>
              </a:rPr>
              <a:t>KPI Renewal Versus Cancel = </a:t>
            </a:r>
          </a:p>
          <a:p>
            <a:r>
              <a:rPr lang="en-US" b="0" dirty="0" smtClean="0">
                <a:solidFill>
                  <a:srgbClr val="0000FF"/>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a:t>
            </a:r>
            <a:r>
              <a:rPr lang="en-US" b="0" dirty="0" smtClean="0">
                <a:solidFill>
                  <a:srgbClr val="008080"/>
                </a:solidFill>
                <a:effectLst/>
                <a:latin typeface="Consolas" panose="020B0609020204030204" pitchFamily="49" charset="0"/>
              </a:rPr>
              <a:t>_</a:t>
            </a:r>
            <a:r>
              <a:rPr lang="en-US" b="0" dirty="0" err="1" smtClean="0">
                <a:solidFill>
                  <a:srgbClr val="008080"/>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 </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TotalRenewal</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TotalCancel</a:t>
            </a:r>
            <a:r>
              <a:rPr lang="en-US" b="0" dirty="0" smtClean="0">
                <a:solidFill>
                  <a:srgbClr val="68349C"/>
                </a:solidFill>
                <a:effectLst/>
                <a:latin typeface="Consolas" panose="020B0609020204030204" pitchFamily="49" charset="0"/>
              </a:rPr>
              <a:t>]</a:t>
            </a:r>
            <a:endParaRPr lang="en-US" b="0" dirty="0" smtClean="0">
              <a:solidFill>
                <a:srgbClr val="000000"/>
              </a:solidFill>
              <a:effectLst/>
              <a:latin typeface="Consolas" panose="020B0609020204030204" pitchFamily="49" charset="0"/>
            </a:endParaRPr>
          </a:p>
          <a:p>
            <a:r>
              <a:rPr lang="en-US" b="0" dirty="0" smtClean="0">
                <a:solidFill>
                  <a:srgbClr val="0000FF"/>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a:t>
            </a:r>
            <a:r>
              <a:rPr lang="en-US" b="0" dirty="0" smtClean="0">
                <a:solidFill>
                  <a:srgbClr val="008080"/>
                </a:solidFill>
                <a:effectLst/>
                <a:latin typeface="Consolas" panose="020B0609020204030204" pitchFamily="49" charset="0"/>
              </a:rPr>
              <a:t>_</a:t>
            </a:r>
            <a:r>
              <a:rPr lang="en-US" b="0" dirty="0" err="1" smtClean="0">
                <a:solidFill>
                  <a:srgbClr val="008080"/>
                </a:solidFill>
                <a:effectLst/>
                <a:latin typeface="Consolas" panose="020B0609020204030204" pitchFamily="49" charset="0"/>
              </a:rPr>
              <a:t>pct</a:t>
            </a:r>
            <a:r>
              <a:rPr lang="en-US" b="0" dirty="0" smtClean="0">
                <a:solidFill>
                  <a:srgbClr val="000000"/>
                </a:solidFill>
                <a:effectLst/>
                <a:latin typeface="Consolas" panose="020B0609020204030204" pitchFamily="49" charset="0"/>
              </a:rPr>
              <a:t> = </a:t>
            </a:r>
            <a:r>
              <a:rPr lang="en-US" b="0" dirty="0" smtClean="0">
                <a:solidFill>
                  <a:srgbClr val="3165BB"/>
                </a:solidFill>
                <a:effectLst/>
                <a:latin typeface="Consolas" panose="020B0609020204030204" pitchFamily="49" charset="0"/>
              </a:rPr>
              <a:t>DIVIDE</a:t>
            </a:r>
            <a:r>
              <a:rPr lang="en-US" b="0" dirty="0" smtClean="0">
                <a:solidFill>
                  <a:srgbClr val="000000"/>
                </a:solidFill>
                <a:effectLst/>
                <a:latin typeface="Consolas" panose="020B0609020204030204" pitchFamily="49" charset="0"/>
              </a:rPr>
              <a:t>(</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TotalRenewal</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TotalCancel</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t>
            </a:r>
            <a:r>
              <a:rPr lang="en-US" b="0" dirty="0" smtClean="0">
                <a:solidFill>
                  <a:srgbClr val="098658"/>
                </a:solidFill>
                <a:effectLst/>
                <a:latin typeface="Consolas" panose="020B0609020204030204" pitchFamily="49" charset="0"/>
              </a:rPr>
              <a:t>1</a:t>
            </a:r>
            <a:endParaRPr lang="en-US" b="0" dirty="0" smtClean="0">
              <a:solidFill>
                <a:srgbClr val="000000"/>
              </a:solidFill>
              <a:effectLst/>
              <a:latin typeface="Consolas" panose="020B0609020204030204" pitchFamily="49" charset="0"/>
            </a:endParaRPr>
          </a:p>
          <a:p>
            <a:r>
              <a:rPr lang="en-US" b="0" dirty="0" smtClean="0">
                <a:solidFill>
                  <a:srgbClr val="0000FF"/>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a:t>
            </a:r>
            <a:r>
              <a:rPr lang="en-US" b="0" dirty="0" smtClean="0">
                <a:solidFill>
                  <a:srgbClr val="008080"/>
                </a:solidFill>
                <a:effectLst/>
                <a:latin typeface="Consolas" panose="020B0609020204030204" pitchFamily="49" charset="0"/>
              </a:rPr>
              <a:t>_sign</a:t>
            </a:r>
            <a:r>
              <a:rPr lang="en-US" b="0" dirty="0" smtClean="0">
                <a:solidFill>
                  <a:srgbClr val="000000"/>
                </a:solidFill>
                <a:effectLst/>
                <a:latin typeface="Consolas" panose="020B0609020204030204" pitchFamily="49" charset="0"/>
              </a:rPr>
              <a:t> = </a:t>
            </a:r>
            <a:r>
              <a:rPr lang="en-US" b="0" dirty="0" smtClean="0">
                <a:solidFill>
                  <a:srgbClr val="3165BB"/>
                </a:solidFill>
                <a:effectLst/>
                <a:latin typeface="Consolas" panose="020B0609020204030204" pitchFamily="49" charset="0"/>
              </a:rPr>
              <a:t>IF</a:t>
            </a:r>
            <a:r>
              <a:rPr lang="en-US" b="0" dirty="0" smtClean="0">
                <a:solidFill>
                  <a:srgbClr val="000000"/>
                </a:solidFill>
                <a:effectLst/>
                <a:latin typeface="Consolas" panose="020B0609020204030204" pitchFamily="49" charset="0"/>
              </a:rPr>
              <a:t>(</a:t>
            </a:r>
            <a:r>
              <a:rPr lang="en-US" b="0" dirty="0" smtClean="0">
                <a:solidFill>
                  <a:srgbClr val="008080"/>
                </a:solidFill>
                <a:effectLst/>
                <a:latin typeface="Consolas" panose="020B0609020204030204" pitchFamily="49" charset="0"/>
              </a:rPr>
              <a:t>_</a:t>
            </a:r>
            <a:r>
              <a:rPr lang="en-US" b="0" dirty="0" err="1" smtClean="0">
                <a:solidFill>
                  <a:srgbClr val="008080"/>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&gt;</a:t>
            </a:r>
            <a:r>
              <a:rPr lang="en-US" b="0" dirty="0" smtClean="0">
                <a:solidFill>
                  <a:srgbClr val="098658"/>
                </a:solidFill>
                <a:effectLst/>
                <a:latin typeface="Consolas" panose="020B0609020204030204" pitchFamily="49" charset="0"/>
              </a:rPr>
              <a:t>0</a:t>
            </a:r>
            <a:r>
              <a:rPr lang="en-US" b="0" dirty="0" smtClean="0">
                <a:solidFill>
                  <a:srgbClr val="000000"/>
                </a:solidFill>
                <a:effectLst/>
                <a:latin typeface="Consolas" panose="020B0609020204030204" pitchFamily="49" charset="0"/>
              </a:rPr>
              <a:t>,</a:t>
            </a:r>
            <a:r>
              <a:rPr lang="en-US" b="0" dirty="0" smtClean="0">
                <a:solidFill>
                  <a:srgbClr val="A31515"/>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t>
            </a:r>
            <a:r>
              <a:rPr lang="en-US" b="0" dirty="0" smtClean="0">
                <a:solidFill>
                  <a:srgbClr val="A31515"/>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a:t>
            </a:r>
          </a:p>
          <a:p>
            <a:r>
              <a:rPr lang="en-US" b="0" dirty="0" smtClean="0">
                <a:solidFill>
                  <a:srgbClr val="0000FF"/>
                </a:solidFill>
                <a:effectLst/>
                <a:latin typeface="Consolas" panose="020B0609020204030204" pitchFamily="49" charset="0"/>
              </a:rPr>
              <a:t>RETURN</a:t>
            </a:r>
            <a:endParaRPr lang="en-US" b="0" dirty="0" smtClean="0">
              <a:solidFill>
                <a:srgbClr val="000000"/>
              </a:solidFill>
              <a:effectLst/>
              <a:latin typeface="Consolas" panose="020B0609020204030204" pitchFamily="49" charset="0"/>
            </a:endParaRPr>
          </a:p>
          <a:p>
            <a:r>
              <a:rPr lang="en-US" b="0" dirty="0" smtClean="0">
                <a:solidFill>
                  <a:srgbClr val="008080"/>
                </a:solidFill>
                <a:effectLst/>
                <a:latin typeface="Consolas" panose="020B0609020204030204" pitchFamily="49" charset="0"/>
              </a:rPr>
              <a:t>_sign</a:t>
            </a:r>
            <a:r>
              <a:rPr lang="en-US" b="0" dirty="0" smtClean="0">
                <a:solidFill>
                  <a:srgbClr val="000000"/>
                </a:solidFill>
                <a:effectLst/>
                <a:latin typeface="Consolas" panose="020B0609020204030204" pitchFamily="49" charset="0"/>
              </a:rPr>
              <a:t> &amp; </a:t>
            </a:r>
            <a:r>
              <a:rPr lang="en-US" b="0" dirty="0" smtClean="0">
                <a:solidFill>
                  <a:srgbClr val="3165BB"/>
                </a:solidFill>
                <a:effectLst/>
                <a:latin typeface="Consolas" panose="020B0609020204030204" pitchFamily="49" charset="0"/>
              </a:rPr>
              <a:t>FORMAT</a:t>
            </a:r>
            <a:r>
              <a:rPr lang="en-US" b="0" dirty="0" smtClean="0">
                <a:solidFill>
                  <a:srgbClr val="000000"/>
                </a:solidFill>
                <a:effectLst/>
                <a:latin typeface="Consolas" panose="020B0609020204030204" pitchFamily="49" charset="0"/>
              </a:rPr>
              <a:t>(</a:t>
            </a:r>
            <a:r>
              <a:rPr lang="en-US" b="0" dirty="0" smtClean="0">
                <a:solidFill>
                  <a:srgbClr val="008080"/>
                </a:solidFill>
                <a:effectLst/>
                <a:latin typeface="Consolas" panose="020B0609020204030204" pitchFamily="49" charset="0"/>
              </a:rPr>
              <a:t>_</a:t>
            </a:r>
            <a:r>
              <a:rPr lang="en-US" b="0" dirty="0" err="1" smtClean="0">
                <a:solidFill>
                  <a:srgbClr val="008080"/>
                </a:solidFill>
                <a:effectLst/>
                <a:latin typeface="Consolas" panose="020B0609020204030204" pitchFamily="49" charset="0"/>
              </a:rPr>
              <a:t>pct</a:t>
            </a:r>
            <a:r>
              <a:rPr lang="en-US" b="0" dirty="0" smtClean="0">
                <a:solidFill>
                  <a:srgbClr val="000000"/>
                </a:solidFill>
                <a:effectLst/>
                <a:latin typeface="Consolas" panose="020B0609020204030204" pitchFamily="49" charset="0"/>
              </a:rPr>
              <a:t>, </a:t>
            </a:r>
            <a:r>
              <a:rPr lang="en-US" b="0" dirty="0" smtClean="0">
                <a:solidFill>
                  <a:srgbClr val="A31515"/>
                </a:solidFill>
                <a:effectLst/>
                <a:latin typeface="Consolas" panose="020B0609020204030204" pitchFamily="49" charset="0"/>
              </a:rPr>
              <a:t>"#0.0%"</a:t>
            </a:r>
            <a:r>
              <a:rPr lang="en-US" b="0" dirty="0" smtClean="0">
                <a:solidFill>
                  <a:srgbClr val="000000"/>
                </a:solidFill>
                <a:effectLst/>
                <a:latin typeface="Consolas" panose="020B0609020204030204" pitchFamily="49" charset="0"/>
              </a:rPr>
              <a:t>) &amp; </a:t>
            </a:r>
            <a:r>
              <a:rPr lang="en-US" b="0" dirty="0" smtClean="0">
                <a:solidFill>
                  <a:srgbClr val="A31515"/>
                </a:solidFill>
                <a:effectLst/>
                <a:latin typeface="Consolas" panose="020B0609020204030204" pitchFamily="49" charset="0"/>
              </a:rPr>
              <a:t>" | "</a:t>
            </a:r>
            <a:r>
              <a:rPr lang="en-US" b="0" dirty="0" smtClean="0">
                <a:solidFill>
                  <a:srgbClr val="000000"/>
                </a:solidFill>
                <a:effectLst/>
                <a:latin typeface="Consolas" panose="020B0609020204030204" pitchFamily="49" charset="0"/>
              </a:rPr>
              <a:t> &amp;</a:t>
            </a:r>
            <a:r>
              <a:rPr lang="en-US" b="0" dirty="0" smtClean="0">
                <a:solidFill>
                  <a:srgbClr val="008080"/>
                </a:solidFill>
                <a:effectLst/>
                <a:latin typeface="Consolas" panose="020B0609020204030204" pitchFamily="49" charset="0"/>
              </a:rPr>
              <a:t>_sign</a:t>
            </a:r>
            <a:r>
              <a:rPr lang="en-US" b="0" dirty="0" smtClean="0">
                <a:solidFill>
                  <a:srgbClr val="000000"/>
                </a:solidFill>
                <a:effectLst/>
                <a:latin typeface="Consolas" panose="020B0609020204030204" pitchFamily="49" charset="0"/>
              </a:rPr>
              <a:t> &amp; </a:t>
            </a:r>
            <a:r>
              <a:rPr lang="en-US" b="0" dirty="0" smtClean="0">
                <a:solidFill>
                  <a:srgbClr val="3165BB"/>
                </a:solidFill>
                <a:effectLst/>
                <a:latin typeface="Consolas" panose="020B0609020204030204" pitchFamily="49" charset="0"/>
              </a:rPr>
              <a:t>FORMAT</a:t>
            </a:r>
            <a:r>
              <a:rPr lang="en-US" b="0" dirty="0" smtClean="0">
                <a:solidFill>
                  <a:srgbClr val="000000"/>
                </a:solidFill>
                <a:effectLst/>
                <a:latin typeface="Consolas" panose="020B0609020204030204" pitchFamily="49" charset="0"/>
              </a:rPr>
              <a:t>(</a:t>
            </a:r>
            <a:r>
              <a:rPr lang="en-US" b="0" dirty="0" smtClean="0">
                <a:solidFill>
                  <a:srgbClr val="008080"/>
                </a:solidFill>
                <a:effectLst/>
                <a:latin typeface="Consolas" panose="020B0609020204030204" pitchFamily="49" charset="0"/>
              </a:rPr>
              <a:t>_</a:t>
            </a:r>
            <a:r>
              <a:rPr lang="en-US" b="0" dirty="0" err="1" smtClean="0">
                <a:solidFill>
                  <a:srgbClr val="008080"/>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a:t>
            </a:r>
            <a:r>
              <a:rPr lang="en-US" b="0" dirty="0" smtClean="0">
                <a:solidFill>
                  <a:srgbClr val="A31515"/>
                </a:solidFill>
                <a:effectLst/>
                <a:latin typeface="Consolas" panose="020B0609020204030204" pitchFamily="49" charset="0"/>
              </a:rPr>
              <a:t>"#0,#"</a:t>
            </a:r>
            <a:r>
              <a:rPr lang="en-US" b="0" dirty="0" smtClean="0">
                <a:solidFill>
                  <a:srgbClr val="000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Rectangle 6"/>
          <p:cNvSpPr/>
          <p:nvPr/>
        </p:nvSpPr>
        <p:spPr>
          <a:xfrm>
            <a:off x="6971766" y="1755982"/>
            <a:ext cx="5123518" cy="369332"/>
          </a:xfrm>
          <a:prstGeom prst="rect">
            <a:avLst/>
          </a:prstGeom>
          <a:solidFill>
            <a:schemeClr val="accent5">
              <a:lumMod val="60000"/>
              <a:lumOff val="40000"/>
            </a:schemeClr>
          </a:solidFill>
        </p:spPr>
        <p:txBody>
          <a:bodyPr wrap="none">
            <a:spAutoFit/>
          </a:bodyPr>
          <a:lstStyle/>
          <a:p>
            <a:r>
              <a:rPr lang="en-US" b="0" dirty="0" smtClean="0">
                <a:solidFill>
                  <a:srgbClr val="000000"/>
                </a:solidFill>
                <a:effectLst/>
                <a:latin typeface="Consolas" panose="020B0609020204030204" pitchFamily="49" charset="0"/>
              </a:rPr>
              <a:t>KPI Total Renewal = </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TotalRenewal</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&amp; </a:t>
            </a:r>
            <a:r>
              <a:rPr lang="en-US" b="0" dirty="0" smtClean="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TextBox 7"/>
          <p:cNvSpPr txBox="1"/>
          <p:nvPr/>
        </p:nvSpPr>
        <p:spPr>
          <a:xfrm>
            <a:off x="6971766" y="1386650"/>
            <a:ext cx="4395947" cy="369332"/>
          </a:xfrm>
          <a:prstGeom prst="rect">
            <a:avLst/>
          </a:prstGeom>
          <a:solidFill>
            <a:schemeClr val="accent5">
              <a:lumMod val="60000"/>
              <a:lumOff val="40000"/>
            </a:schemeClr>
          </a:solidFill>
        </p:spPr>
        <p:txBody>
          <a:bodyPr wrap="none" rtlCol="0">
            <a:spAutoFit/>
          </a:bodyPr>
          <a:lstStyle/>
          <a:p>
            <a:r>
              <a:rPr lang="en-US" dirty="0" smtClean="0"/>
              <a:t>DAX formula format total number of renewal</a:t>
            </a:r>
            <a:endParaRPr lang="en-US" dirty="0"/>
          </a:p>
        </p:txBody>
      </p:sp>
      <p:cxnSp>
        <p:nvCxnSpPr>
          <p:cNvPr id="10" name="Straight Arrow Connector 9"/>
          <p:cNvCxnSpPr/>
          <p:nvPr/>
        </p:nvCxnSpPr>
        <p:spPr>
          <a:xfrm>
            <a:off x="6866626" y="4416725"/>
            <a:ext cx="1319842" cy="1311215"/>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643668" y="2044460"/>
            <a:ext cx="612475" cy="296748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0838" y="1340483"/>
            <a:ext cx="3560664" cy="1200329"/>
          </a:xfrm>
          <a:prstGeom prst="rect">
            <a:avLst/>
          </a:prstGeom>
          <a:solidFill>
            <a:schemeClr val="accent5">
              <a:lumMod val="60000"/>
              <a:lumOff val="40000"/>
            </a:schemeClr>
          </a:solidFill>
        </p:spPr>
        <p:txBody>
          <a:bodyPr wrap="square" rtlCol="0">
            <a:spAutoFit/>
          </a:bodyPr>
          <a:lstStyle/>
          <a:p>
            <a:r>
              <a:rPr lang="en-US" dirty="0" smtClean="0"/>
              <a:t>DAX formula calculates the total number of renewal changes over cancel by selected year with compares it previous year a</a:t>
            </a:r>
            <a:endParaRPr lang="en-US" dirty="0"/>
          </a:p>
        </p:txBody>
      </p:sp>
    </p:spTree>
    <p:extLst>
      <p:ext uri="{BB962C8B-B14F-4D97-AF65-F5344CB8AC3E}">
        <p14:creationId xmlns:p14="http://schemas.microsoft.com/office/powerpoint/2010/main" val="2236249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1847</TotalTime>
  <Words>5543</Words>
  <Application>Microsoft Office PowerPoint</Application>
  <PresentationFormat>Widescreen</PresentationFormat>
  <Paragraphs>484</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Consolas</vt:lpstr>
      <vt:lpstr>Office Theme</vt:lpstr>
      <vt:lpstr>Portfolio project</vt:lpstr>
      <vt:lpstr>“Portfolio” dashboard</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“Trends in claims” dashboard</vt:lpstr>
      <vt:lpstr>PowerPoint Presentation</vt:lpstr>
      <vt:lpstr>PowerPoint Presentation</vt:lpstr>
      <vt:lpstr>PowerPoint Presentation</vt:lpstr>
      <vt:lpstr>PowerPoint Presentation</vt:lpstr>
      <vt:lpstr>PowerPoint Presentation</vt:lpstr>
      <vt:lpstr>PowerPoint Presentation</vt:lpstr>
      <vt:lpstr>“Introduction of claims” dashboard</vt:lpstr>
      <vt:lpstr>PowerPoint Presentation</vt:lpstr>
      <vt:lpstr>PowerPoint Presentation</vt:lpstr>
      <vt:lpstr>PowerPoint Presentation</vt:lpstr>
      <vt:lpstr>PowerPoint Presentation</vt:lpstr>
      <vt:lpstr>PowerPoint Presentation</vt:lpstr>
      <vt:lpstr>PowerPoint Presentation</vt:lpstr>
      <vt:lpstr>“Trends in sales” dashboard</vt:lpstr>
      <vt:lpstr>PowerPoint Presentation</vt:lpstr>
      <vt:lpstr>PowerPoint Presentation</vt:lpstr>
      <vt:lpstr>PowerPoint Presentation</vt:lpstr>
      <vt:lpstr>PowerPoint Presentation</vt:lpstr>
      <vt:lpstr>PowerPoint Presentation</vt:lpstr>
      <vt:lpstr>PowerPoint Presentation</vt:lpstr>
      <vt:lpstr>“Motor product profitability” dashboard</vt:lpstr>
      <vt:lpstr>PowerPoint Presentation</vt:lpstr>
      <vt:lpstr>PowerPoint Presentation</vt:lpstr>
      <vt:lpstr>PowerPoint Presentation</vt:lpstr>
      <vt:lpstr>PowerPoint Presentation</vt:lpstr>
      <vt:lpstr>PowerPoint Presentation</vt:lpstr>
      <vt:lpstr>End of presentation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User_PC</dc:creator>
  <cp:lastModifiedBy>User_PC</cp:lastModifiedBy>
  <cp:revision>103</cp:revision>
  <dcterms:created xsi:type="dcterms:W3CDTF">2023-07-26T06:08:44Z</dcterms:created>
  <dcterms:modified xsi:type="dcterms:W3CDTF">2023-08-05T08:34:36Z</dcterms:modified>
</cp:coreProperties>
</file>