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2" r:id="rId3"/>
    <p:sldId id="271" r:id="rId4"/>
    <p:sldId id="318" r:id="rId5"/>
    <p:sldId id="281" r:id="rId6"/>
    <p:sldId id="303" r:id="rId7"/>
    <p:sldId id="304" r:id="rId8"/>
    <p:sldId id="316" r:id="rId9"/>
    <p:sldId id="306" r:id="rId10"/>
    <p:sldId id="307" r:id="rId11"/>
    <p:sldId id="302" r:id="rId12"/>
    <p:sldId id="308" r:id="rId13"/>
    <p:sldId id="309" r:id="rId14"/>
    <p:sldId id="317" r:id="rId15"/>
    <p:sldId id="310" r:id="rId16"/>
    <p:sldId id="283" r:id="rId17"/>
    <p:sldId id="284" r:id="rId18"/>
    <p:sldId id="288" r:id="rId19"/>
    <p:sldId id="286" r:id="rId20"/>
    <p:sldId id="311" r:id="rId21"/>
    <p:sldId id="290" r:id="rId22"/>
    <p:sldId id="312" r:id="rId23"/>
    <p:sldId id="291" r:id="rId24"/>
    <p:sldId id="292" r:id="rId25"/>
    <p:sldId id="293" r:id="rId26"/>
    <p:sldId id="313" r:id="rId27"/>
    <p:sldId id="285" r:id="rId28"/>
    <p:sldId id="294" r:id="rId29"/>
    <p:sldId id="296" r:id="rId30"/>
    <p:sldId id="297" r:id="rId31"/>
    <p:sldId id="298" r:id="rId32"/>
    <p:sldId id="299" r:id="rId33"/>
    <p:sldId id="300" r:id="rId34"/>
    <p:sldId id="319" r:id="rId35"/>
    <p:sldId id="314" r:id="rId36"/>
    <p:sldId id="301" r:id="rId37"/>
    <p:sldId id="279" r:id="rId38"/>
    <p:sldId id="31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62"/>
            <p14:sldId id="271"/>
            <p14:sldId id="318"/>
            <p14:sldId id="281"/>
            <p14:sldId id="303"/>
            <p14:sldId id="304"/>
            <p14:sldId id="316"/>
            <p14:sldId id="306"/>
            <p14:sldId id="307"/>
            <p14:sldId id="302"/>
            <p14:sldId id="308"/>
            <p14:sldId id="309"/>
            <p14:sldId id="317"/>
            <p14:sldId id="310"/>
            <p14:sldId id="283"/>
            <p14:sldId id="284"/>
            <p14:sldId id="288"/>
            <p14:sldId id="286"/>
            <p14:sldId id="311"/>
            <p14:sldId id="290"/>
            <p14:sldId id="312"/>
            <p14:sldId id="291"/>
            <p14:sldId id="292"/>
            <p14:sldId id="293"/>
            <p14:sldId id="313"/>
            <p14:sldId id="285"/>
            <p14:sldId id="294"/>
            <p14:sldId id="296"/>
            <p14:sldId id="297"/>
            <p14:sldId id="298"/>
            <p14:sldId id="299"/>
            <p14:sldId id="300"/>
            <p14:sldId id="319"/>
            <p14:sldId id="314"/>
            <p14:sldId id="301"/>
          </p14:sldIdLst>
        </p14:section>
        <p14:section name="Learn More" id="{2CC34DB2-6590-42C0-AD4B-A04C6060184E}">
          <p14:sldIdLst>
            <p14:sldId id="279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815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14" autoAdjust="0"/>
  </p:normalViewPr>
  <p:slideViewPr>
    <p:cSldViewPr snapToGrid="0">
      <p:cViewPr>
        <p:scale>
          <a:sx n="68" d="100"/>
          <a:sy n="68" d="100"/>
        </p:scale>
        <p:origin x="61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8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12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83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57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6673850" cy="549275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lIns="182880" tIns="182880" bIns="18288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A24D-52FD-4F8D-BEBC-2C131356AD11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</p:spPr>
        <p:txBody>
          <a:bodyPr lIns="0" rIns="0"/>
          <a:lstStyle>
            <a:lvl1pPr algn="ctr">
              <a:defRPr sz="900"/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23893" y="1353136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84738" y="1404797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23893" y="3820880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284738" y="3895609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1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Medical Cost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Using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75059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categorical variables to numeric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DB52B9-E823-4A2E-9B93-E50C27BC68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2129" y="2171896"/>
            <a:ext cx="8499834" cy="17606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FC6BF5-8126-49A1-92CF-5D4CDE5FDD61}"/>
              </a:ext>
            </a:extLst>
          </p:cNvPr>
          <p:cNvPicPr/>
          <p:nvPr/>
        </p:nvPicPr>
        <p:blipFill rotWithShape="1">
          <a:blip r:embed="rId3"/>
          <a:srcRect b="12836"/>
          <a:stretch/>
        </p:blipFill>
        <p:spPr>
          <a:xfrm>
            <a:off x="851554" y="4224298"/>
            <a:ext cx="8499834" cy="2091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2CE945-469F-4DED-919D-975696A47000}"/>
              </a:ext>
            </a:extLst>
          </p:cNvPr>
          <p:cNvSpPr/>
          <p:nvPr/>
        </p:nvSpPr>
        <p:spPr>
          <a:xfrm>
            <a:off x="399068" y="1497284"/>
            <a:ext cx="9423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 indicator variables for covariates “smoker”, “sex” and “region”</a:t>
            </a:r>
          </a:p>
        </p:txBody>
      </p:sp>
    </p:spTree>
    <p:extLst>
      <p:ext uri="{BB962C8B-B14F-4D97-AF65-F5344CB8AC3E}">
        <p14:creationId xmlns:p14="http://schemas.microsoft.com/office/powerpoint/2010/main" val="69730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Manufacturing new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487CC9-AA64-4216-BB6C-57DE111EB0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678401" cy="47862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 new features based on the clusters in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based on age.</a:t>
            </a:r>
          </a:p>
          <a:p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  <a:p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541B53-B1D5-4FF4-9112-D8EB2013FA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2385" y="2055046"/>
            <a:ext cx="7076387" cy="1487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C6764B-3FEC-4CC6-B058-1D92F2F0CE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70964" y="3822408"/>
            <a:ext cx="7913311" cy="2154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71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Split the data into training and test</a:t>
            </a:r>
          </a:p>
        </p:txBody>
      </p:sp>
    </p:spTree>
    <p:extLst>
      <p:ext uri="{BB962C8B-B14F-4D97-AF65-F5344CB8AC3E}">
        <p14:creationId xmlns:p14="http://schemas.microsoft.com/office/powerpoint/2010/main" val="251220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 the dataset into train and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487CC9-AA64-4216-BB6C-57DE111EB0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678401" cy="47862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80:20 ratio to split the train and test data</a:t>
            </a:r>
          </a:p>
          <a:p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  <a:p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70BEA8-58A0-44CA-8C83-47E5F843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07" y="2516957"/>
            <a:ext cx="7478161" cy="13184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118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Model Creation</a:t>
            </a:r>
          </a:p>
        </p:txBody>
      </p:sp>
    </p:spTree>
    <p:extLst>
      <p:ext uri="{BB962C8B-B14F-4D97-AF65-F5344CB8AC3E}">
        <p14:creationId xmlns:p14="http://schemas.microsoft.com/office/powerpoint/2010/main" val="4067503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094F-6DAC-40E9-BD71-7C5839D3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D60C-6738-429F-8652-594D10FD1E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A6FFF-5AFB-45DD-A07F-66E0B9C4C1E5}"/>
              </a:ext>
            </a:extLst>
          </p:cNvPr>
          <p:cNvPicPr/>
          <p:nvPr/>
        </p:nvPicPr>
        <p:blipFill rotWithShape="1">
          <a:blip r:embed="rId2"/>
          <a:srcRect b="39270"/>
          <a:stretch/>
        </p:blipFill>
        <p:spPr>
          <a:xfrm>
            <a:off x="946149" y="1444752"/>
            <a:ext cx="7151476" cy="7988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8D9E04-61CB-43BE-8831-F521A9252E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6149" y="2960016"/>
            <a:ext cx="7151476" cy="34499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9CA6F-72F4-4138-B71B-56DF2222681E}"/>
              </a:ext>
            </a:extLst>
          </p:cNvPr>
          <p:cNvSpPr txBox="1"/>
          <p:nvPr/>
        </p:nvSpPr>
        <p:spPr>
          <a:xfrm>
            <a:off x="820132" y="2450969"/>
            <a:ext cx="687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R-square = 0.751, Adjusted R-square = 0.749, p-value~0</a:t>
            </a:r>
          </a:p>
        </p:txBody>
      </p:sp>
    </p:spTree>
    <p:extLst>
      <p:ext uri="{BB962C8B-B14F-4D97-AF65-F5344CB8AC3E}">
        <p14:creationId xmlns:p14="http://schemas.microsoft.com/office/powerpoint/2010/main" val="275943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4082-902E-46B8-A746-F22E0048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(continued)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04F054-DF4D-47A2-8D45-8146F26E52B6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066925" y="1427738"/>
            <a:ext cx="7493635" cy="4383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1601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95D0-8B9A-44DD-B2B9-1AD1ECE1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2 (Added interaction)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A6592D-F5CE-4079-BED1-58E292AADB9A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73100" y="1530698"/>
            <a:ext cx="7235988" cy="788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BD2A5D-B841-407F-A352-60D2C5F79C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3099" y="2941162"/>
            <a:ext cx="7235989" cy="33182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3783C-63CF-43DE-9BEE-7E5DC076CEF9}"/>
              </a:ext>
            </a:extLst>
          </p:cNvPr>
          <p:cNvSpPr txBox="1"/>
          <p:nvPr/>
        </p:nvSpPr>
        <p:spPr>
          <a:xfrm>
            <a:off x="584461" y="2469823"/>
            <a:ext cx="687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R-square = 0.863, Adjusted R-square = 0.862, p-value~0</a:t>
            </a:r>
          </a:p>
        </p:txBody>
      </p:sp>
    </p:spTree>
    <p:extLst>
      <p:ext uri="{BB962C8B-B14F-4D97-AF65-F5344CB8AC3E}">
        <p14:creationId xmlns:p14="http://schemas.microsoft.com/office/powerpoint/2010/main" val="65761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D0CB-BA90-40C9-A532-0E18E5ED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31" y="464566"/>
            <a:ext cx="6877119" cy="640080"/>
          </a:xfrm>
        </p:spPr>
        <p:txBody>
          <a:bodyPr/>
          <a:lstStyle/>
          <a:p>
            <a:r>
              <a:rPr lang="en-US" dirty="0"/>
              <a:t>Residual plot for Model 2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8E1F3EE-E012-471B-A582-213A3C8C8118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69826" y="1687429"/>
            <a:ext cx="4324572" cy="32323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F08EED-CD41-4D29-B6AD-D039191F4D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67524" y="1687429"/>
            <a:ext cx="3914775" cy="33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4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11" y="292736"/>
            <a:ext cx="4104105" cy="784224"/>
          </a:xfrm>
          <a:solidFill>
            <a:srgbClr val="CF3815"/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3100" b="1" dirty="0">
                <a:solidFill>
                  <a:schemeClr val="bg1"/>
                </a:solidFill>
              </a:rPr>
              <a:t>Our Team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31524" y="4084308"/>
            <a:ext cx="154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Rashi Sharma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05686" y="4067548"/>
            <a:ext cx="1413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Kinjal Shah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23676" y="4084308"/>
            <a:ext cx="173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Karan Ghadge</a:t>
            </a:r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AE2EC592-A15C-4A9E-8430-58D4C4BED23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1" b="14281"/>
          <a:stretch>
            <a:fillRect/>
          </a:stretch>
        </p:blipFill>
        <p:spPr>
          <a:xfrm>
            <a:off x="8841197" y="1895303"/>
            <a:ext cx="1920924" cy="1920924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2AE0776-9FC0-4A71-A01A-5FFE71AB88C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3" b="14283"/>
          <a:stretch>
            <a:fillRect/>
          </a:stretch>
        </p:blipFill>
        <p:spPr>
          <a:xfrm>
            <a:off x="1471749" y="1895303"/>
            <a:ext cx="1920924" cy="1920924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ACA1D4BC-B652-4595-9CC3-369C7BA8013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2" b="14282"/>
          <a:stretch>
            <a:fillRect/>
          </a:stretch>
        </p:blipFill>
        <p:spPr>
          <a:xfrm>
            <a:off x="5228587" y="1895303"/>
            <a:ext cx="1920875" cy="1920875"/>
          </a:xfrm>
        </p:spPr>
      </p:pic>
    </p:spTree>
    <p:extLst>
      <p:ext uri="{BB962C8B-B14F-4D97-AF65-F5344CB8AC3E}">
        <p14:creationId xmlns:p14="http://schemas.microsoft.com/office/powerpoint/2010/main" val="3491210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273952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2DFC-F020-4AB4-A787-54041451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640888" cy="640080"/>
          </a:xfrm>
        </p:spPr>
        <p:txBody>
          <a:bodyPr>
            <a:normAutofit/>
          </a:bodyPr>
          <a:lstStyle/>
          <a:p>
            <a:r>
              <a:rPr lang="en-US" dirty="0"/>
              <a:t>Transformations on y – square-root, cube-root and 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2989A-425E-40AB-908D-43DFF27AC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43" y="1281882"/>
            <a:ext cx="6743432" cy="52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50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2DFC-F020-4AB4-A787-54041451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Cox Transformation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4BBEFF-7599-45FB-A276-A908FD1F4C24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03151" y="1611298"/>
            <a:ext cx="9271166" cy="1363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FB3FB6-E7C0-40E9-A7DB-9A986BA7DDB1}"/>
              </a:ext>
            </a:extLst>
          </p:cNvPr>
          <p:cNvPicPr/>
          <p:nvPr/>
        </p:nvPicPr>
        <p:blipFill rotWithShape="1">
          <a:blip r:embed="rId3"/>
          <a:srcRect t="12618"/>
          <a:stretch/>
        </p:blipFill>
        <p:spPr bwMode="auto">
          <a:xfrm>
            <a:off x="703151" y="3101418"/>
            <a:ext cx="5649690" cy="30913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2449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5537-6084-4097-9D44-0224CF50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AFB3-8E60-4898-AC67-BFA3B64B6D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879871" cy="4752541"/>
          </a:xfrm>
        </p:spPr>
        <p:txBody>
          <a:bodyPr/>
          <a:lstStyle/>
          <a:p>
            <a:r>
              <a:rPr lang="en-US" sz="1800" dirty="0"/>
              <a:t>New model is created with cube root transformation.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95AFE-B1FD-4EB6-9102-7397DC0DE749}"/>
              </a:ext>
            </a:extLst>
          </p:cNvPr>
          <p:cNvPicPr/>
          <p:nvPr/>
        </p:nvPicPr>
        <p:blipFill rotWithShape="1">
          <a:blip r:embed="rId2"/>
          <a:srcRect b="33427"/>
          <a:stretch/>
        </p:blipFill>
        <p:spPr>
          <a:xfrm>
            <a:off x="772634" y="1998923"/>
            <a:ext cx="9332900" cy="734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8A74CA-728D-41BC-B046-DCEB839DB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33" y="3772725"/>
            <a:ext cx="5599887" cy="2653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CFDD2D-45FB-496A-BAB2-E63432B70C2B}"/>
              </a:ext>
            </a:extLst>
          </p:cNvPr>
          <p:cNvSpPr txBox="1"/>
          <p:nvPr/>
        </p:nvSpPr>
        <p:spPr>
          <a:xfrm>
            <a:off x="688157" y="3299377"/>
            <a:ext cx="686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Adjusted R-square decreased from 0.86 to 0.82</a:t>
            </a:r>
          </a:p>
        </p:txBody>
      </p:sp>
    </p:spTree>
    <p:extLst>
      <p:ext uri="{BB962C8B-B14F-4D97-AF65-F5344CB8AC3E}">
        <p14:creationId xmlns:p14="http://schemas.microsoft.com/office/powerpoint/2010/main" val="3413120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46D4-6B62-4689-A8AF-EB7C9528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transformed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36120E-B93D-4C83-BDF2-F663E85A01D4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76152" y="1554066"/>
            <a:ext cx="4963412" cy="3273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8EC94F-5048-46C8-80BC-B5B436492651}"/>
              </a:ext>
            </a:extLst>
          </p:cNvPr>
          <p:cNvSpPr txBox="1"/>
          <p:nvPr/>
        </p:nvSpPr>
        <p:spPr>
          <a:xfrm>
            <a:off x="680695" y="5312664"/>
            <a:ext cx="1118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Normality solved but inequality of variance increased. It is not helping with getting linear QQ-plot as well. So will </a:t>
            </a:r>
            <a:r>
              <a:rPr lang="en-US" dirty="0">
                <a:solidFill>
                  <a:srgbClr val="FF0000"/>
                </a:solidFill>
              </a:rPr>
              <a:t>NOT GO WITH TRANSFORMATION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368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FFB1-72B6-4392-B543-FF28F5EE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Collinearity Test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6A57A7-BCF4-4C26-9650-CF5CA4009A30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99731" y="1845616"/>
            <a:ext cx="3649721" cy="10601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37EE2D-DEFA-41C6-BC99-D36B54A40BAF}"/>
              </a:ext>
            </a:extLst>
          </p:cNvPr>
          <p:cNvPicPr/>
          <p:nvPr/>
        </p:nvPicPr>
        <p:blipFill rotWithShape="1">
          <a:blip r:embed="rId3"/>
          <a:srcRect b="23637"/>
          <a:stretch/>
        </p:blipFill>
        <p:spPr>
          <a:xfrm>
            <a:off x="799730" y="3447649"/>
            <a:ext cx="10078801" cy="10601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CCE320-A025-4132-9268-2BB6274729D0}"/>
              </a:ext>
            </a:extLst>
          </p:cNvPr>
          <p:cNvSpPr txBox="1"/>
          <p:nvPr/>
        </p:nvSpPr>
        <p:spPr>
          <a:xfrm>
            <a:off x="799731" y="3659537"/>
            <a:ext cx="95228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VIF&lt;10. So no multi collinearity.</a:t>
            </a:r>
          </a:p>
        </p:txBody>
      </p:sp>
    </p:spTree>
    <p:extLst>
      <p:ext uri="{BB962C8B-B14F-4D97-AF65-F5344CB8AC3E}">
        <p14:creationId xmlns:p14="http://schemas.microsoft.com/office/powerpoint/2010/main" val="1092140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Variable Selection using Stepwise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3776342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B189-1010-43C2-BEF4-3B0BA82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 – Stepwise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4997-5174-413B-87B4-64B6EDE591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817797" cy="5041392"/>
          </a:xfrm>
        </p:spPr>
        <p:txBody>
          <a:bodyPr>
            <a:normAutofit/>
          </a:bodyPr>
          <a:lstStyle/>
          <a:p>
            <a:r>
              <a:rPr lang="en-US" sz="2000" dirty="0"/>
              <a:t>Forward Selection</a:t>
            </a:r>
          </a:p>
          <a:p>
            <a:r>
              <a:rPr lang="en-US" sz="1600" b="1" dirty="0"/>
              <a:t>Adding Age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1FF5F-43E9-4A56-BDB8-5B187283FE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8842" y="2816542"/>
            <a:ext cx="10313798" cy="32794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386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2FEF7C-D2ED-4D2B-B022-420327FC0C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314960"/>
            <a:ext cx="11164824" cy="6289040"/>
          </a:xfrm>
        </p:spPr>
        <p:txBody>
          <a:bodyPr/>
          <a:lstStyle/>
          <a:p>
            <a:r>
              <a:rPr lang="en-US" sz="1600" b="1" dirty="0"/>
              <a:t>Adding smoker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b="1" dirty="0"/>
              <a:t>Adding </a:t>
            </a:r>
            <a:r>
              <a:rPr lang="en-US" sz="1600" b="1" dirty="0" err="1"/>
              <a:t>bmi</a:t>
            </a:r>
            <a:r>
              <a:rPr lang="en-US" sz="1600" b="1" dirty="0"/>
              <a:t>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4FC468-776E-4652-B5BB-4668CAE859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2470" y="939482"/>
            <a:ext cx="8157210" cy="20475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A83E83-854E-492E-BDBC-0BAF885209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2470" y="3870961"/>
            <a:ext cx="8157210" cy="2157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9286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2FEF7C-D2ED-4D2B-B022-420327FC0C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314960"/>
            <a:ext cx="11164824" cy="6289040"/>
          </a:xfrm>
        </p:spPr>
        <p:txBody>
          <a:bodyPr/>
          <a:lstStyle/>
          <a:p>
            <a:r>
              <a:rPr lang="en-US" sz="1600" b="1" dirty="0"/>
              <a:t>Adding interaction between smoker with bmi30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b="1" dirty="0"/>
              <a:t>Adding Number of dependents 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30EA8-807B-4EEF-9EF9-1E7B9D4FA3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7065" y="1025525"/>
            <a:ext cx="8084820" cy="1802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EC789-AD19-490E-AD1B-05356C5E5B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6425" y="3952240"/>
            <a:ext cx="8051927" cy="2092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12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Libraries Used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16454" y="1640264"/>
            <a:ext cx="10959091" cy="2841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A724B6-0EF3-40B8-8839-26886910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4" y="1801934"/>
            <a:ext cx="3946119" cy="251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2FEF7C-D2ED-4D2B-B022-420327FC0C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314960"/>
            <a:ext cx="11164824" cy="6289040"/>
          </a:xfrm>
        </p:spPr>
        <p:txBody>
          <a:bodyPr/>
          <a:lstStyle/>
          <a:p>
            <a:r>
              <a:rPr lang="en-US" sz="1600" b="1" dirty="0"/>
              <a:t>Adding age 3655</a:t>
            </a:r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600" b="1" dirty="0"/>
              <a:t>Adding </a:t>
            </a:r>
            <a:r>
              <a:rPr lang="en-US" sz="1600" b="1" dirty="0" err="1"/>
              <a:t>sw</a:t>
            </a:r>
            <a:endParaRPr lang="en-US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A89404-F360-4247-934D-2F1BB51324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0428" y="4185920"/>
            <a:ext cx="11084560" cy="2265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243A92-011F-46C7-A8BA-D997623B09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760" y="1083628"/>
            <a:ext cx="11084560" cy="21316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5052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2FEF7C-D2ED-4D2B-B022-420327FC0C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314960"/>
            <a:ext cx="11164824" cy="6289040"/>
          </a:xfrm>
        </p:spPr>
        <p:txBody>
          <a:bodyPr/>
          <a:lstStyle/>
          <a:p>
            <a:r>
              <a:rPr lang="en-US" sz="1600" b="1" dirty="0"/>
              <a:t>Adding sex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BAC611-D537-4FD8-B00D-571DB7BE02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1850" y="1010920"/>
            <a:ext cx="11028300" cy="3703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547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B189-1010-43C2-BEF4-3B0BA82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4997-5174-413B-87B4-64B6EDE591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817797" cy="5041392"/>
          </a:xfrm>
        </p:spPr>
        <p:txBody>
          <a:bodyPr>
            <a:normAutofit/>
          </a:bodyPr>
          <a:lstStyle/>
          <a:p>
            <a:r>
              <a:rPr lang="en-US" sz="2000" dirty="0"/>
              <a:t>Backward Selection</a:t>
            </a:r>
          </a:p>
          <a:p>
            <a:r>
              <a:rPr lang="en-US" sz="1600" b="1" dirty="0"/>
              <a:t>Removing BMI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CC53BF-D7C5-49C3-B40D-EE8166CFEC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495" y="2933001"/>
            <a:ext cx="6704012" cy="28175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0473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F8B5-9FDE-4932-8C42-D35B8146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Final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5D6DDF-0120-4689-AB31-7BE091832696}"/>
              </a:ext>
            </a:extLst>
          </p:cNvPr>
          <p:cNvPicPr>
            <a:picLocks noGrp="1"/>
          </p:cNvPicPr>
          <p:nvPr>
            <p:ph sz="quarter" idx="10"/>
          </p:nvPr>
        </p:nvPicPr>
        <p:blipFill rotWithShape="1">
          <a:blip r:embed="rId2"/>
          <a:srcRect b="35218"/>
          <a:stretch/>
        </p:blipFill>
        <p:spPr bwMode="auto">
          <a:xfrm>
            <a:off x="789472" y="1691864"/>
            <a:ext cx="10559248" cy="949736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052F1-89B1-4EC9-98D9-BD45378591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9472" y="3429000"/>
            <a:ext cx="6932128" cy="307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EB7198-C39B-4403-A204-23E843ECE9AB}"/>
              </a:ext>
            </a:extLst>
          </p:cNvPr>
          <p:cNvSpPr txBox="1"/>
          <p:nvPr/>
        </p:nvSpPr>
        <p:spPr>
          <a:xfrm>
            <a:off x="688157" y="2884599"/>
            <a:ext cx="686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Adjusted R-square increased from 0.862 to 0.8633</a:t>
            </a:r>
          </a:p>
        </p:txBody>
      </p:sp>
    </p:spTree>
    <p:extLst>
      <p:ext uri="{BB962C8B-B14F-4D97-AF65-F5344CB8AC3E}">
        <p14:creationId xmlns:p14="http://schemas.microsoft.com/office/powerpoint/2010/main" val="1302331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F8B5-9FDE-4932-8C42-D35B8146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255906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final model using 10 fold cross-validation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E2D839-7EBB-4273-AD54-9D0E451FC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98"/>
          <a:stretch/>
        </p:blipFill>
        <p:spPr>
          <a:xfrm>
            <a:off x="521207" y="1803253"/>
            <a:ext cx="9190043" cy="21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86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Predicting test data</a:t>
            </a:r>
          </a:p>
        </p:txBody>
      </p:sp>
    </p:spTree>
    <p:extLst>
      <p:ext uri="{BB962C8B-B14F-4D97-AF65-F5344CB8AC3E}">
        <p14:creationId xmlns:p14="http://schemas.microsoft.com/office/powerpoint/2010/main" val="2259940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FBC5-6406-4B7B-A354-6BFA48DA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BC0241-22D5-4F5E-9ACA-D32A2121A09B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61725" y="1543035"/>
            <a:ext cx="6963049" cy="1095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B9068C-29D4-415A-9436-85720AB3300A}"/>
              </a:ext>
            </a:extLst>
          </p:cNvPr>
          <p:cNvPicPr/>
          <p:nvPr/>
        </p:nvPicPr>
        <p:blipFill rotWithShape="1">
          <a:blip r:embed="rId3"/>
          <a:srcRect t="13983"/>
          <a:stretch/>
        </p:blipFill>
        <p:spPr bwMode="auto">
          <a:xfrm>
            <a:off x="876025" y="3093324"/>
            <a:ext cx="5600189" cy="3147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8813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Challenges faced by us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90"/>
            <a:ext cx="458573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3 qualitative values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60819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3871972"/>
            <a:ext cx="4504252" cy="409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Highly right-skewed response variable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831228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859389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4743939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3D9F4D8F-746C-4070-838A-1DD8C9161CD5}"/>
              </a:ext>
            </a:extLst>
          </p:cNvPr>
          <p:cNvSpPr txBox="1">
            <a:spLocks/>
          </p:cNvSpPr>
          <p:nvPr/>
        </p:nvSpPr>
        <p:spPr>
          <a:xfrm>
            <a:off x="1058081" y="2911871"/>
            <a:ext cx="4918513" cy="409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Finding the right interaction between covariates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136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the Dataset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16454" y="1640264"/>
            <a:ext cx="10959091" cy="2841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Data source :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https://www.kaggle.com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Data overview: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3680B-3DC3-48B1-9F31-86229C76A4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7010" y="3429000"/>
            <a:ext cx="7060676" cy="2677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791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Validation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487CC9-AA64-4216-BB6C-57DE111EB0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678401" cy="47862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null values: </a:t>
            </a:r>
          </a:p>
          <a:p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Checking for bad data: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FD5CC3-CE0A-451D-8788-70B31A24D6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9150" y="2120899"/>
            <a:ext cx="2476500" cy="803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18D668-41AB-46B2-A002-BC1EFD9C3F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19884" y="2120899"/>
            <a:ext cx="2557780" cy="803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489573-514C-475C-91BF-0B375DB22B39}"/>
              </a:ext>
            </a:extLst>
          </p:cNvPr>
          <p:cNvPicPr/>
          <p:nvPr/>
        </p:nvPicPr>
        <p:blipFill rotWithShape="1">
          <a:blip r:embed="rId4"/>
          <a:srcRect t="4095"/>
          <a:stretch/>
        </p:blipFill>
        <p:spPr bwMode="auto">
          <a:xfrm>
            <a:off x="819149" y="4107825"/>
            <a:ext cx="9559761" cy="230211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5782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Scatter plot of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DFF64A-EC85-461B-9A80-04A863DCCD64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58995" y="1435100"/>
            <a:ext cx="9239034" cy="47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5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Scatter plot of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F6B9-FBF4-4935-BB84-0C76ED8A4A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624875" cy="5251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 jitter plots for sex, no. of dependents and smoker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CC5DDA-3ACD-4F1B-9D55-6ABCC9FB0B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15057" y="2417595"/>
            <a:ext cx="3650212" cy="2842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2783E2-2924-4A0C-A685-3C1F00F1C7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8157" y="2457794"/>
            <a:ext cx="3846136" cy="2802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2E8690-0417-48BB-8661-CA322CCD18F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18135" y="2290713"/>
            <a:ext cx="3506771" cy="30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Histograms and correlations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DEAD9D-8151-4B7B-AD62-2504326426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8728" y="1534707"/>
            <a:ext cx="7890235" cy="43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2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605</TotalTime>
  <Words>348</Words>
  <Application>Microsoft Office PowerPoint</Application>
  <PresentationFormat>Widescreen</PresentationFormat>
  <Paragraphs>109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Segoe UI</vt:lpstr>
      <vt:lpstr>Segoe UI Light</vt:lpstr>
      <vt:lpstr>Segoe UI Semibold</vt:lpstr>
      <vt:lpstr>WelcomeDoc</vt:lpstr>
      <vt:lpstr>Medical Cost Prediction</vt:lpstr>
      <vt:lpstr>  Our Team</vt:lpstr>
      <vt:lpstr>Libraries Used</vt:lpstr>
      <vt:lpstr>About the Dataset </vt:lpstr>
      <vt:lpstr>Data Validation</vt:lpstr>
      <vt:lpstr>Exploratory Data Analysis</vt:lpstr>
      <vt:lpstr>Scatter plot of variables</vt:lpstr>
      <vt:lpstr>Scatter plot of variables</vt:lpstr>
      <vt:lpstr>Histograms and correlations</vt:lpstr>
      <vt:lpstr>Feature Engineering</vt:lpstr>
      <vt:lpstr>Convert categorical variables to numeric</vt:lpstr>
      <vt:lpstr>Manufacturing new features</vt:lpstr>
      <vt:lpstr>Split the data into training and test</vt:lpstr>
      <vt:lpstr>Split the dataset into train and test</vt:lpstr>
      <vt:lpstr>Model Creation</vt:lpstr>
      <vt:lpstr>Data Model 1</vt:lpstr>
      <vt:lpstr>Model 1 (continued)</vt:lpstr>
      <vt:lpstr>Data Model 2 (Added interaction)</vt:lpstr>
      <vt:lpstr>Residual plot for Model 2</vt:lpstr>
      <vt:lpstr>Transformation</vt:lpstr>
      <vt:lpstr>Transformations on y – square-root, cube-root and log</vt:lpstr>
      <vt:lpstr>Box Cox Transformation </vt:lpstr>
      <vt:lpstr>Transformed model</vt:lpstr>
      <vt:lpstr>Plotting the transformed model</vt:lpstr>
      <vt:lpstr>Multi Collinearity Test </vt:lpstr>
      <vt:lpstr>Variable Selection using Stepwise Regression</vt:lpstr>
      <vt:lpstr>Variable selection – Stepwise Regression</vt:lpstr>
      <vt:lpstr>PowerPoint Presentation</vt:lpstr>
      <vt:lpstr>PowerPoint Presentation</vt:lpstr>
      <vt:lpstr>PowerPoint Presentation</vt:lpstr>
      <vt:lpstr>PowerPoint Presentation</vt:lpstr>
      <vt:lpstr>Variable selection </vt:lpstr>
      <vt:lpstr>Making Final Model</vt:lpstr>
      <vt:lpstr>Training final model using 10 fold cross-validation</vt:lpstr>
      <vt:lpstr>Predicting test data</vt:lpstr>
      <vt:lpstr>Testing Model </vt:lpstr>
      <vt:lpstr>Challenges faced by us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Cost Prediction</dc:title>
  <dc:creator>Sharma, Rashi (sharmri)</dc:creator>
  <cp:keywords/>
  <cp:lastModifiedBy>Archit Bhartiya</cp:lastModifiedBy>
  <cp:revision>86</cp:revision>
  <dcterms:created xsi:type="dcterms:W3CDTF">2018-12-05T16:00:54Z</dcterms:created>
  <dcterms:modified xsi:type="dcterms:W3CDTF">2018-12-06T02:11:52Z</dcterms:modified>
  <cp:version/>
</cp:coreProperties>
</file>