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sldIdLst>
    <p:sldId id="260" r:id="rId2"/>
    <p:sldId id="261" r:id="rId3"/>
    <p:sldId id="264" r:id="rId4"/>
    <p:sldId id="291" r:id="rId5"/>
    <p:sldId id="292" r:id="rId6"/>
    <p:sldId id="290" r:id="rId7"/>
    <p:sldId id="263" r:id="rId8"/>
    <p:sldId id="256" r:id="rId9"/>
    <p:sldId id="257" r:id="rId10"/>
    <p:sldId id="258" r:id="rId11"/>
    <p:sldId id="259" r:id="rId12"/>
    <p:sldId id="269" r:id="rId13"/>
    <p:sldId id="270" r:id="rId14"/>
    <p:sldId id="271" r:id="rId15"/>
    <p:sldId id="272" r:id="rId16"/>
    <p:sldId id="285" r:id="rId17"/>
    <p:sldId id="273" r:id="rId18"/>
    <p:sldId id="294" r:id="rId19"/>
    <p:sldId id="274" r:id="rId20"/>
    <p:sldId id="275" r:id="rId21"/>
    <p:sldId id="295" r:id="rId22"/>
    <p:sldId id="283" r:id="rId23"/>
    <p:sldId id="276" r:id="rId24"/>
    <p:sldId id="296" r:id="rId25"/>
    <p:sldId id="277" r:id="rId26"/>
    <p:sldId id="278" r:id="rId27"/>
    <p:sldId id="279" r:id="rId28"/>
    <p:sldId id="280" r:id="rId29"/>
    <p:sldId id="297" r:id="rId30"/>
    <p:sldId id="298" r:id="rId31"/>
    <p:sldId id="281" r:id="rId32"/>
    <p:sldId id="282" r:id="rId33"/>
    <p:sldId id="266" r:id="rId34"/>
    <p:sldId id="267" r:id="rId35"/>
    <p:sldId id="268" r:id="rId36"/>
    <p:sldId id="29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emma.org/" TargetMode="External"/><Relationship Id="rId7" Type="http://schemas.openxmlformats.org/officeDocument/2006/relationships/hyperlink" Target="http://en.wikipedia.org/wiki/GitHub" TargetMode="External"/><Relationship Id="rId2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://www.tutorialspoint.com/ajax/what_is_ajax.htm" TargetMode="External"/><Relationship Id="rId4" Type="http://schemas.openxmlformats.org/officeDocument/2006/relationships/hyperlink" Target="http://projects.spring.io/spring-framework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" y="381000"/>
            <a:ext cx="5867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Vishwakarma Government Engineering College, </a:t>
            </a:r>
          </a:p>
          <a:p>
            <a:r>
              <a:rPr lang="en-US" sz="3600" b="1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Chandkheda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533400"/>
            <a:ext cx="160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219200" y="2971800"/>
            <a:ext cx="670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UY" sz="3200" b="1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imes New Roman" pitchFamily="18" charset="0"/>
              </a:rPr>
              <a:t>Workflow Management System</a:t>
            </a:r>
            <a:endParaRPr 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19400" y="4826675"/>
            <a:ext cx="6019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Presented by: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	</a:t>
            </a:r>
            <a:r>
              <a:rPr lang="en-US" b="1" dirty="0" err="1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Sefali</a:t>
            </a:r>
            <a:r>
              <a:rPr lang="en-US" b="1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 H. </a:t>
            </a:r>
            <a:r>
              <a:rPr lang="en-US" b="1" dirty="0" err="1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Kodala</a:t>
            </a:r>
            <a:r>
              <a:rPr lang="en-US" b="1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             (100170107001)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	</a:t>
            </a:r>
            <a:r>
              <a:rPr lang="en-US" b="1" dirty="0" err="1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Jaimini</a:t>
            </a:r>
            <a:r>
              <a:rPr lang="en-US" b="1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 N. Joshi              (100170107003)	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	</a:t>
            </a:r>
            <a:r>
              <a:rPr lang="en-US" b="1" dirty="0" err="1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Hemangi</a:t>
            </a:r>
            <a:r>
              <a:rPr lang="en-US" b="1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 S. Chaudhari  (100170107093)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Guided  by: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	Internal Guide: Prof. S. P. Patel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alibri" pitchFamily="34" charset="0"/>
              </a:rPr>
              <a:t>	</a:t>
            </a:r>
            <a:endParaRPr lang="en-US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1026" name="Picture 2" descr="C:\Users\User\Documents\icon_gea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038600"/>
            <a:ext cx="1819275" cy="1819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fema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91000" y="2854325"/>
            <a:ext cx="1603375" cy="1603375"/>
          </a:xfrm>
        </p:spPr>
      </p:pic>
      <p:sp>
        <p:nvSpPr>
          <p:cNvPr id="5" name="Cloud 4"/>
          <p:cNvSpPr/>
          <p:nvPr/>
        </p:nvSpPr>
        <p:spPr>
          <a:xfrm>
            <a:off x="5715000" y="1447800"/>
            <a:ext cx="2286000" cy="12954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Task allocation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1524000" y="1447800"/>
            <a:ext cx="2133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Story Handling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7" name="Cloud 6"/>
          <p:cNvSpPr/>
          <p:nvPr/>
        </p:nvSpPr>
        <p:spPr>
          <a:xfrm>
            <a:off x="3810000" y="5181600"/>
            <a:ext cx="20574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Task handling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Cloud 7"/>
          <p:cNvSpPr/>
          <p:nvPr/>
        </p:nvSpPr>
        <p:spPr>
          <a:xfrm>
            <a:off x="6400800" y="3657600"/>
            <a:ext cx="2209800" cy="13716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Monitor Progress of Developers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9" name="Cloud 8"/>
          <p:cNvSpPr/>
          <p:nvPr/>
        </p:nvSpPr>
        <p:spPr>
          <a:xfrm>
            <a:off x="1066800" y="3657600"/>
            <a:ext cx="2514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Handle subordinates  queries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207824" y="0"/>
            <a:ext cx="77724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noProof="0" dirty="0" smtClean="0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Role of </a:t>
            </a:r>
            <a:r>
              <a:rPr lang="en-US" sz="4400" b="1" dirty="0" smtClean="0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Project Lead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Group4-Meeting-Light-12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32912" y="3007056"/>
            <a:ext cx="1845303" cy="1665015"/>
          </a:xfrm>
        </p:spPr>
      </p:pic>
      <p:sp>
        <p:nvSpPr>
          <p:cNvPr id="6" name="Cloud 5"/>
          <p:cNvSpPr/>
          <p:nvPr/>
        </p:nvSpPr>
        <p:spPr>
          <a:xfrm>
            <a:off x="1447800" y="1752600"/>
            <a:ext cx="2362200" cy="14478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Create/</a:t>
            </a:r>
            <a:r>
              <a:rPr lang="en-US" dirty="0" err="1" smtClean="0">
                <a:latin typeface="Comic Sans MS" pitchFamily="66" charset="0"/>
              </a:rPr>
              <a:t>viewstories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7" name="Cloud 6"/>
          <p:cNvSpPr/>
          <p:nvPr/>
        </p:nvSpPr>
        <p:spPr>
          <a:xfrm>
            <a:off x="1676400" y="4953000"/>
            <a:ext cx="2438400" cy="13716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Create/view task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2" name="Cloud 11"/>
          <p:cNvSpPr/>
          <p:nvPr/>
        </p:nvSpPr>
        <p:spPr>
          <a:xfrm>
            <a:off x="6172200" y="4876800"/>
            <a:ext cx="2438400" cy="1210096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Compose message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3" name="Cloud 12"/>
          <p:cNvSpPr/>
          <p:nvPr/>
        </p:nvSpPr>
        <p:spPr>
          <a:xfrm>
            <a:off x="5791200" y="1600200"/>
            <a:ext cx="2819400" cy="15240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Development &amp; update task status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07824" y="0"/>
            <a:ext cx="77724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noProof="0" dirty="0" smtClean="0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Role of Developer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200150" y="0"/>
            <a:ext cx="77724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Login screen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10" name="Content Placeholder 9" descr="1 login scree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23975" y="1283813"/>
            <a:ext cx="7499350" cy="38826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228725" y="0"/>
            <a:ext cx="77724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noProof="0" dirty="0" smtClean="0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Admin dashboard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5" name="Content Placeholder 4" descr="2 admin scree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0325" y="1283022"/>
            <a:ext cx="7499350" cy="415360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200150" y="0"/>
            <a:ext cx="77724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Project Manager</a:t>
            </a:r>
            <a:r>
              <a:rPr lang="en-US" sz="4400" b="1" noProof="0" dirty="0" smtClean="0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 dashboard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6" name="Content Placeholder 5" descr="3 pm scree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0325" y="1276943"/>
            <a:ext cx="7499350" cy="31247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200150" y="0"/>
            <a:ext cx="77724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noProof="0" dirty="0" smtClean="0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Developer dashboard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5" name="Content Placeholder 4" descr="4 developer scree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23975" y="1283442"/>
            <a:ext cx="7499350" cy="311710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888" y="0"/>
            <a:ext cx="7498080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Calibri" pitchFamily="34" charset="0"/>
                <a:cs typeface="Calibri" pitchFamily="34" charset="0"/>
              </a:rPr>
              <a:t>Add user</a:t>
            </a:r>
            <a:endParaRPr lang="en-US" sz="44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Content Placeholder 3" descr="Add User - wfm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2928" y="1273792"/>
            <a:ext cx="6999793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228725" y="0"/>
            <a:ext cx="77724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View user list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6" name="Content Placeholder 5" descr="5 user list scree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23975" y="1277147"/>
            <a:ext cx="7499350" cy="424735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4536" y="0"/>
            <a:ext cx="7498080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Calibri" pitchFamily="34" charset="0"/>
                <a:cs typeface="Calibri" pitchFamily="34" charset="0"/>
              </a:rPr>
              <a:t>Add company</a:t>
            </a:r>
            <a:endParaRPr lang="en-US" sz="44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Content Placeholder 3" descr="Add Company - wfm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25916" y="1273792"/>
            <a:ext cx="7499350" cy="39199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238250" y="0"/>
            <a:ext cx="77724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View company list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5" name="Content Placeholder 4" descr="6 company list scree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0325" y="1219200"/>
            <a:ext cx="7499350" cy="243366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5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2"/>
                </a:solidFill>
                <a:latin typeface="Calibri" pitchFamily="34" charset="0"/>
              </a:rPr>
              <a:t>Table of contents</a:t>
            </a:r>
            <a:endParaRPr lang="en-US" sz="44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0833" y="1276350"/>
            <a:ext cx="7498080" cy="4800600"/>
          </a:xfrm>
        </p:spPr>
        <p:txBody>
          <a:bodyPr>
            <a:normAutofit/>
          </a:bodyPr>
          <a:lstStyle/>
          <a:p>
            <a:pPr marL="514350" indent="-514350">
              <a:buFontTx/>
              <a:buAutoNum type="arabicPeriod"/>
            </a:pP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Introduction to system</a:t>
            </a:r>
          </a:p>
          <a:p>
            <a:pPr marL="514350" indent="-514350">
              <a:buFontTx/>
              <a:buAutoNum type="arabicPeriod"/>
            </a:pP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Conventional 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system 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and its limitations</a:t>
            </a:r>
          </a:p>
          <a:p>
            <a:pPr marL="514350" indent="-514350">
              <a:buFontTx/>
              <a:buAutoNum type="arabicPeriod"/>
            </a:pP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Proposed system 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and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requirements</a:t>
            </a:r>
          </a:p>
          <a:p>
            <a:pPr marL="514350" indent="-514350">
              <a:buFontTx/>
              <a:buAutoNum type="arabicPeriod"/>
            </a:pP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Tools and 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technologies </a:t>
            </a: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used</a:t>
            </a:r>
          </a:p>
          <a:p>
            <a:pPr marL="514350" indent="-514350">
              <a:buFontTx/>
              <a:buAutoNum type="arabicPeriod"/>
            </a:pP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Features of workflow management system</a:t>
            </a:r>
          </a:p>
          <a:p>
            <a:pPr marL="514350" indent="-514350">
              <a:buFontTx/>
              <a:buAutoNum type="arabicPeriod"/>
            </a:pP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Roles of participating users in the system</a:t>
            </a:r>
          </a:p>
          <a:p>
            <a:pPr marL="514350" indent="-514350">
              <a:buFontTx/>
              <a:buAutoNum type="arabicPeriod"/>
            </a:pP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Screenshots</a:t>
            </a:r>
            <a:endParaRPr lang="en-US" sz="2200" dirty="0" smtClean="0">
              <a:latin typeface="Calibri" pitchFamily="34" charset="0"/>
              <a:cs typeface="Times New Roman" pitchFamily="18" charset="0"/>
            </a:endParaRPr>
          </a:p>
          <a:p>
            <a:pPr marL="514350" indent="-514350">
              <a:buFontTx/>
              <a:buAutoNum type="arabicPeriod"/>
            </a:pP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Future enhancement</a:t>
            </a:r>
          </a:p>
          <a:p>
            <a:pPr marL="514350" indent="-514350">
              <a:buFontTx/>
              <a:buAutoNum type="arabicPeriod"/>
            </a:pPr>
            <a:r>
              <a:rPr lang="en-US" sz="2200" dirty="0" smtClean="0">
                <a:latin typeface="Calibri" pitchFamily="34" charset="0"/>
                <a:cs typeface="Times New Roman" pitchFamily="18" charset="0"/>
              </a:rPr>
              <a:t>References</a:t>
            </a:r>
          </a:p>
          <a:p>
            <a:pPr marL="514350" indent="-514350">
              <a:buNone/>
            </a:pPr>
            <a:endParaRPr lang="en-US" sz="2200" dirty="0" smtClean="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228725" y="0"/>
            <a:ext cx="77724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View company details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6" name="Content Placeholder 5" descr="7 company detail scree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0325" y="1283994"/>
            <a:ext cx="7499350" cy="29037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888" y="0"/>
            <a:ext cx="7498080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Calibri" pitchFamily="34" charset="0"/>
                <a:cs typeface="Calibri" pitchFamily="34" charset="0"/>
              </a:rPr>
              <a:t>Add </a:t>
            </a:r>
            <a:r>
              <a:rPr lang="en-US" sz="4400" b="1" dirty="0" smtClean="0">
                <a:latin typeface="Calibri" pitchFamily="34" charset="0"/>
                <a:cs typeface="Calibri" pitchFamily="34" charset="0"/>
              </a:rPr>
              <a:t>Project</a:t>
            </a:r>
            <a:endParaRPr lang="en-US" sz="44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Content Placeholder 3" descr="Add Project - wfm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25916" y="1274978"/>
            <a:ext cx="7499350" cy="34494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920" y="0"/>
            <a:ext cx="7498080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Calibri" pitchFamily="34" charset="0"/>
                <a:cs typeface="Calibri" pitchFamily="34" charset="0"/>
              </a:rPr>
              <a:t>View project</a:t>
            </a:r>
            <a:endParaRPr lang="en-US" sz="44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Content Placeholder 3" descr="View Project List - wfm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201876"/>
            <a:ext cx="7499350" cy="24557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228725" y="0"/>
            <a:ext cx="77724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View project details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5" name="Content Placeholder 4" descr="8 project detail scree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0325" y="1283204"/>
            <a:ext cx="7499350" cy="366584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888" y="0"/>
            <a:ext cx="7498080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Calibri" pitchFamily="34" charset="0"/>
                <a:cs typeface="Calibri" pitchFamily="34" charset="0"/>
              </a:rPr>
              <a:t>Add story</a:t>
            </a:r>
            <a:endParaRPr lang="en-US" sz="44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Content Placeholder 3" descr="Add Story - wfm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0656" y="1281752"/>
            <a:ext cx="7499350" cy="28838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228725" y="0"/>
            <a:ext cx="77724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View story details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6" name="Content Placeholder 5" descr="9 story detail scree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0325" y="1281789"/>
            <a:ext cx="7499350" cy="28990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228725" y="0"/>
            <a:ext cx="77724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View designation list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5" name="Content Placeholder 4" descr="10 designation list scree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0325" y="1284747"/>
            <a:ext cx="7499350" cy="26217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200150" y="0"/>
            <a:ext cx="77724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Inbox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5" name="Content Placeholder 4" descr="11 inbox scree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0325" y="1280835"/>
            <a:ext cx="7499350" cy="20196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229697" y="0"/>
            <a:ext cx="77724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noProof="0" dirty="0" smtClean="0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View user profile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6" name="Content Placeholder 5" descr="12 user profile scree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20278" y="1279397"/>
            <a:ext cx="7499350" cy="36048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888" y="0"/>
            <a:ext cx="7498080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Calibri" pitchFamily="34" charset="0"/>
                <a:cs typeface="Calibri" pitchFamily="34" charset="0"/>
              </a:rPr>
              <a:t>Add </a:t>
            </a:r>
            <a:r>
              <a:rPr lang="en-US" sz="4400" b="1" dirty="0" smtClean="0">
                <a:latin typeface="Calibri" pitchFamily="34" charset="0"/>
                <a:cs typeface="Calibri" pitchFamily="34" charset="0"/>
              </a:rPr>
              <a:t>c</a:t>
            </a:r>
            <a:r>
              <a:rPr lang="en-US" sz="4400" b="1" dirty="0" smtClean="0">
                <a:latin typeface="Calibri" pitchFamily="34" charset="0"/>
                <a:cs typeface="Calibri" pitchFamily="34" charset="0"/>
              </a:rPr>
              <a:t>ountry</a:t>
            </a:r>
            <a:endParaRPr lang="en-US" sz="44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Content Placeholder 3" descr="Add Country - wfms(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20424" y="3352800"/>
            <a:ext cx="7499350" cy="1759624"/>
          </a:xfrm>
        </p:spPr>
      </p:pic>
      <p:pic>
        <p:nvPicPr>
          <p:cNvPr id="5" name="Picture 4" descr="Add Country - wfm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4072" y="1281753"/>
            <a:ext cx="7461498" cy="1828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475" y="1276350"/>
            <a:ext cx="7467600" cy="5334000"/>
          </a:xfrm>
        </p:spPr>
        <p:txBody>
          <a:bodyPr>
            <a:noAutofit/>
          </a:bodyPr>
          <a:lstStyle/>
          <a:p>
            <a:pPr>
              <a:buFont typeface="Courier New" pitchFamily="49" charset="0"/>
              <a:buChar char="o"/>
              <a:defRPr/>
            </a:pPr>
            <a:r>
              <a:rPr lang="en-IN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Workflow automates “Definition, Delegation and Distribution of Tasks</a:t>
            </a:r>
            <a:r>
              <a:rPr lang="en-IN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”</a:t>
            </a:r>
            <a:endParaRPr lang="en-IN" sz="2200" dirty="0" smtClean="0">
              <a:solidFill>
                <a:schemeClr val="tx2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  <a:defRPr/>
            </a:pPr>
            <a:r>
              <a:rPr lang="en-IN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Makes employees more organized, </a:t>
            </a:r>
            <a:r>
              <a:rPr lang="en-IN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productive </a:t>
            </a:r>
            <a:r>
              <a:rPr lang="en-IN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and </a:t>
            </a:r>
            <a:r>
              <a:rPr lang="en-IN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effective</a:t>
            </a:r>
            <a:endParaRPr lang="en-IN" sz="2200" dirty="0" smtClean="0">
              <a:solidFill>
                <a:schemeClr val="tx2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  <a:defRPr/>
            </a:pPr>
            <a:r>
              <a:rPr lang="en-IN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Allows to track tasks and automate routine </a:t>
            </a:r>
            <a:r>
              <a:rPr lang="en-IN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work</a:t>
            </a:r>
            <a:endParaRPr lang="en-IN" sz="2200" dirty="0" smtClean="0">
              <a:solidFill>
                <a:schemeClr val="tx2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  <a:defRPr/>
            </a:pP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Delivers efficient project management through a task-centric and simple  user </a:t>
            </a: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interface</a:t>
            </a:r>
            <a:endParaRPr lang="en-US" sz="2200" dirty="0" smtClean="0">
              <a:solidFill>
                <a:schemeClr val="tx2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  <a:defRPr/>
            </a:pP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Benefits of Workflow</a:t>
            </a:r>
            <a:endParaRPr lang="en-IN" sz="2200" dirty="0" smtClean="0">
              <a:solidFill>
                <a:schemeClr val="tx2"/>
              </a:solidFill>
              <a:latin typeface="Calibri" pitchFamily="34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  <a:defRPr/>
            </a:pP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Efficient project and tasks management</a:t>
            </a:r>
            <a:endParaRPr lang="en-IN" sz="2200" dirty="0" smtClean="0">
              <a:solidFill>
                <a:schemeClr val="tx2"/>
              </a:solidFill>
              <a:latin typeface="Calibri" pitchFamily="34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  <a:defRPr/>
            </a:pP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Easy to use interface</a:t>
            </a:r>
            <a:endParaRPr lang="en-IN" sz="2200" dirty="0" smtClean="0">
              <a:solidFill>
                <a:schemeClr val="tx2"/>
              </a:solidFill>
              <a:latin typeface="Calibri" pitchFamily="34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  <a:defRPr/>
            </a:pP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Integrated time tracking</a:t>
            </a:r>
            <a:endParaRPr lang="en-IN" sz="2200" dirty="0" smtClean="0">
              <a:solidFill>
                <a:schemeClr val="tx2"/>
              </a:solidFill>
              <a:latin typeface="Calibri" pitchFamily="34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  <a:defRPr/>
            </a:pP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Access control and permissions</a:t>
            </a:r>
            <a:endParaRPr lang="en-IN" sz="2200" dirty="0" smtClean="0">
              <a:solidFill>
                <a:schemeClr val="tx2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endParaRPr lang="en-US" sz="22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00150" y="0"/>
            <a:ext cx="77724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Introduction to system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888" y="0"/>
            <a:ext cx="7498080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Calibri" pitchFamily="34" charset="0"/>
                <a:cs typeface="Calibri" pitchFamily="34" charset="0"/>
              </a:rPr>
              <a:t>Add resource</a:t>
            </a:r>
            <a:endParaRPr lang="en-US" sz="44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Content Placeholder 3" descr="Add Resource - wfm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26202" y="1278336"/>
            <a:ext cx="7499350" cy="20193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238250" y="0"/>
            <a:ext cx="77724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JSPs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5" name="Content Placeholder 4" descr="13 jsp pages scree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1275606"/>
            <a:ext cx="7499350" cy="253581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219200" y="0"/>
            <a:ext cx="77724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noProof="0" dirty="0" smtClean="0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Controllers, DAOs &amp; Entities 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7" name="Content Placeholder 6" descr="14 back en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295400"/>
            <a:ext cx="6839905" cy="44392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0833" y="1276350"/>
            <a:ext cx="7498080" cy="4800600"/>
          </a:xfrm>
        </p:spPr>
        <p:txBody>
          <a:bodyPr>
            <a:normAutofit/>
          </a:bodyPr>
          <a:lstStyle/>
          <a:p>
            <a:pPr lvl="0">
              <a:buFont typeface="Courier New" pitchFamily="49" charset="0"/>
              <a:buChar char="o"/>
            </a:pPr>
            <a:r>
              <a:rPr lang="en-US" sz="2200" dirty="0" smtClean="0">
                <a:latin typeface="Calibri" pitchFamily="34" charset="0"/>
              </a:rPr>
              <a:t>Database back up &amp; recovery </a:t>
            </a:r>
          </a:p>
          <a:p>
            <a:pPr lvl="0">
              <a:buFont typeface="Courier New" pitchFamily="49" charset="0"/>
              <a:buChar char="o"/>
            </a:pPr>
            <a:r>
              <a:rPr lang="en-US" sz="2200" dirty="0" smtClean="0">
                <a:latin typeface="Calibri" pitchFamily="34" charset="0"/>
              </a:rPr>
              <a:t>Billing module</a:t>
            </a:r>
          </a:p>
          <a:p>
            <a:pPr lvl="0">
              <a:buFont typeface="Courier New" pitchFamily="49" charset="0"/>
              <a:buChar char="o"/>
            </a:pPr>
            <a:r>
              <a:rPr lang="en-US" sz="2200" dirty="0" smtClean="0">
                <a:latin typeface="Calibri" pitchFamily="34" charset="0"/>
              </a:rPr>
              <a:t>Resignation module</a:t>
            </a:r>
          </a:p>
          <a:p>
            <a:pPr lvl="0">
              <a:buFont typeface="Courier New" pitchFamily="49" charset="0"/>
              <a:buChar char="o"/>
            </a:pPr>
            <a:r>
              <a:rPr lang="en-US" sz="2200" dirty="0" smtClean="0">
                <a:latin typeface="Calibri" pitchFamily="34" charset="0"/>
              </a:rPr>
              <a:t>Search module</a:t>
            </a:r>
          </a:p>
          <a:p>
            <a:pPr lvl="0">
              <a:buFont typeface="Courier New" pitchFamily="49" charset="0"/>
              <a:buChar char="o"/>
            </a:pPr>
            <a:r>
              <a:rPr lang="en-US" sz="2200" dirty="0" smtClean="0">
                <a:latin typeface="Calibri" pitchFamily="34" charset="0"/>
              </a:rPr>
              <a:t>Adding technologies to user profile</a:t>
            </a:r>
          </a:p>
          <a:p>
            <a:pPr lvl="0">
              <a:buFont typeface="Courier New" pitchFamily="49" charset="0"/>
              <a:buChar char="o"/>
            </a:pPr>
            <a:r>
              <a:rPr lang="en-US" sz="2200" dirty="0" smtClean="0">
                <a:latin typeface="Calibri" pitchFamily="34" charset="0"/>
              </a:rPr>
              <a:t>Performance measurement</a:t>
            </a:r>
          </a:p>
          <a:p>
            <a:pPr lvl="0">
              <a:buFont typeface="Courier New" pitchFamily="49" charset="0"/>
              <a:buChar char="o"/>
            </a:pPr>
            <a:r>
              <a:rPr lang="en-US" sz="2200" dirty="0" smtClean="0">
                <a:latin typeface="Calibri" pitchFamily="34" charset="0"/>
              </a:rPr>
              <a:t>Activity notification to users via messages</a:t>
            </a:r>
          </a:p>
          <a:p>
            <a:pPr lvl="0">
              <a:buNone/>
            </a:pPr>
            <a:endParaRPr lang="en-US" sz="2200" dirty="0" smtClean="0">
              <a:latin typeface="Calibr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0" y="0"/>
            <a:ext cx="77724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Future enhancements</a:t>
            </a:r>
            <a:r>
              <a:rPr lang="en-US" sz="4400" b="1" noProof="0" dirty="0" smtClean="0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 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333" y="1276350"/>
            <a:ext cx="7498080" cy="48006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200" dirty="0" smtClean="0">
                <a:latin typeface="Calibri" pitchFamily="34" charset="0"/>
                <a:hlinkClick r:id="rId2"/>
              </a:rPr>
              <a:t>http://jquery.com/</a:t>
            </a:r>
            <a:endParaRPr lang="en-US" sz="2200" dirty="0" smtClean="0">
              <a:latin typeface="Calibri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latin typeface="Calibri" pitchFamily="34" charset="0"/>
                <a:hlinkClick r:id="rId3"/>
              </a:rPr>
              <a:t>http://www.eclemma.org/</a:t>
            </a:r>
            <a:endParaRPr lang="en-US" sz="2200" dirty="0" smtClean="0">
              <a:latin typeface="Calibri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latin typeface="Calibri" pitchFamily="34" charset="0"/>
                <a:hlinkClick r:id="rId4"/>
              </a:rPr>
              <a:t>http://projects.spring.io/spring-framework/</a:t>
            </a:r>
            <a:endParaRPr lang="en-US" sz="2200" dirty="0" smtClean="0">
              <a:latin typeface="Calibri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latin typeface="Calibri" pitchFamily="34" charset="0"/>
                <a:hlinkClick r:id="rId5"/>
              </a:rPr>
              <a:t>http://www.tutorialspoint.com/ajax/what_is_ajax.htm</a:t>
            </a:r>
            <a:endParaRPr lang="en-US" sz="2200" dirty="0" smtClean="0">
              <a:latin typeface="Calibri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latin typeface="Calibri" pitchFamily="34" charset="0"/>
                <a:hlinkClick r:id="rId6"/>
              </a:rPr>
              <a:t>https://github.com/</a:t>
            </a:r>
            <a:endParaRPr lang="en-US" sz="2200" dirty="0" smtClean="0">
              <a:latin typeface="Calibri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latin typeface="Calibri" pitchFamily="34" charset="0"/>
                <a:hlinkClick r:id="rId7"/>
              </a:rPr>
              <a:t>http://en.wikipedia.org/wiki/GitHub</a:t>
            </a:r>
            <a:endParaRPr lang="en-US" sz="2200" dirty="0" smtClean="0">
              <a:latin typeface="Calibri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latin typeface="Calibri" pitchFamily="34" charset="0"/>
                <a:hlinkClick r:id="rId7"/>
              </a:rPr>
              <a:t>http://getbootstrap.com/</a:t>
            </a:r>
            <a:endParaRPr lang="en-US" sz="2200" dirty="0" smtClean="0">
              <a:latin typeface="Calibri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sz="2200" dirty="0">
              <a:latin typeface="Calibr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0" y="0"/>
            <a:ext cx="77724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noProof="0" dirty="0" smtClean="0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References 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2819400"/>
            <a:ext cx="5638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</a:rPr>
              <a:t>Questions ?</a:t>
            </a:r>
            <a:endParaRPr 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2819400"/>
            <a:ext cx="5638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</a:rPr>
              <a:t>Thank you !!!</a:t>
            </a:r>
            <a:endParaRPr 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064" y="0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latin typeface="Calibri" pitchFamily="34" charset="0"/>
                <a:cs typeface="Calibri" pitchFamily="34" charset="0"/>
              </a:rPr>
              <a:t>Conventional system &amp; its limitation</a:t>
            </a:r>
            <a:endParaRPr lang="en-US" sz="4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7884" y="1141192"/>
            <a:ext cx="7498080" cy="4800600"/>
          </a:xfrm>
        </p:spPr>
        <p:txBody>
          <a:bodyPr>
            <a:noAutofit/>
          </a:bodyPr>
          <a:lstStyle/>
          <a:p>
            <a:pPr lvl="0">
              <a:buFont typeface="Courier New" pitchFamily="49" charset="0"/>
              <a:buChar char="o"/>
            </a:pPr>
            <a:r>
              <a:rPr lang="en-US" sz="18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Conventionally some process/work done in the organization is </a:t>
            </a:r>
            <a:r>
              <a:rPr lang="en-US" sz="18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manual</a:t>
            </a:r>
            <a:endParaRPr lang="en-US" sz="1800" dirty="0" smtClean="0">
              <a:solidFill>
                <a:schemeClr val="tx2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18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There </a:t>
            </a:r>
            <a:r>
              <a:rPr lang="en-US" sz="18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are </a:t>
            </a:r>
            <a:r>
              <a:rPr lang="en-US" sz="18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few functionalities for project </a:t>
            </a:r>
            <a:r>
              <a:rPr lang="en-US" sz="18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manager, project </a:t>
            </a:r>
            <a:r>
              <a:rPr lang="en-US" sz="18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leader </a:t>
            </a:r>
            <a:r>
              <a:rPr lang="en-US" sz="18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and developer</a:t>
            </a:r>
            <a:endParaRPr lang="en-US" sz="1800" dirty="0" smtClean="0">
              <a:solidFill>
                <a:schemeClr val="tx2"/>
              </a:solidFill>
              <a:latin typeface="Calibri" pitchFamily="34" charset="0"/>
              <a:cs typeface="Times New Roman" pitchFamily="18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en-US" sz="18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N</a:t>
            </a:r>
            <a:r>
              <a:rPr lang="en-US" sz="18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ew </a:t>
            </a:r>
            <a:r>
              <a:rPr lang="en-US" sz="18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employee’s details are to be maintained by admin time to </a:t>
            </a:r>
            <a:r>
              <a:rPr lang="en-US" sz="18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time</a:t>
            </a:r>
            <a:endParaRPr lang="en-US" sz="1800" dirty="0" smtClean="0">
              <a:solidFill>
                <a:schemeClr val="tx2"/>
              </a:solidFill>
              <a:latin typeface="Calibri" pitchFamily="34" charset="0"/>
              <a:cs typeface="Times New Roman" pitchFamily="18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en-US" sz="18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To evaluate the performance of the employees, it becomes very </a:t>
            </a:r>
            <a:r>
              <a:rPr lang="en-US" sz="18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difficult</a:t>
            </a:r>
            <a:endParaRPr lang="en-US" sz="1800" dirty="0" smtClean="0">
              <a:solidFill>
                <a:schemeClr val="tx2"/>
              </a:solidFill>
              <a:latin typeface="Calibri" pitchFamily="34" charset="0"/>
              <a:cs typeface="Times New Roman" pitchFamily="18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en-US" sz="18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The project leader also needs to inform to assign them the projects and work to be carried out under </a:t>
            </a:r>
            <a:r>
              <a:rPr lang="en-US" sz="18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it</a:t>
            </a:r>
            <a:endParaRPr lang="en-US" sz="1800" dirty="0" smtClean="0">
              <a:solidFill>
                <a:schemeClr val="tx2"/>
              </a:solidFill>
              <a:latin typeface="Calibri" pitchFamily="34" charset="0"/>
              <a:cs typeface="Times New Roman" pitchFamily="18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en-US" sz="18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The team leader needs to take care of each and every developer and assign them the </a:t>
            </a:r>
            <a:r>
              <a:rPr lang="en-US" sz="18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works. This </a:t>
            </a:r>
            <a:r>
              <a:rPr lang="en-US" sz="18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is a very time consuming </a:t>
            </a:r>
            <a:r>
              <a:rPr lang="en-US" sz="18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process</a:t>
            </a:r>
            <a:endParaRPr lang="en-US" sz="1800" dirty="0" smtClean="0">
              <a:solidFill>
                <a:schemeClr val="tx2"/>
              </a:solidFill>
              <a:latin typeface="Calibri" pitchFamily="34" charset="0"/>
              <a:cs typeface="Times New Roman" pitchFamily="18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en-US" sz="18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Also, no security is available in the system as each employee of every level has access to any kind of data of any employee of any </a:t>
            </a:r>
            <a:r>
              <a:rPr lang="en-US" sz="18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level</a:t>
            </a:r>
            <a:endParaRPr lang="en-US" sz="1800" dirty="0" smtClean="0">
              <a:solidFill>
                <a:schemeClr val="tx2"/>
              </a:solidFill>
              <a:latin typeface="Calibri" pitchFamily="34" charset="0"/>
              <a:cs typeface="Times New Roman" pitchFamily="18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en-US" sz="18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For effective output all employees must be inspired and motivated. </a:t>
            </a:r>
            <a:r>
              <a:rPr lang="en-US" sz="18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But in current </a:t>
            </a:r>
            <a:r>
              <a:rPr lang="en-US" sz="18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system </a:t>
            </a:r>
            <a:r>
              <a:rPr lang="en-US" sz="18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it is difficult to decide </a:t>
            </a:r>
            <a:r>
              <a:rPr lang="en-US" sz="18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outcome of </a:t>
            </a:r>
            <a:r>
              <a:rPr lang="en-US" sz="18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every employee in terms of work, time, quality of work </a:t>
            </a:r>
            <a:r>
              <a:rPr lang="en-US" sz="18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etc</a:t>
            </a:r>
            <a:endParaRPr lang="en-US" sz="1800" dirty="0" smtClean="0">
              <a:solidFill>
                <a:schemeClr val="tx2"/>
              </a:solidFill>
              <a:latin typeface="Calibri" pitchFamily="34" charset="0"/>
              <a:cs typeface="Times New Roman" pitchFamily="18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en-US" sz="18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For large organization it is difficult to manage every employee’s attendance even if it is not taken </a:t>
            </a:r>
            <a:r>
              <a:rPr lang="en-US" sz="18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manually</a:t>
            </a:r>
            <a:endParaRPr lang="en-US" sz="1800" dirty="0" smtClean="0">
              <a:solidFill>
                <a:schemeClr val="tx2"/>
              </a:solidFill>
              <a:latin typeface="Calibri" pitchFamily="34" charset="0"/>
              <a:cs typeface="Times New Roman" pitchFamily="18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en-US" sz="18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Proper salary management is based on work, output and efficiency of </a:t>
            </a:r>
            <a:r>
              <a:rPr lang="en-US" sz="18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employee</a:t>
            </a:r>
            <a:endParaRPr lang="en-US" sz="1800" dirty="0" smtClean="0">
              <a:solidFill>
                <a:schemeClr val="tx2"/>
              </a:solidFill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450" y="0"/>
            <a:ext cx="7790688" cy="11430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latin typeface="Calibri" pitchFamily="34" charset="0"/>
                <a:cs typeface="Calibri" pitchFamily="34" charset="0"/>
              </a:rPr>
              <a:t>Proposed system </a:t>
            </a:r>
            <a:r>
              <a:rPr lang="en-US" sz="4400" b="1" dirty="0" smtClean="0">
                <a:latin typeface="Calibri" pitchFamily="34" charset="0"/>
                <a:cs typeface="Calibri" pitchFamily="34" charset="0"/>
              </a:rPr>
              <a:t>and requirements</a:t>
            </a:r>
            <a:endParaRPr lang="en-US" sz="4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206" y="1277672"/>
            <a:ext cx="7498080" cy="4800600"/>
          </a:xfrm>
        </p:spPr>
        <p:txBody>
          <a:bodyPr>
            <a:no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To increase the functionalities for project </a:t>
            </a: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manager, project </a:t>
            </a: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leader or developer to provide easiness of work. </a:t>
            </a:r>
            <a:endParaRPr lang="en-US" sz="2200" dirty="0" smtClean="0">
              <a:solidFill>
                <a:schemeClr val="tx2"/>
              </a:solidFill>
              <a:latin typeface="Calibri" pitchFamily="34" charset="0"/>
              <a:cs typeface="Times New Roman" pitchFamily="18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To track the current progress very easily and </a:t>
            </a: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effectively</a:t>
            </a:r>
            <a:endParaRPr lang="en-US" sz="2200" dirty="0" smtClean="0">
              <a:solidFill>
                <a:schemeClr val="tx2"/>
              </a:solidFill>
              <a:latin typeface="Calibri" pitchFamily="34" charset="0"/>
              <a:cs typeface="Times New Roman" pitchFamily="18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To evaluate the performance of the employees.</a:t>
            </a:r>
          </a:p>
          <a:p>
            <a:pPr lvl="0">
              <a:buFont typeface="Courier New" pitchFamily="49" charset="0"/>
              <a:buChar char="o"/>
            </a:pP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To assign the </a:t>
            </a: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project </a:t>
            </a: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and work to be carried out under project leader to employee.</a:t>
            </a:r>
            <a:endParaRPr lang="en-US" sz="2200" dirty="0" smtClean="0">
              <a:solidFill>
                <a:schemeClr val="tx2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The owner need not be at the same location i.e. </a:t>
            </a: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in the </a:t>
            </a: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company </a:t>
            </a: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itself.</a:t>
            </a:r>
            <a:endParaRPr lang="en-US" sz="2200" dirty="0" smtClean="0">
              <a:solidFill>
                <a:schemeClr val="tx2"/>
              </a:solidFill>
              <a:latin typeface="Calibri" pitchFamily="34" charset="0"/>
              <a:cs typeface="Times New Roman" pitchFamily="18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To reduce time taken by all processes which are done partial manually.</a:t>
            </a:r>
          </a:p>
          <a:p>
            <a:pPr lvl="0">
              <a:buFont typeface="Courier New" pitchFamily="49" charset="0"/>
              <a:buChar char="o"/>
            </a:pP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To provide security in the system as which employee of which level has access to which kind of data of which employee of which level.</a:t>
            </a:r>
          </a:p>
          <a:p>
            <a:pPr>
              <a:buFont typeface="Courier New" pitchFamily="49" charset="0"/>
              <a:buChar char="o"/>
            </a:pPr>
            <a:endParaRPr lang="en-US" sz="2200" dirty="0">
              <a:solidFill>
                <a:schemeClr val="tx2"/>
              </a:solidFill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1295400"/>
          <a:ext cx="7627566" cy="2516426"/>
        </p:xfrm>
        <a:graphic>
          <a:graphicData uri="http://schemas.openxmlformats.org/drawingml/2006/table">
            <a:tbl>
              <a:tblPr/>
              <a:tblGrid>
                <a:gridCol w="2819400"/>
                <a:gridCol w="4808166"/>
              </a:tblGrid>
              <a:tr h="5038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Times New Roman" pitchFamily="18" charset="0"/>
                        </a:rPr>
                        <a:t>Operating</a:t>
                      </a:r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Times New Roman" pitchFamily="18" charset="0"/>
                        </a:rPr>
                        <a:t> System</a:t>
                      </a:r>
                      <a:endParaRPr lang="en-IN" sz="2200" b="1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Times New Roman" pitchFamily="18" charset="0"/>
                        </a:rPr>
                        <a:t>Windows</a:t>
                      </a:r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Times New Roman" pitchFamily="18" charset="0"/>
                        </a:rPr>
                        <a:t> 7</a:t>
                      </a:r>
                      <a:endParaRPr lang="en-US" sz="22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8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Times New Roman" pitchFamily="18" charset="0"/>
                        </a:rPr>
                        <a:t>Tools and Technologies</a:t>
                      </a:r>
                      <a:endParaRPr lang="en-IN" sz="2200" b="1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J2EE, JSP, </a:t>
                      </a:r>
                      <a:r>
                        <a:rPr kumimoji="0" lang="en-US" sz="22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Servlet</a:t>
                      </a:r>
                      <a:r>
                        <a:rPr kumimoji="0" lang="en-US" sz="22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2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Javascript</a:t>
                      </a:r>
                      <a:r>
                        <a:rPr kumimoji="0" lang="en-US" sz="22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 Ajax, Hibernate</a:t>
                      </a:r>
                      <a:r>
                        <a:rPr kumimoji="0" lang="en-US" sz="220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and </a:t>
                      </a:r>
                      <a:r>
                        <a:rPr kumimoji="0" lang="en-US" sz="22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Apache Tomcat, Eclipse</a:t>
                      </a:r>
                      <a:endParaRPr lang="en-US" sz="22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8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22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Times New Roman" pitchFamily="18" charset="0"/>
                        </a:rPr>
                        <a:t>Database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22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Times New Roman" pitchFamily="18" charset="0"/>
                        </a:rPr>
                        <a:t>MySql</a:t>
                      </a:r>
                      <a:endParaRPr lang="en-IN" sz="22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Times New Roman" pitchFamily="18" charset="0"/>
                        </a:rPr>
                        <a:t>Language</a:t>
                      </a:r>
                      <a:endParaRPr lang="en-IN" sz="2200" b="1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Times New Roman" pitchFamily="18" charset="0"/>
                        </a:rPr>
                        <a:t>Java</a:t>
                      </a:r>
                      <a:endParaRPr lang="en-IN" sz="22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Times New Roman" pitchFamily="18" charset="0"/>
                        </a:rPr>
                        <a:t>Documentation tool</a:t>
                      </a:r>
                      <a:endParaRPr lang="en-IN" sz="2200" b="1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Times New Roman" pitchFamily="18" charset="0"/>
                        </a:rPr>
                        <a:t>Microsoft office 2007, Visio 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Times New Roman" pitchFamily="18" charset="0"/>
                        </a:rPr>
                        <a:t>2007</a:t>
                      </a:r>
                      <a:endParaRPr lang="en-IN" sz="22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200150" y="0"/>
            <a:ext cx="77724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Tools and technologies used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475" y="1276350"/>
            <a:ext cx="7498080" cy="48006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Admin can keep a track of daily tasks carried across </a:t>
            </a: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company</a:t>
            </a:r>
            <a:endParaRPr lang="en-IN" sz="2200" dirty="0" smtClean="0">
              <a:solidFill>
                <a:schemeClr val="tx2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Employee need not run here and there to assign and submit </a:t>
            </a: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tasks</a:t>
            </a:r>
            <a:endParaRPr lang="en-IN" sz="2200" dirty="0" smtClean="0">
              <a:solidFill>
                <a:schemeClr val="tx2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Tasks are assigned </a:t>
            </a: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online, so </a:t>
            </a: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less paper </a:t>
            </a: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work</a:t>
            </a:r>
            <a:endParaRPr lang="en-IN" sz="2200" dirty="0" smtClean="0">
              <a:solidFill>
                <a:schemeClr val="tx2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Performance evaluation becomes </a:t>
            </a: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easier</a:t>
            </a:r>
            <a:endParaRPr lang="en-US" sz="2200" dirty="0" smtClean="0">
              <a:solidFill>
                <a:schemeClr val="tx2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Employees need not be at the same </a:t>
            </a: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location</a:t>
            </a:r>
            <a:endParaRPr lang="en-IN" sz="2200" dirty="0" smtClean="0">
              <a:solidFill>
                <a:schemeClr val="tx2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Database centrally located on the </a:t>
            </a: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s</a:t>
            </a: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erver</a:t>
            </a:r>
            <a:endParaRPr lang="en-US" sz="2200" dirty="0" smtClean="0">
              <a:solidFill>
                <a:schemeClr val="tx2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No need to remember complex document formats about work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Simple interface and ease of </a:t>
            </a:r>
            <a:r>
              <a:rPr lang="en-US" sz="2200" dirty="0" smtClean="0">
                <a:solidFill>
                  <a:schemeClr val="tx2"/>
                </a:solidFill>
                <a:latin typeface="Calibri" pitchFamily="34" charset="0"/>
                <a:cs typeface="Times New Roman" pitchFamily="18" charset="0"/>
              </a:rPr>
              <a:t>access</a:t>
            </a:r>
            <a:endParaRPr lang="en-US" sz="22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00150" y="0"/>
            <a:ext cx="77724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noProof="0" dirty="0" smtClean="0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Features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8"/>
          <p:cNvSpPr/>
          <p:nvPr/>
        </p:nvSpPr>
        <p:spPr>
          <a:xfrm>
            <a:off x="3048000" y="1143000"/>
            <a:ext cx="2286000" cy="13716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User registration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8" name="Cloud 17"/>
          <p:cNvSpPr/>
          <p:nvPr/>
        </p:nvSpPr>
        <p:spPr>
          <a:xfrm>
            <a:off x="1600200" y="5029200"/>
            <a:ext cx="2286000" cy="13716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Company registration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9" name="Cloud 18"/>
          <p:cNvSpPr/>
          <p:nvPr/>
        </p:nvSpPr>
        <p:spPr>
          <a:xfrm>
            <a:off x="5943600" y="1524000"/>
            <a:ext cx="2362200" cy="11430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Manage designations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20" name="Cloud 19"/>
          <p:cNvSpPr/>
          <p:nvPr/>
        </p:nvSpPr>
        <p:spPr>
          <a:xfrm>
            <a:off x="6400800" y="3276600"/>
            <a:ext cx="2286000" cy="13716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Manage projects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21" name="Cloud 20"/>
          <p:cNvSpPr/>
          <p:nvPr/>
        </p:nvSpPr>
        <p:spPr>
          <a:xfrm>
            <a:off x="4876800" y="5105400"/>
            <a:ext cx="2819400" cy="13716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Manage countries, states &amp; cities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0" name="Cloud 9"/>
          <p:cNvSpPr/>
          <p:nvPr/>
        </p:nvSpPr>
        <p:spPr>
          <a:xfrm>
            <a:off x="1143000" y="3048000"/>
            <a:ext cx="2286000" cy="13716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User management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200150" y="0"/>
            <a:ext cx="77724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noProof="0" dirty="0" smtClean="0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Role of Admin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15" name="Content Placeholder 14" descr="adm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91000" y="2895600"/>
            <a:ext cx="1535488" cy="15354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a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14800" y="2743200"/>
            <a:ext cx="1673225" cy="1673225"/>
          </a:xfrm>
        </p:spPr>
      </p:pic>
      <p:sp>
        <p:nvSpPr>
          <p:cNvPr id="5" name="Cloud 4"/>
          <p:cNvSpPr/>
          <p:nvPr/>
        </p:nvSpPr>
        <p:spPr>
          <a:xfrm>
            <a:off x="5638800" y="1524000"/>
            <a:ext cx="2286000" cy="12954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Resource allocation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6324600" y="3886200"/>
            <a:ext cx="2362200" cy="13716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Story and its task management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7" name="Cloud 6"/>
          <p:cNvSpPr/>
          <p:nvPr/>
        </p:nvSpPr>
        <p:spPr>
          <a:xfrm>
            <a:off x="1371600" y="3733800"/>
            <a:ext cx="2286000" cy="13716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Manage project leads &amp; developers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Cloud 7"/>
          <p:cNvSpPr/>
          <p:nvPr/>
        </p:nvSpPr>
        <p:spPr>
          <a:xfrm>
            <a:off x="1600200" y="1600200"/>
            <a:ext cx="2209800" cy="13716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Monitor projects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9" name="Cloud 8"/>
          <p:cNvSpPr/>
          <p:nvPr/>
        </p:nvSpPr>
        <p:spPr>
          <a:xfrm>
            <a:off x="3886200" y="5181600"/>
            <a:ext cx="22098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Interaction with client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00150" y="0"/>
            <a:ext cx="7772400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00" b="1" noProof="0" dirty="0" smtClean="0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Role of Delivery/Project Manager</a:t>
            </a:r>
            <a:endParaRPr kumimoji="0" lang="en-US" sz="43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</TotalTime>
  <Words>690</Words>
  <Application>Microsoft Office PowerPoint</Application>
  <PresentationFormat>On-screen Show (4:3)</PresentationFormat>
  <Paragraphs>132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Solstice</vt:lpstr>
      <vt:lpstr>Slide 1</vt:lpstr>
      <vt:lpstr>Table of contents</vt:lpstr>
      <vt:lpstr>Slide 3</vt:lpstr>
      <vt:lpstr>Conventional system &amp; its limitation</vt:lpstr>
      <vt:lpstr>Proposed system and requirements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Add user</vt:lpstr>
      <vt:lpstr>Slide 17</vt:lpstr>
      <vt:lpstr>Add company</vt:lpstr>
      <vt:lpstr>Slide 19</vt:lpstr>
      <vt:lpstr>Slide 20</vt:lpstr>
      <vt:lpstr>Add Project</vt:lpstr>
      <vt:lpstr>View project</vt:lpstr>
      <vt:lpstr>Slide 23</vt:lpstr>
      <vt:lpstr>Add story</vt:lpstr>
      <vt:lpstr>Slide 25</vt:lpstr>
      <vt:lpstr>Slide 26</vt:lpstr>
      <vt:lpstr>Slide 27</vt:lpstr>
      <vt:lpstr>Slide 28</vt:lpstr>
      <vt:lpstr>Add country</vt:lpstr>
      <vt:lpstr>Add resource</vt:lpstr>
      <vt:lpstr>Slide 31</vt:lpstr>
      <vt:lpstr>Slide 32</vt:lpstr>
      <vt:lpstr>Slide 33</vt:lpstr>
      <vt:lpstr>Slide 34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Krunal</cp:lastModifiedBy>
  <cp:revision>178</cp:revision>
  <dcterms:created xsi:type="dcterms:W3CDTF">2006-08-16T00:00:00Z</dcterms:created>
  <dcterms:modified xsi:type="dcterms:W3CDTF">2014-05-12T02:13:42Z</dcterms:modified>
</cp:coreProperties>
</file>