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40"/>
  </p:notesMasterIdLst>
  <p:sldIdLst>
    <p:sldId id="256" r:id="rId2"/>
    <p:sldId id="257" r:id="rId3"/>
    <p:sldId id="258" r:id="rId4"/>
    <p:sldId id="259" r:id="rId5"/>
    <p:sldId id="260" r:id="rId6"/>
    <p:sldId id="261" r:id="rId7"/>
    <p:sldId id="262" r:id="rId8"/>
    <p:sldId id="294" r:id="rId9"/>
    <p:sldId id="295" r:id="rId10"/>
    <p:sldId id="264" r:id="rId11"/>
    <p:sldId id="265" r:id="rId12"/>
    <p:sldId id="266" r:id="rId13"/>
    <p:sldId id="267" r:id="rId14"/>
    <p:sldId id="268" r:id="rId15"/>
    <p:sldId id="269" r:id="rId16"/>
    <p:sldId id="270" r:id="rId17"/>
    <p:sldId id="271" r:id="rId18"/>
    <p:sldId id="272" r:id="rId19"/>
    <p:sldId id="276" r:id="rId20"/>
    <p:sldId id="273" r:id="rId21"/>
    <p:sldId id="296" r:id="rId22"/>
    <p:sldId id="275" r:id="rId23"/>
    <p:sldId id="274" r:id="rId24"/>
    <p:sldId id="278" r:id="rId25"/>
    <p:sldId id="280" r:id="rId26"/>
    <p:sldId id="281" r:id="rId27"/>
    <p:sldId id="282" r:id="rId28"/>
    <p:sldId id="283" r:id="rId29"/>
    <p:sldId id="284" r:id="rId30"/>
    <p:sldId id="285" r:id="rId31"/>
    <p:sldId id="286" r:id="rId32"/>
    <p:sldId id="287" r:id="rId33"/>
    <p:sldId id="297" r:id="rId34"/>
    <p:sldId id="291" r:id="rId35"/>
    <p:sldId id="288" r:id="rId36"/>
    <p:sldId id="290"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hla mgd" initials="sm" lastIdx="1" clrIdx="0">
    <p:extLst>
      <p:ext uri="{19B8F6BF-5375-455C-9EA6-DF929625EA0E}">
        <p15:presenceInfo xmlns:p15="http://schemas.microsoft.com/office/powerpoint/2012/main" userId="668c10c9adf589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79" d="100"/>
          <a:sy n="79"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17-12-2022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36</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37</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686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56521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85036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41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208954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87189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063976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950132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3741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08204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61193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1507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30066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51136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66043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164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17-12-2022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63693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3B8124-6683-41B0-AAF9-862FE4D03957}" type="datetimeFigureOut">
              <a:rPr lang="en-IN" smtClean="0"/>
              <a:t>17-12-2022</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834748005"/>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hyperlink" Target="http://www.cardekho.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345AAD-3BAB-419F-9759-172BC68FD59B}"/>
              </a:ext>
            </a:extLst>
          </p:cNvPr>
          <p:cNvSpPr txBox="1"/>
          <p:nvPr/>
        </p:nvSpPr>
        <p:spPr>
          <a:xfrm>
            <a:off x="1653702" y="826851"/>
            <a:ext cx="9221821" cy="1600438"/>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Algerian" panose="04020705040A02060702" pitchFamily="82" charset="0"/>
              </a:rPr>
              <a:t>Used Car Price Prediction</a:t>
            </a:r>
          </a:p>
          <a:p>
            <a:pPr algn="ctr"/>
            <a:r>
              <a:rPr lang="en-US" sz="4000" b="1" spc="50" dirty="0">
                <a:ln w="0"/>
                <a:solidFill>
                  <a:schemeClr val="accent2">
                    <a:lumMod val="75000"/>
                  </a:schemeClr>
                </a:solidFill>
                <a:effectLst>
                  <a:innerShdw blurRad="63500" dist="50800" dir="13500000">
                    <a:srgbClr val="000000">
                      <a:alpha val="50000"/>
                    </a:srgbClr>
                  </a:innerShdw>
                </a:effectLst>
                <a:latin typeface="Algerian" panose="04020705040A02060702" pitchFamily="82" charset="0"/>
              </a:rPr>
              <a:t>Project</a:t>
            </a:r>
            <a:endParaRPr lang="en-IN" sz="4000" b="1" spc="50" dirty="0">
              <a:ln w="0"/>
              <a:solidFill>
                <a:srgbClr val="00B0F0"/>
              </a:solidFill>
              <a:effectLst>
                <a:innerShdw blurRad="63500" dist="50800" dir="13500000">
                  <a:srgbClr val="000000">
                    <a:alpha val="50000"/>
                  </a:srgbClr>
                </a:innerShdw>
              </a:effectLst>
              <a:latin typeface="Algerian" panose="04020705040A02060702" pitchFamily="82" charset="0"/>
            </a:endParaRPr>
          </a:p>
          <a:p>
            <a:endParaRPr lang="en-IN" dirty="0"/>
          </a:p>
        </p:txBody>
      </p:sp>
      <p:sp>
        <p:nvSpPr>
          <p:cNvPr id="4" name="Title 3">
            <a:extLst>
              <a:ext uri="{FF2B5EF4-FFF2-40B4-BE49-F238E27FC236}">
                <a16:creationId xmlns:a16="http://schemas.microsoft.com/office/drawing/2014/main" id="{B358C90A-2994-DB26-BEC6-249B9B7B9902}"/>
              </a:ext>
            </a:extLst>
          </p:cNvPr>
          <p:cNvSpPr>
            <a:spLocks noGrp="1"/>
          </p:cNvSpPr>
          <p:nvPr>
            <p:ph type="title"/>
          </p:nvPr>
        </p:nvSpPr>
        <p:spPr>
          <a:xfrm>
            <a:off x="1295399" y="2577829"/>
            <a:ext cx="6241816" cy="1449421"/>
          </a:xfrm>
        </p:spPr>
        <p:txBody>
          <a:bodyPr>
            <a:normAutofit/>
          </a:bodyPr>
          <a:lstStyle/>
          <a:p>
            <a:r>
              <a:rPr lang="en-IN" sz="3200" b="1" dirty="0">
                <a:solidFill>
                  <a:srgbClr val="FFFF00"/>
                </a:solidFill>
                <a:latin typeface="Aparajita" panose="02020603050405020304" pitchFamily="18" charset="0"/>
                <a:cs typeface="Aparajita" panose="02020603050405020304" pitchFamily="18" charset="0"/>
              </a:rPr>
              <a:t>FLIP ROBO TECHNOLOGIES</a:t>
            </a:r>
            <a:br>
              <a:rPr lang="en-IN" sz="3200" b="1" dirty="0">
                <a:solidFill>
                  <a:schemeClr val="accent4"/>
                </a:solidFill>
                <a:latin typeface="Aparajita" panose="02020603050405020304" pitchFamily="18" charset="0"/>
                <a:cs typeface="Aparajita" panose="02020603050405020304" pitchFamily="18" charset="0"/>
              </a:rPr>
            </a:br>
            <a:r>
              <a:rPr lang="en-IN" sz="3200" b="1" dirty="0">
                <a:solidFill>
                  <a:srgbClr val="FFFF00"/>
                </a:solidFill>
                <a:latin typeface="Aparajita" panose="02020603050405020304" pitchFamily="18" charset="0"/>
                <a:cs typeface="Aparajita" panose="02020603050405020304" pitchFamily="18" charset="0"/>
              </a:rPr>
              <a:t>Internship 32</a:t>
            </a:r>
          </a:p>
        </p:txBody>
      </p:sp>
      <p:sp>
        <p:nvSpPr>
          <p:cNvPr id="7" name="Text Placeholder 6">
            <a:extLst>
              <a:ext uri="{FF2B5EF4-FFF2-40B4-BE49-F238E27FC236}">
                <a16:creationId xmlns:a16="http://schemas.microsoft.com/office/drawing/2014/main" id="{E5295083-F4D0-CCDF-9146-CF431236240B}"/>
              </a:ext>
            </a:extLst>
          </p:cNvPr>
          <p:cNvSpPr>
            <a:spLocks noGrp="1"/>
          </p:cNvSpPr>
          <p:nvPr>
            <p:ph type="body" sz="half" idx="2"/>
          </p:nvPr>
        </p:nvSpPr>
        <p:spPr>
          <a:xfrm>
            <a:off x="1168940" y="4536449"/>
            <a:ext cx="6241816" cy="1066683"/>
          </a:xfrm>
        </p:spPr>
        <p:txBody>
          <a:bodyPr>
            <a:normAutofit fontScale="62500" lnSpcReduction="20000"/>
          </a:bodyPr>
          <a:lstStyle/>
          <a:p>
            <a:r>
              <a:rPr lang="en-IN" sz="4600" b="1" dirty="0" err="1">
                <a:solidFill>
                  <a:srgbClr val="002060"/>
                </a:solidFill>
                <a:latin typeface="Bahnschrift SemiBold" panose="020B0502040204020203" pitchFamily="34" charset="0"/>
                <a:cs typeface="Aparajita" panose="02020603050405020304" pitchFamily="18" charset="0"/>
              </a:rPr>
              <a:t>Submtted</a:t>
            </a:r>
            <a:r>
              <a:rPr lang="en-IN" sz="4600" b="1" dirty="0">
                <a:solidFill>
                  <a:srgbClr val="002060"/>
                </a:solidFill>
                <a:latin typeface="Bahnschrift SemiBold" panose="020B0502040204020203" pitchFamily="34" charset="0"/>
                <a:cs typeface="Aparajita" panose="02020603050405020304" pitchFamily="18" charset="0"/>
              </a:rPr>
              <a:t> By : Shahla M</a:t>
            </a:r>
          </a:p>
          <a:p>
            <a:r>
              <a:rPr lang="en-IN" sz="4600" b="1" dirty="0">
                <a:solidFill>
                  <a:srgbClr val="002060"/>
                </a:solidFill>
                <a:latin typeface="Bahnschrift SemiBold" panose="020B0502040204020203" pitchFamily="34" charset="0"/>
                <a:cs typeface="Aparajita" panose="02020603050405020304" pitchFamily="18" charset="0"/>
              </a:rPr>
              <a:t>SME : Khushboo Garg</a:t>
            </a:r>
          </a:p>
          <a:p>
            <a:endParaRPr lang="en-IN" dirty="0"/>
          </a:p>
        </p:txBody>
      </p:sp>
      <p:pic>
        <p:nvPicPr>
          <p:cNvPr id="9" name="Picture 8">
            <a:extLst>
              <a:ext uri="{FF2B5EF4-FFF2-40B4-BE49-F238E27FC236}">
                <a16:creationId xmlns:a16="http://schemas.microsoft.com/office/drawing/2014/main" id="{8A807ACA-61F3-3CEA-1183-E0F631E10E4D}"/>
              </a:ext>
            </a:extLst>
          </p:cNvPr>
          <p:cNvPicPr>
            <a:picLocks noChangeAspect="1"/>
          </p:cNvPicPr>
          <p:nvPr/>
        </p:nvPicPr>
        <p:blipFill>
          <a:blip r:embed="rId2"/>
          <a:stretch>
            <a:fillRect/>
          </a:stretch>
        </p:blipFill>
        <p:spPr>
          <a:xfrm>
            <a:off x="7410756" y="2078772"/>
            <a:ext cx="3726233" cy="3689730"/>
          </a:xfrm>
          <a:prstGeom prst="rect">
            <a:avLst/>
          </a:prstGeom>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Exploratory Data Analysis (EDA) Steps</a:t>
            </a:r>
            <a:endParaRPr lang="en-IN" sz="3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363894" y="668751"/>
            <a:ext cx="11411339"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the features Brand, Model and </a:t>
            </a:r>
            <a:r>
              <a:rPr lang="en-IN" sz="1800" dirty="0" err="1">
                <a:solidFill>
                  <a:srgbClr val="000000"/>
                </a:solidFill>
                <a:effectLst/>
                <a:latin typeface="Century" panose="02040604050505020304" pitchFamily="18" charset="0"/>
                <a:ea typeface="Calibri" panose="020F0502020204030204" pitchFamily="34" charset="0"/>
              </a:rPr>
              <a:t>Manufacturing_year</a:t>
            </a:r>
            <a:r>
              <a:rPr lang="en-IN" sz="1800" dirty="0">
                <a:solidFill>
                  <a:srgbClr val="000000"/>
                </a:solidFill>
                <a:effectLst/>
                <a:latin typeface="Century" panose="02040604050505020304" pitchFamily="18" charset="0"/>
                <a:ea typeface="Calibri" panose="020F0502020204030204" pitchFamily="34" charset="0"/>
              </a:rPr>
              <a:t> from the column </a:t>
            </a:r>
            <a:r>
              <a:rPr lang="en-IN" sz="1800" dirty="0" err="1">
                <a:solidFill>
                  <a:srgbClr val="000000"/>
                </a:solidFill>
                <a:effectLst/>
                <a:latin typeface="Century" panose="02040604050505020304" pitchFamily="18" charset="0"/>
                <a:ea typeface="Calibri" panose="020F0502020204030204" pitchFamily="34" charset="0"/>
              </a:rPr>
              <a:t>Car_Name</a:t>
            </a:r>
            <a:r>
              <a:rPr lang="en-IN" sz="1800" dirty="0">
                <a:solidFill>
                  <a:srgbClr val="000000"/>
                </a:solidFill>
                <a:effectLst/>
                <a:latin typeface="Century" panose="02040604050505020304" pitchFamily="18" charset="0"/>
                <a:ea typeface="Calibri" panose="020F0502020204030204" pitchFamily="34" charset="0"/>
              </a:rPr>
              <a:t> and created </a:t>
            </a:r>
            <a:r>
              <a:rPr lang="en-IN" sz="1800" dirty="0" err="1">
                <a:solidFill>
                  <a:srgbClr val="000000"/>
                </a:solidFill>
                <a:effectLst/>
                <a:latin typeface="Century" panose="02040604050505020304" pitchFamily="18" charset="0"/>
                <a:ea typeface="Calibri" panose="020F0502020204030204" pitchFamily="34" charset="0"/>
              </a:rPr>
              <a:t>Car_age</a:t>
            </a:r>
            <a:r>
              <a:rPr lang="en-IN" sz="1800" dirty="0">
                <a:solidFill>
                  <a:srgbClr val="000000"/>
                </a:solidFill>
                <a:effectLst/>
                <a:latin typeface="Century" panose="02040604050505020304" pitchFamily="18" charset="0"/>
                <a:ea typeface="Calibri" panose="020F0502020204030204" pitchFamily="34" charset="0"/>
              </a:rPr>
              <a:t> by subtracting the Manufacturing year of car from the year 2021.</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err="1">
                <a:solidFill>
                  <a:srgbClr val="000000"/>
                </a:solidFill>
                <a:effectLst/>
                <a:latin typeface="Century" panose="02040604050505020304" pitchFamily="18" charset="0"/>
                <a:ea typeface="Times New Roman" panose="02020603050405020304" pitchFamily="18" charset="0"/>
              </a:rPr>
              <a:t>Zscore</a:t>
            </a:r>
            <a:r>
              <a:rPr lang="en-IN" sz="1800" dirty="0">
                <a:solidFill>
                  <a:srgbClr val="000000"/>
                </a:solidFill>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(yeo-</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johnson</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Visualization :Univariate Analysis</a:t>
            </a:r>
            <a:endParaRPr lang="en-IN" sz="3000" u="sng" dirty="0">
              <a:solidFill>
                <a:schemeClr val="accent6">
                  <a:lumMod val="75000"/>
                </a:schemeClr>
              </a:solidFill>
              <a:latin typeface="Bookman Old Style" panose="02050604050505020204" pitchFamily="18" charset="0"/>
            </a:endParaRPr>
          </a:p>
        </p:txBody>
      </p:sp>
      <p:pic>
        <p:nvPicPr>
          <p:cNvPr id="7" name="Picture 6">
            <a:extLst>
              <a:ext uri="{FF2B5EF4-FFF2-40B4-BE49-F238E27FC236}">
                <a16:creationId xmlns:a16="http://schemas.microsoft.com/office/drawing/2014/main" id="{C2A6AA23-F2A7-4996-B710-3735FEBEC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59748" y="897618"/>
            <a:ext cx="5731510" cy="5699125"/>
          </a:xfrm>
          <a:prstGeom prst="rect">
            <a:avLst/>
          </a:prstGeom>
          <a:noFill/>
          <a:ln>
            <a:noFill/>
          </a:ln>
        </p:spPr>
      </p:pic>
      <p:sp>
        <p:nvSpPr>
          <p:cNvPr id="9" name="TextBox 8">
            <a:extLst>
              <a:ext uri="{FF2B5EF4-FFF2-40B4-BE49-F238E27FC236}">
                <a16:creationId xmlns:a16="http://schemas.microsoft.com/office/drawing/2014/main" id="{FD92D2BE-D117-46B8-BE6C-4D5BE2739FFD}"/>
              </a:ext>
            </a:extLst>
          </p:cNvPr>
          <p:cNvSpPr txBox="1"/>
          <p:nvPr/>
        </p:nvSpPr>
        <p:spPr>
          <a:xfrm>
            <a:off x="625151" y="1063690"/>
            <a:ext cx="4926564" cy="5106206"/>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Milage_in_km</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looks somewhat normal.</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Also, we can notice the columns like "Running_in_kms","</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Engine_disp</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Max_power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"Weight",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Car_age</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etc are skewed to right as the mean value in these columns are much greater than the median (50%).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data in the column "height" skewed to left since the mean values is less than the median.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030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Univariate Analysis: Visualizing Counts of Categorical Variables</a:t>
            </a:r>
            <a:endParaRPr lang="en-IN" sz="3000" u="sng" dirty="0">
              <a:solidFill>
                <a:schemeClr val="accent6">
                  <a:lumMod val="75000"/>
                </a:schemeClr>
              </a:solidFill>
              <a:latin typeface="Bookman Old Style" panose="02050604050505020204" pitchFamily="18" charset="0"/>
            </a:endParaRPr>
          </a:p>
        </p:txBody>
      </p:sp>
      <p:pic>
        <p:nvPicPr>
          <p:cNvPr id="2052" name="Picture 4">
            <a:extLst>
              <a:ext uri="{FF2B5EF4-FFF2-40B4-BE49-F238E27FC236}">
                <a16:creationId xmlns:a16="http://schemas.microsoft.com/office/drawing/2014/main" id="{90F96015-B835-49B8-8E11-132040E87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5609" y="808709"/>
            <a:ext cx="4829175" cy="3438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3C7031-7ED9-4406-8AB6-208A323FE67F}"/>
              </a:ext>
            </a:extLst>
          </p:cNvPr>
          <p:cNvSpPr txBox="1"/>
          <p:nvPr/>
        </p:nvSpPr>
        <p:spPr>
          <a:xfrm>
            <a:off x="7567127" y="4247234"/>
            <a:ext cx="4106713" cy="2031325"/>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fuel types used by the cars. More number of cars are using petrol followed by diesel as fuel. And very few cars uses CNG, LPG and Electricity as fuel type.</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241819" y="4114800"/>
            <a:ext cx="3238500" cy="2585323"/>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transmission, from this graph we can notice that around 76% of the cars are with Manual gear transmission system and only 23% of the cars are with Automatic gear transmission system.</a:t>
            </a:r>
          </a:p>
        </p:txBody>
      </p:sp>
      <p:sp>
        <p:nvSpPr>
          <p:cNvPr id="14" name="TextBox 13">
            <a:extLst>
              <a:ext uri="{FF2B5EF4-FFF2-40B4-BE49-F238E27FC236}">
                <a16:creationId xmlns:a16="http://schemas.microsoft.com/office/drawing/2014/main" id="{AEFA827A-2BD9-479C-BC4D-8213FC644889}"/>
              </a:ext>
            </a:extLst>
          </p:cNvPr>
          <p:cNvSpPr txBox="1"/>
          <p:nvPr/>
        </p:nvSpPr>
        <p:spPr>
          <a:xfrm>
            <a:off x="3480318" y="4199608"/>
            <a:ext cx="3890865" cy="2308324"/>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By looking at the above count plot we can get to know that the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Bangalore, Mumbai and </a:t>
            </a:r>
            <a:r>
              <a:rPr lang="en-US" b="0" i="0" dirty="0" err="1">
                <a:effectLst/>
                <a:latin typeface="Century" panose="02040604050505020304" pitchFamily="18" charset="0"/>
              </a:rPr>
              <a:t>New_Delhi</a:t>
            </a:r>
            <a:r>
              <a:rPr lang="en-US" b="0" i="0" dirty="0">
                <a:effectLst/>
                <a:latin typeface="Century" panose="02040604050505020304" pitchFamily="18" charset="0"/>
              </a:rPr>
              <a:t> have high counts which are almost similar. And the other locations also have no much difference in the counts.</a:t>
            </a:r>
          </a:p>
        </p:txBody>
      </p:sp>
      <p:pic>
        <p:nvPicPr>
          <p:cNvPr id="2058" name="Picture 10">
            <a:extLst>
              <a:ext uri="{FF2B5EF4-FFF2-40B4-BE49-F238E27FC236}">
                <a16:creationId xmlns:a16="http://schemas.microsoft.com/office/drawing/2014/main" id="{F6A36320-655D-467E-B99A-4C1952FF4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61" y="808709"/>
            <a:ext cx="32385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D34CB2AF-21D6-4F90-A589-F21C3A6590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0733" y="808709"/>
            <a:ext cx="36385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33265"/>
            <a:ext cx="12191999"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Univariate Analysis: Visualizing Counts of Categorical Variables</a:t>
            </a:r>
            <a:endParaRPr lang="en-IN" sz="3000" u="sng" dirty="0">
              <a:solidFill>
                <a:schemeClr val="accent6">
                  <a:lumMod val="75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477328"/>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By visualizing the above count plot we can conclude that the cars with Disc and Ventilated Disc type of brake system used for front-side wheels are having high count compared to other brake types.</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above graph represents the count of </a:t>
            </a:r>
            <a:r>
              <a:rPr lang="en-US" b="0" i="0" dirty="0" err="1">
                <a:effectLst/>
                <a:latin typeface="Century" panose="02040604050505020304" pitchFamily="18" charset="0"/>
              </a:rPr>
              <a:t>rear_brake_type</a:t>
            </a:r>
            <a:r>
              <a:rPr lang="en-US" b="0" i="0" dirty="0">
                <a:effectLst/>
                <a:latin typeface="Century" panose="02040604050505020304" pitchFamily="18" charset="0"/>
              </a:rPr>
              <a:t> of the cars which shows that the cars having Drum type of brake system used for back-side wheels are having high count of around 10000 compared to other type of rear brakes.</a:t>
            </a:r>
          </a:p>
        </p:txBody>
      </p:sp>
      <p:pic>
        <p:nvPicPr>
          <p:cNvPr id="3076" name="Picture 4">
            <a:extLst>
              <a:ext uri="{FF2B5EF4-FFF2-40B4-BE49-F238E27FC236}">
                <a16:creationId xmlns:a16="http://schemas.microsoft.com/office/drawing/2014/main" id="{DDE5D647-3CEC-49B9-AF1D-BFCBDCDDC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8038"/>
            <a:ext cx="5971593" cy="393124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9552685-469A-4060-B345-5B598BACC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18038"/>
            <a:ext cx="6138962" cy="393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4098" name="Picture 2">
            <a:extLst>
              <a:ext uri="{FF2B5EF4-FFF2-40B4-BE49-F238E27FC236}">
                <a16:creationId xmlns:a16="http://schemas.microsoft.com/office/drawing/2014/main" id="{60986354-A573-4FCE-9EA1-45774CC66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204" y="1034324"/>
            <a:ext cx="8467725" cy="35433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6BDDA2A-6F3E-4B81-A53A-98EC6D810421}"/>
              </a:ext>
            </a:extLst>
          </p:cNvPr>
          <p:cNvSpPr txBox="1"/>
          <p:nvPr/>
        </p:nvSpPr>
        <p:spPr>
          <a:xfrm>
            <a:off x="690465" y="4189445"/>
            <a:ext cx="10776857" cy="2308324"/>
          </a:xfrm>
          <a:prstGeom prst="rect">
            <a:avLst/>
          </a:prstGeom>
          <a:noFill/>
        </p:spPr>
        <p:txBody>
          <a:bodyPr wrap="square">
            <a:spAutoFit/>
          </a:bodyPr>
          <a:lstStyle/>
          <a:p>
            <a:pPr algn="just"/>
            <a:r>
              <a:rPr lang="en-US" b="1" i="0" dirty="0">
                <a:effectLst/>
                <a:latin typeface="Century" panose="02040604050505020304" pitchFamily="18" charset="0"/>
              </a:rPr>
              <a:t>Observations:</a:t>
            </a:r>
          </a:p>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Gear_transmission</a:t>
            </a:r>
            <a:r>
              <a:rPr lang="en-US" b="1" i="0" dirty="0">
                <a:effectLst/>
                <a:latin typeface="Century" panose="02040604050505020304" pitchFamily="18" charset="0"/>
              </a:rPr>
              <a:t>:</a:t>
            </a:r>
            <a:r>
              <a:rPr lang="en-US" b="0" i="0" dirty="0">
                <a:effectLst/>
                <a:latin typeface="Century" panose="02040604050505020304" pitchFamily="18" charset="0"/>
              </a:rPr>
              <a:t> From the bar plot we can observe that the cars which have Automatic gear transmission system are having high price compared to the cars which have Manual gear transmission system.</a:t>
            </a:r>
          </a:p>
          <a:p>
            <a:pPr marL="285750" indent="-285750" algn="just">
              <a:buFont typeface="Wingdings" panose="05000000000000000000" pitchFamily="2" charset="2"/>
              <a:buChar char="ü"/>
            </a:pPr>
            <a:r>
              <a:rPr lang="en-US" b="1" i="0" dirty="0" err="1">
                <a:effectLst/>
                <a:latin typeface="Century" panose="02040604050505020304" pitchFamily="18" charset="0"/>
              </a:rPr>
              <a:t>Car_Price</a:t>
            </a:r>
            <a:r>
              <a:rPr lang="en-US" b="1" i="0" dirty="0">
                <a:effectLst/>
                <a:latin typeface="Century" panose="02040604050505020304" pitchFamily="18" charset="0"/>
              </a:rPr>
              <a:t> vs Location:</a:t>
            </a:r>
            <a:r>
              <a:rPr lang="en-US" b="0" i="0" dirty="0">
                <a:effectLst/>
                <a:latin typeface="Century" panose="02040604050505020304" pitchFamily="18" charset="0"/>
              </a:rPr>
              <a:t> From the second plot we came to know that the old cars from the city Bangalore have higher price followed by Hyderabad and </a:t>
            </a:r>
            <a:r>
              <a:rPr lang="en-US" b="0" i="0" dirty="0" err="1">
                <a:effectLst/>
                <a:latin typeface="Century" panose="02040604050505020304" pitchFamily="18" charset="0"/>
              </a:rPr>
              <a:t>Delhi_NCR</a:t>
            </a:r>
            <a:r>
              <a:rPr lang="en-US" b="0" i="0" dirty="0">
                <a:effectLst/>
                <a:latin typeface="Century" panose="02040604050505020304" pitchFamily="18" charset="0"/>
              </a:rPr>
              <a:t>. And the cars from the cities Jaipur, Noida, Gurgaon </a:t>
            </a:r>
            <a:r>
              <a:rPr lang="en-US" b="0" i="0" dirty="0" err="1">
                <a:effectLst/>
                <a:latin typeface="Century" panose="02040604050505020304" pitchFamily="18" charset="0"/>
              </a:rPr>
              <a:t>etc</a:t>
            </a:r>
            <a:r>
              <a:rPr lang="en-US" b="0" i="0" dirty="0">
                <a:effectLst/>
                <a:latin typeface="Century" panose="02040604050505020304" pitchFamily="18" charset="0"/>
              </a:rPr>
              <a:t> have very less price.</a:t>
            </a:r>
          </a:p>
        </p:txBody>
      </p:sp>
    </p:spTree>
    <p:extLst>
      <p:ext uri="{BB962C8B-B14F-4D97-AF65-F5344CB8AC3E}">
        <p14:creationId xmlns:p14="http://schemas.microsoft.com/office/powerpoint/2010/main" val="355809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7" name="Picture 6">
            <a:extLst>
              <a:ext uri="{FF2B5EF4-FFF2-40B4-BE49-F238E27FC236}">
                <a16:creationId xmlns:a16="http://schemas.microsoft.com/office/drawing/2014/main" id="{1E3052D1-E4B8-4E75-978F-E53DB8D8B8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866" y="808341"/>
            <a:ext cx="6015134" cy="3073194"/>
          </a:xfrm>
          <a:prstGeom prst="rect">
            <a:avLst/>
          </a:prstGeom>
          <a:noFill/>
          <a:ln>
            <a:noFill/>
          </a:ln>
        </p:spPr>
      </p:pic>
      <p:pic>
        <p:nvPicPr>
          <p:cNvPr id="9" name="Picture 8">
            <a:extLst>
              <a:ext uri="{FF2B5EF4-FFF2-40B4-BE49-F238E27FC236}">
                <a16:creationId xmlns:a16="http://schemas.microsoft.com/office/drawing/2014/main" id="{421F4B17-F15C-463A-9526-74B78DE354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874666"/>
            <a:ext cx="6015135" cy="2484354"/>
          </a:xfrm>
          <a:prstGeom prst="rect">
            <a:avLst/>
          </a:prstGeom>
          <a:noFill/>
          <a:ln>
            <a:noFill/>
          </a:ln>
        </p:spPr>
      </p:pic>
      <p:sp>
        <p:nvSpPr>
          <p:cNvPr id="11" name="TextBox 10">
            <a:extLst>
              <a:ext uri="{FF2B5EF4-FFF2-40B4-BE49-F238E27FC236}">
                <a16:creationId xmlns:a16="http://schemas.microsoft.com/office/drawing/2014/main" id="{1AEF5FB7-6BC3-41D2-BD88-7572E3F3216B}"/>
              </a:ext>
            </a:extLst>
          </p:cNvPr>
          <p:cNvSpPr txBox="1"/>
          <p:nvPr/>
        </p:nvSpPr>
        <p:spPr>
          <a:xfrm>
            <a:off x="410546" y="4236098"/>
            <a:ext cx="5685453" cy="1477328"/>
          </a:xfrm>
          <a:prstGeom prst="rect">
            <a:avLst/>
          </a:prstGeom>
          <a:noFill/>
        </p:spPr>
        <p:txBody>
          <a:bodyPr wrap="square">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Times New Roman" panose="02020603050405020304" pitchFamily="18" charset="0"/>
              </a:rPr>
              <a:t>Car_Price</a:t>
            </a:r>
            <a:r>
              <a:rPr lang="en-IN" sz="1800" b="1" dirty="0">
                <a:effectLst/>
                <a:latin typeface="Century" panose="02040604050505020304" pitchFamily="18" charset="0"/>
                <a:ea typeface="Times New Roman" panose="02020603050405020304" pitchFamily="18" charset="0"/>
              </a:rPr>
              <a:t> vs Brand:</a:t>
            </a:r>
            <a:r>
              <a:rPr lang="en-IN" sz="1800" dirty="0">
                <a:effectLst/>
                <a:latin typeface="Century" panose="02040604050505020304" pitchFamily="18" charset="0"/>
                <a:ea typeface="Times New Roman" panose="02020603050405020304" pitchFamily="18" charset="0"/>
              </a:rPr>
              <a:t> The above strip plot shows how the used car prices changes depending on Brands. Here the cars from </a:t>
            </a:r>
            <a:r>
              <a:rPr lang="en-IN" sz="1800" dirty="0" err="1">
                <a:effectLst/>
                <a:latin typeface="Century" panose="02040604050505020304" pitchFamily="18" charset="0"/>
                <a:ea typeface="Times New Roman" panose="02020603050405020304" pitchFamily="18" charset="0"/>
              </a:rPr>
              <a:t>Mercedes_Benz</a:t>
            </a:r>
            <a:r>
              <a:rPr lang="en-IN" sz="1800" dirty="0">
                <a:effectLst/>
                <a:latin typeface="Century" panose="02040604050505020304" pitchFamily="18" charset="0"/>
                <a:ea typeface="Times New Roman" panose="02020603050405020304" pitchFamily="18" charset="0"/>
              </a:rPr>
              <a:t> and BMW brand have high price compared to other brands</a:t>
            </a:r>
            <a:endParaRPr lang="en-IN" dirty="0">
              <a:latin typeface="Century" panose="02040604050505020304" pitchFamily="18" charset="0"/>
            </a:endParaRPr>
          </a:p>
        </p:txBody>
      </p:sp>
      <p:sp>
        <p:nvSpPr>
          <p:cNvPr id="13" name="TextBox 12">
            <a:extLst>
              <a:ext uri="{FF2B5EF4-FFF2-40B4-BE49-F238E27FC236}">
                <a16:creationId xmlns:a16="http://schemas.microsoft.com/office/drawing/2014/main" id="{348191B9-4F10-4C43-A055-366776070F5E}"/>
              </a:ext>
            </a:extLst>
          </p:cNvPr>
          <p:cNvSpPr txBox="1"/>
          <p:nvPr/>
        </p:nvSpPr>
        <p:spPr>
          <a:xfrm>
            <a:off x="6428792" y="4236098"/>
            <a:ext cx="5682342" cy="2308324"/>
          </a:xfrm>
          <a:prstGeom prst="rect">
            <a:avLst/>
          </a:prstGeom>
          <a:noFill/>
        </p:spPr>
        <p:txBody>
          <a:bodyPr wrap="square">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Calibri" panose="020F0502020204030204" pitchFamily="34" charset="0"/>
              </a:rPr>
              <a:t>Car_Price</a:t>
            </a:r>
            <a:r>
              <a:rPr lang="en-IN" sz="1800" b="1" dirty="0">
                <a:effectLst/>
                <a:latin typeface="Century" panose="02040604050505020304" pitchFamily="18" charset="0"/>
                <a:ea typeface="Calibri" panose="020F0502020204030204" pitchFamily="34" charset="0"/>
              </a:rPr>
              <a:t> vs </a:t>
            </a:r>
            <a:r>
              <a:rPr lang="en-IN" sz="1800" b="1" dirty="0" err="1">
                <a:effectLst/>
                <a:latin typeface="Century" panose="02040604050505020304" pitchFamily="18" charset="0"/>
                <a:ea typeface="Calibri" panose="020F0502020204030204" pitchFamily="34" charset="0"/>
              </a:rPr>
              <a:t>Fuel_type</a:t>
            </a:r>
            <a:r>
              <a:rPr lang="en-IN" sz="1800" b="1" dirty="0">
                <a:effectLst/>
                <a:latin typeface="Century" panose="02040604050505020304" pitchFamily="18" charset="0"/>
                <a:ea typeface="Calibri" panose="020F0502020204030204" pitchFamily="34" charset="0"/>
              </a:rPr>
              <a:t>:</a:t>
            </a:r>
            <a:r>
              <a:rPr lang="en-IN" sz="1800" dirty="0">
                <a:effectLst/>
                <a:latin typeface="Century" panose="02040604050505020304" pitchFamily="18" charset="0"/>
                <a:ea typeface="Calibri" panose="020F0502020204030204" pitchFamily="34" charset="0"/>
              </a:rPr>
              <a:t> From the graph we can conclude that a greater number of cars are using Petrol and Diesel fuels and these cars have wide range of price from minimum to maximum. And very few of the cars uses CNG, LPG, and Electricity as fuel type which are not much expensive when compared to that of the diesel and petrol cars.</a:t>
            </a:r>
            <a:endParaRPr lang="en-IN" dirty="0">
              <a:latin typeface="Century" panose="02040604050505020304" pitchFamily="18" charset="0"/>
            </a:endParaRPr>
          </a:p>
        </p:txBody>
      </p:sp>
    </p:spTree>
    <p:extLst>
      <p:ext uri="{BB962C8B-B14F-4D97-AF65-F5344CB8AC3E}">
        <p14:creationId xmlns:p14="http://schemas.microsoft.com/office/powerpoint/2010/main" val="3331079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7" name="Picture 6">
            <a:extLst>
              <a:ext uri="{FF2B5EF4-FFF2-40B4-BE49-F238E27FC236}">
                <a16:creationId xmlns:a16="http://schemas.microsoft.com/office/drawing/2014/main" id="{49FEC067-B1C9-4B32-81C9-AAC3AEEDA5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17461" y="897916"/>
            <a:ext cx="5731510" cy="3415030"/>
          </a:xfrm>
          <a:prstGeom prst="rect">
            <a:avLst/>
          </a:prstGeom>
          <a:noFill/>
          <a:ln>
            <a:noFill/>
          </a:ln>
        </p:spPr>
      </p:pic>
      <p:pic>
        <p:nvPicPr>
          <p:cNvPr id="6146" name="Picture 2">
            <a:extLst>
              <a:ext uri="{FF2B5EF4-FFF2-40B4-BE49-F238E27FC236}">
                <a16:creationId xmlns:a16="http://schemas.microsoft.com/office/drawing/2014/main" id="{3928B67D-94E6-4980-9C0A-1D94D629D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97917"/>
            <a:ext cx="5917461" cy="34150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A8EE2C-F1B5-4923-8ADD-B37388053508}"/>
              </a:ext>
            </a:extLst>
          </p:cNvPr>
          <p:cNvSpPr txBox="1"/>
          <p:nvPr/>
        </p:nvSpPr>
        <p:spPr>
          <a:xfrm>
            <a:off x="606490" y="4441371"/>
            <a:ext cx="5310971"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front_brake_type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Looking at the above bar plot for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front_brake_type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we can say that the cars with Disc and Ventilated Disc system for front wheels are having higher prices than other type of braking systems.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AB711EB2-9AAF-4EAC-AA07-884765C2C1DB}"/>
              </a:ext>
            </a:extLst>
          </p:cNvPr>
          <p:cNvSpPr txBox="1"/>
          <p:nvPr/>
        </p:nvSpPr>
        <p:spPr>
          <a:xfrm>
            <a:off x="6274541" y="4441371"/>
            <a:ext cx="5006169" cy="2308324"/>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rear_brake_type</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above graph is representing a bar plot for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rear_brake_type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which tells us that the cars having Ventilated Disc or Disc or Drum brake system are having higher prices than the cars with other type of braking system at rear side.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4674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7" name="Picture 6">
            <a:extLst>
              <a:ext uri="{FF2B5EF4-FFF2-40B4-BE49-F238E27FC236}">
                <a16:creationId xmlns:a16="http://schemas.microsoft.com/office/drawing/2014/main" id="{D249D960-4B32-4D55-AC0C-652BFE3994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3089" y="957321"/>
            <a:ext cx="5934933" cy="2242820"/>
          </a:xfrm>
          <a:prstGeom prst="rect">
            <a:avLst/>
          </a:prstGeom>
          <a:noFill/>
          <a:ln>
            <a:noFill/>
          </a:ln>
        </p:spPr>
      </p:pic>
      <p:sp>
        <p:nvSpPr>
          <p:cNvPr id="2" name="TextBox 1">
            <a:extLst>
              <a:ext uri="{FF2B5EF4-FFF2-40B4-BE49-F238E27FC236}">
                <a16:creationId xmlns:a16="http://schemas.microsoft.com/office/drawing/2014/main" id="{82A69CF9-3E53-4016-93BD-8CA871BFC2CD}"/>
              </a:ext>
            </a:extLst>
          </p:cNvPr>
          <p:cNvSpPr txBox="1"/>
          <p:nvPr/>
        </p:nvSpPr>
        <p:spPr>
          <a:xfrm>
            <a:off x="307910" y="3732245"/>
            <a:ext cx="5423600" cy="3040448"/>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color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first count plot is for the car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more than 1 Cr. The plot shows the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of expensive cars. The white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cars are more expensive compared to the cars with other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second graph is for the car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car prices below 1 Lakh and it shows the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of cars which are cheap. From the plot we can say the cars with Silver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white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have less price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DC5E404E-B693-4EDB-A5E5-53716ACECC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80" y="864014"/>
            <a:ext cx="5934933" cy="2564985"/>
          </a:xfrm>
          <a:prstGeom prst="rect">
            <a:avLst/>
          </a:prstGeom>
          <a:noFill/>
          <a:ln>
            <a:noFill/>
          </a:ln>
        </p:spPr>
      </p:pic>
      <p:sp>
        <p:nvSpPr>
          <p:cNvPr id="3" name="TextBox 2">
            <a:extLst>
              <a:ext uri="{FF2B5EF4-FFF2-40B4-BE49-F238E27FC236}">
                <a16:creationId xmlns:a16="http://schemas.microsoft.com/office/drawing/2014/main" id="{006739DA-3628-435E-A636-3893CEDEAF94}"/>
              </a:ext>
            </a:extLst>
          </p:cNvPr>
          <p:cNvSpPr txBox="1"/>
          <p:nvPr/>
        </p:nvSpPr>
        <p:spPr>
          <a:xfrm>
            <a:off x="6460492" y="3732245"/>
            <a:ext cx="5221435" cy="1754326"/>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Seating_cap</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Most of the cars have seating capacity of 5, 7 and 4 and these cars having higher prices than other cars. And only 3 cars are observed with the seating capacity of 10.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798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2" name="TextBox 1">
            <a:extLst>
              <a:ext uri="{FF2B5EF4-FFF2-40B4-BE49-F238E27FC236}">
                <a16:creationId xmlns:a16="http://schemas.microsoft.com/office/drawing/2014/main" id="{6C89B041-7219-4170-8491-6E46BB13885F}"/>
              </a:ext>
            </a:extLst>
          </p:cNvPr>
          <p:cNvSpPr txBox="1"/>
          <p:nvPr/>
        </p:nvSpPr>
        <p:spPr>
          <a:xfrm>
            <a:off x="0" y="680936"/>
            <a:ext cx="6096000" cy="6632652"/>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Running_in_kms</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From the plot we can say that the prices of cars are higher for the cars which have less running in kms. We can also notice there is negative linear relation between the price and running of cars.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Engine_disp</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There is a positive correlation between car price and engine displacement. So, we can say as the engine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disp</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or engine cc increases, the price of car also increases.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Milage_in_km</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ltr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cars having the milage in the range of 10 to 20 km/</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ltr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are having high sale price. From the graph we can also notice there is negative linear/correlation between the price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nad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milage also some used cars have 0 milage which is unrealistic.</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Max_power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Looking at the graph we can say there is positive correlation between car price and maximum engine power so, we can say as maximum power engine increases, the car prices also go on increasing.</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dirty="0">
              <a:latin typeface="Century" panose="02040604050505020304" pitchFamily="18" charset="0"/>
            </a:endParaRPr>
          </a:p>
        </p:txBody>
      </p:sp>
      <p:pic>
        <p:nvPicPr>
          <p:cNvPr id="7174" name="Picture 6">
            <a:extLst>
              <a:ext uri="{FF2B5EF4-FFF2-40B4-BE49-F238E27FC236}">
                <a16:creationId xmlns:a16="http://schemas.microsoft.com/office/drawing/2014/main" id="{5DF830F5-31CD-4DB0-9AB8-DF0BD558B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922" y="1225686"/>
            <a:ext cx="6211078" cy="428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 name="Picture 2">
            <a:extLst>
              <a:ext uri="{FF2B5EF4-FFF2-40B4-BE49-F238E27FC236}">
                <a16:creationId xmlns:a16="http://schemas.microsoft.com/office/drawing/2014/main" id="{56F4782E-EEA7-4A85-98CA-BC1AFECC7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468" y="1212980"/>
            <a:ext cx="6167532" cy="43573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9D3DAD-A70C-49D2-8367-A59920AA068F}"/>
              </a:ext>
            </a:extLst>
          </p:cNvPr>
          <p:cNvSpPr txBox="1"/>
          <p:nvPr/>
        </p:nvSpPr>
        <p:spPr>
          <a:xfrm>
            <a:off x="0" y="811763"/>
            <a:ext cx="6024467" cy="6102825"/>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height: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From the graph it is clear that the car price is not strongly related with the height of the car, we can say the cars having height in the range of 1300 mm to 1800 mm have somewhat high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width:</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graph shows there is some positive linear relation between car price and width of the car, so the cars having width in the range of 1700mm to 2200mm have high price. So, we can conclude as the width of the car increases, the price of the car also goes on increasing.</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length:</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There is some positive linear relation between car price and length of the cars. As the length of the cars increases, the price of the cars also increases. The cars that are having the length above 4250mm have high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Weight: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There is some positive linear relation between price of the car and weight. The cars with weight 1500kg have high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7760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1267838" y="665550"/>
            <a:ext cx="10924162" cy="646331"/>
          </a:xfrm>
          <a:prstGeom prst="rect">
            <a:avLst/>
          </a:prstGeom>
          <a:noFill/>
        </p:spPr>
        <p:txBody>
          <a:bodyPr wrap="square" rtlCol="0">
            <a:spAutoFit/>
          </a:bodyPr>
          <a:lstStyle/>
          <a:p>
            <a:r>
              <a:rPr lang="en-IN" sz="3600" dirty="0">
                <a:ln w="0"/>
                <a:solidFill>
                  <a:schemeClr val="accent5"/>
                </a:solidFill>
                <a:effectLst>
                  <a:reflection blurRad="6350" stA="53000" endA="300" endPos="35500" dir="5400000" sy="-90000" algn="bl" rotWithShape="0"/>
                </a:effectLst>
                <a:latin typeface="Bell MT" panose="02020503060305020303" pitchFamily="18" charset="0"/>
              </a:rPr>
              <a:t>CONTENTS</a:t>
            </a:r>
            <a:endParaRPr lang="en-IN" sz="4000" dirty="0">
              <a:ln w="0"/>
              <a:solidFill>
                <a:schemeClr val="accent5"/>
              </a:solidFill>
              <a:effectLst>
                <a:reflection blurRad="6350" stA="53000" endA="300" endPos="35500" dir="5400000" sy="-90000" algn="bl" rotWithShape="0"/>
              </a:effectLst>
              <a:latin typeface="Bell MT" panose="02020503060305020303"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73436"/>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2924ACB-7122-4B44-BF90-1D1D0243F363}"/>
              </a:ext>
            </a:extLst>
          </p:cNvPr>
          <p:cNvSpPr txBox="1"/>
          <p:nvPr/>
        </p:nvSpPr>
        <p:spPr>
          <a:xfrm>
            <a:off x="0" y="158621"/>
            <a:ext cx="12192000" cy="553998"/>
          </a:xfrm>
          <a:prstGeom prst="rect">
            <a:avLst/>
          </a:prstGeom>
          <a:noFill/>
        </p:spPr>
        <p:txBody>
          <a:bodyPr wrap="square">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A2C6FB20-B48F-4DE5-B4C5-B7698F70B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 y="712620"/>
            <a:ext cx="5019869" cy="332753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39003FDC-0C52-4FFD-B090-C058F78FF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514" y="712619"/>
            <a:ext cx="7097486" cy="32342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272DA5-5D94-4EB2-BBAA-E0F6203E8234}"/>
              </a:ext>
            </a:extLst>
          </p:cNvPr>
          <p:cNvSpPr txBox="1"/>
          <p:nvPr/>
        </p:nvSpPr>
        <p:spPr>
          <a:xfrm>
            <a:off x="0" y="4040157"/>
            <a:ext cx="5253135" cy="3139321"/>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r>
              <a:rPr lang="en-IN" sz="1800" dirty="0">
                <a:effectLst/>
                <a:latin typeface="Century" panose="02040604050505020304" pitchFamily="18" charset="0"/>
                <a:ea typeface="Calibri" panose="020F0502020204030204" pitchFamily="34" charset="0"/>
                <a:cs typeface="Calibri" panose="020F0502020204030204" pitchFamily="34" charset="0"/>
              </a:rPr>
              <a:t> From the graph we can notice there is positive linear relation between car price and maximum speed limit of the car. The cars having top speed in the range of 120 km/hr to 250 km/hr having higher price and there are very less number of cars which have top speed below 100km/hr. So, we can conclude that as the maximum speed limit of the car (</a:t>
            </a:r>
            <a:r>
              <a:rPr lang="en-IN" sz="1800" dirty="0" err="1">
                <a:effectLst/>
                <a:latin typeface="Century" panose="02040604050505020304" pitchFamily="18" charset="0"/>
                <a:ea typeface="Calibri" panose="020F0502020204030204" pitchFamily="34" charset="0"/>
                <a:cs typeface="Calibri" panose="020F0502020204030204" pitchFamily="34" charset="0"/>
              </a:rPr>
              <a:t>top_speed</a:t>
            </a:r>
            <a:r>
              <a:rPr lang="en-IN" sz="1800" dirty="0">
                <a:effectLst/>
                <a:latin typeface="Century" panose="02040604050505020304" pitchFamily="18" charset="0"/>
                <a:ea typeface="Calibri" panose="020F0502020204030204" pitchFamily="34" charset="0"/>
                <a:cs typeface="Calibri" panose="020F0502020204030204" pitchFamily="34" charset="0"/>
              </a:rPr>
              <a:t>) increases, the car price also increases.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8743F1B5-B79B-4ADC-935A-7766F925D611}"/>
              </a:ext>
            </a:extLst>
          </p:cNvPr>
          <p:cNvSpPr txBox="1"/>
          <p:nvPr/>
        </p:nvSpPr>
        <p:spPr>
          <a:xfrm>
            <a:off x="5822303" y="4040156"/>
            <a:ext cx="5943600"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Calibri" panose="020F0502020204030204" pitchFamily="34" charset="0"/>
              </a:rPr>
              <a:t>Car_Price</a:t>
            </a:r>
            <a:r>
              <a:rPr lang="en-IN" sz="1800" b="1" dirty="0">
                <a:effectLst/>
                <a:latin typeface="Century" panose="02040604050505020304" pitchFamily="18" charset="0"/>
                <a:ea typeface="Calibri" panose="020F0502020204030204" pitchFamily="34" charset="0"/>
              </a:rPr>
              <a:t> vs </a:t>
            </a:r>
            <a:r>
              <a:rPr lang="en-IN" sz="1800" b="1" dirty="0" err="1">
                <a:effectLst/>
                <a:latin typeface="Century" panose="02040604050505020304" pitchFamily="18" charset="0"/>
                <a:ea typeface="Calibri" panose="020F0502020204030204" pitchFamily="34" charset="0"/>
              </a:rPr>
              <a:t>Car_age</a:t>
            </a:r>
            <a:r>
              <a:rPr lang="en-IN" sz="1800" b="1" dirty="0">
                <a:effectLst/>
                <a:latin typeface="Century" panose="02040604050505020304" pitchFamily="18" charset="0"/>
                <a:ea typeface="Calibri" panose="020F0502020204030204" pitchFamily="34" charset="0"/>
              </a:rPr>
              <a:t>:</a:t>
            </a:r>
            <a:r>
              <a:rPr lang="en-IN" sz="1800" dirty="0">
                <a:effectLst/>
                <a:latin typeface="Century" panose="02040604050505020304" pitchFamily="18" charset="0"/>
                <a:ea typeface="Calibri" panose="020F0502020204030204" pitchFamily="34" charset="0"/>
              </a:rPr>
              <a:t> 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a:t>
            </a:r>
            <a:endParaRPr lang="en-IN" dirty="0">
              <a:latin typeface="Century" panose="02040604050505020304" pitchFamily="18" charset="0"/>
            </a:endParaRPr>
          </a:p>
        </p:txBody>
      </p:sp>
    </p:spTree>
    <p:extLst>
      <p:ext uri="{BB962C8B-B14F-4D97-AF65-F5344CB8AC3E}">
        <p14:creationId xmlns:p14="http://schemas.microsoft.com/office/powerpoint/2010/main" val="288227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148772-7347-4B92-AF23-7B408C549B15}"/>
              </a:ext>
            </a:extLst>
          </p:cNvPr>
          <p:cNvSpPr txBox="1"/>
          <p:nvPr/>
        </p:nvSpPr>
        <p:spPr>
          <a:xfrm>
            <a:off x="410547" y="307910"/>
            <a:ext cx="11383347" cy="553998"/>
          </a:xfrm>
          <a:prstGeom prst="rect">
            <a:avLst/>
          </a:prstGeom>
          <a:noFill/>
        </p:spPr>
        <p:txBody>
          <a:bodyPr wrap="square" rtlCol="0">
            <a:spAutoFit/>
          </a:bodyPr>
          <a:lstStyle/>
          <a:p>
            <a:pPr algn="ctr"/>
            <a:r>
              <a:rPr lang="en-US"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Bivariate Analysis: Visualizing Two Independent Variables</a:t>
            </a:r>
            <a:endParaRPr lang="en-IN" sz="3000" u="sng"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3" name="Picture 2">
            <a:extLst>
              <a:ext uri="{FF2B5EF4-FFF2-40B4-BE49-F238E27FC236}">
                <a16:creationId xmlns:a16="http://schemas.microsoft.com/office/drawing/2014/main" id="{65A67990-F21C-4457-8AB4-CFAB858EE3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567" y="1211580"/>
            <a:ext cx="3162300" cy="2217420"/>
          </a:xfrm>
          <a:prstGeom prst="rect">
            <a:avLst/>
          </a:prstGeom>
          <a:noFill/>
          <a:ln>
            <a:noFill/>
          </a:ln>
        </p:spPr>
      </p:pic>
      <p:pic>
        <p:nvPicPr>
          <p:cNvPr id="4" name="Picture 3">
            <a:extLst>
              <a:ext uri="{FF2B5EF4-FFF2-40B4-BE49-F238E27FC236}">
                <a16:creationId xmlns:a16="http://schemas.microsoft.com/office/drawing/2014/main" id="{F453E67F-E016-43FC-919F-1A7AC53530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1867" y="1211580"/>
            <a:ext cx="3604260" cy="2217420"/>
          </a:xfrm>
          <a:prstGeom prst="rect">
            <a:avLst/>
          </a:prstGeom>
          <a:noFill/>
          <a:ln>
            <a:noFill/>
          </a:ln>
        </p:spPr>
      </p:pic>
      <p:pic>
        <p:nvPicPr>
          <p:cNvPr id="5" name="Picture 4">
            <a:extLst>
              <a:ext uri="{FF2B5EF4-FFF2-40B4-BE49-F238E27FC236}">
                <a16:creationId xmlns:a16="http://schemas.microsoft.com/office/drawing/2014/main" id="{78F2E2C9-BB23-4AB8-8CFE-4C48B6731F5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56127" y="1242059"/>
            <a:ext cx="5235873" cy="2368887"/>
          </a:xfrm>
          <a:prstGeom prst="rect">
            <a:avLst/>
          </a:prstGeom>
          <a:noFill/>
          <a:ln>
            <a:noFill/>
          </a:ln>
        </p:spPr>
      </p:pic>
      <p:sp>
        <p:nvSpPr>
          <p:cNvPr id="6" name="TextBox 5">
            <a:extLst>
              <a:ext uri="{FF2B5EF4-FFF2-40B4-BE49-F238E27FC236}">
                <a16:creationId xmlns:a16="http://schemas.microsoft.com/office/drawing/2014/main" id="{62428E66-58C4-4A0F-9500-5FEE24E25C4B}"/>
              </a:ext>
            </a:extLst>
          </p:cNvPr>
          <p:cNvSpPr txBox="1"/>
          <p:nvPr/>
        </p:nvSpPr>
        <p:spPr>
          <a:xfrm>
            <a:off x="0" y="3778672"/>
            <a:ext cx="12192000"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Fuel_type</a:t>
            </a:r>
            <a:r>
              <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vs </a:t>
            </a:r>
            <a:r>
              <a:rPr lang="en-IN" sz="18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Milage_in_km</a:t>
            </a:r>
            <a:r>
              <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sz="18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violin plot gives the relation between Milage in km/</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Fuel type on the basis of gear transmission. As we can observe the cars with Manual gear transmission which are using CNG as a fuel are having good milage compared to other fuel types.</a:t>
            </a:r>
          </a:p>
          <a:p>
            <a:pPr marL="285750" indent="-285750" algn="just">
              <a:buFont typeface="Wingdings" panose="05000000000000000000" pitchFamily="2" charset="2"/>
              <a:buChar char="Ø"/>
            </a:pPr>
            <a:r>
              <a:rPr lang="en-IN" sz="1800" b="1" dirty="0" err="1">
                <a:effectLst/>
                <a:latin typeface="Century" panose="02040604050505020304" pitchFamily="18" charset="0"/>
                <a:ea typeface="Times New Roman" panose="02020603050405020304" pitchFamily="18" charset="0"/>
              </a:rPr>
              <a:t>Car_age</a:t>
            </a:r>
            <a:r>
              <a:rPr lang="en-IN" sz="1800" b="1" dirty="0">
                <a:effectLst/>
                <a:latin typeface="Century" panose="02040604050505020304" pitchFamily="18" charset="0"/>
                <a:ea typeface="Times New Roman" panose="02020603050405020304" pitchFamily="18" charset="0"/>
              </a:rPr>
              <a:t> vs </a:t>
            </a:r>
            <a:r>
              <a:rPr lang="en-IN" sz="1800" b="1" dirty="0" err="1">
                <a:effectLst/>
                <a:latin typeface="Century" panose="02040604050505020304" pitchFamily="18" charset="0"/>
                <a:ea typeface="Times New Roman" panose="02020603050405020304" pitchFamily="18" charset="0"/>
              </a:rPr>
              <a:t>Running_in_kms</a:t>
            </a:r>
            <a:r>
              <a:rPr lang="en-IN" sz="1800" b="1" dirty="0">
                <a:effectLst/>
                <a:latin typeface="Century" panose="02040604050505020304" pitchFamily="18" charset="0"/>
                <a:ea typeface="Times New Roman" panose="02020603050405020304" pitchFamily="18" charset="0"/>
              </a:rPr>
              <a:t>:</a:t>
            </a:r>
            <a:r>
              <a:rPr lang="en-IN" sz="1800" dirty="0">
                <a:effectLst/>
                <a:latin typeface="Century" panose="02040604050505020304" pitchFamily="18" charset="0"/>
                <a:ea typeface="Times New Roman" panose="02020603050405020304" pitchFamily="18" charset="0"/>
              </a:rPr>
              <a:t> The above graph represents </a:t>
            </a:r>
            <a:r>
              <a:rPr lang="en-IN" sz="1800" dirty="0" err="1">
                <a:effectLst/>
                <a:latin typeface="Century" panose="02040604050505020304" pitchFamily="18" charset="0"/>
                <a:ea typeface="Times New Roman" panose="02020603050405020304" pitchFamily="18" charset="0"/>
              </a:rPr>
              <a:t>car_age</a:t>
            </a:r>
            <a:r>
              <a:rPr lang="en-IN" sz="1800" dirty="0">
                <a:effectLst/>
                <a:latin typeface="Century" panose="02040604050505020304" pitchFamily="18" charset="0"/>
                <a:ea typeface="Times New Roman" panose="02020603050405020304" pitchFamily="18" charset="0"/>
              </a:rPr>
              <a:t> vs Running in kms. The cars which have their age from 2 years to 16 years have highly used. That is the running kms for these cars are around 1 lakh kms.</a:t>
            </a:r>
          </a:p>
          <a:p>
            <a:pPr marL="285750" indent="-285750" algn="just">
              <a:buFont typeface="Wingdings" panose="05000000000000000000" pitchFamily="2" charset="2"/>
              <a:buChar char="Ø"/>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Seating_cap</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Max_power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cars with seating capacity 5 have high maximum power of engine used in cars and the cars with 10 seating capacity have very less maximum engine power.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Fuel_type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Car_age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cars which are using Patrol and Diesel as fuel they have high age and the cars with low age are using electricity as the fuel.</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2120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Identifying the outliers using box plot</a:t>
            </a:r>
            <a:endParaRPr lang="en-IN" sz="3000" u="sng" dirty="0">
              <a:solidFill>
                <a:schemeClr val="accent6">
                  <a:lumMod val="75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length column.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using </a:t>
            </a:r>
            <a:r>
              <a:rPr lang="en-US" b="0" i="0" dirty="0" err="1">
                <a:solidFill>
                  <a:srgbClr val="000000"/>
                </a:solidFill>
                <a:effectLst/>
                <a:latin typeface="Century" panose="02040604050505020304" pitchFamily="18" charset="0"/>
              </a:rPr>
              <a:t>Zscore</a:t>
            </a:r>
            <a:r>
              <a:rPr lang="en-US" b="0" i="0" dirty="0">
                <a:solidFill>
                  <a:srgbClr val="000000"/>
                </a:solidFill>
                <a:effectLst/>
                <a:latin typeface="Century" panose="02040604050505020304" pitchFamily="18" charset="0"/>
              </a:rPr>
              <a:t> method except length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Since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11266" name="Picture 2">
            <a:extLst>
              <a:ext uri="{FF2B5EF4-FFF2-40B4-BE49-F238E27FC236}">
                <a16:creationId xmlns:a16="http://schemas.microsoft.com/office/drawing/2014/main" id="{7C72AFFE-FBB6-4D2D-A78E-FBE3E382A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47" y="811450"/>
            <a:ext cx="6043223" cy="595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75000"/>
                  </a:schemeClr>
                </a:solidFill>
                <a:latin typeface="Bookman Old Style" panose="02050604050505020204" pitchFamily="18" charset="0"/>
              </a:rPr>
              <a:t>Correlation Between Features and Label</a:t>
            </a:r>
            <a:endParaRPr lang="en-IN" sz="3000" u="sng" dirty="0">
              <a:solidFill>
                <a:schemeClr val="accent6">
                  <a:lumMod val="75000"/>
                </a:schemeClr>
              </a:solidFill>
              <a:latin typeface="Bookman Old Style" panose="02050604050505020204" pitchFamily="18" charset="0"/>
            </a:endParaRPr>
          </a:p>
        </p:txBody>
      </p:sp>
      <p:pic>
        <p:nvPicPr>
          <p:cNvPr id="12290" name="Picture 2">
            <a:extLst>
              <a:ext uri="{FF2B5EF4-FFF2-40B4-BE49-F238E27FC236}">
                <a16:creationId xmlns:a16="http://schemas.microsoft.com/office/drawing/2014/main" id="{6AC4AE56-1B2F-4DE4-B5D7-72FE0D809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672"/>
            <a:ext cx="6624735" cy="43853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12294" name="Picture 6">
            <a:extLst>
              <a:ext uri="{FF2B5EF4-FFF2-40B4-BE49-F238E27FC236}">
                <a16:creationId xmlns:a16="http://schemas.microsoft.com/office/drawing/2014/main" id="{73034F41-A296-45CD-89A6-B687A4C53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5" y="772128"/>
            <a:ext cx="5567265" cy="317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75000"/>
                  </a:schemeClr>
                </a:solidFill>
                <a:latin typeface="Century" panose="02040604050505020304" pitchFamily="18" charset="0"/>
              </a:rPr>
              <a:t>Data Analysis Steps done</a:t>
            </a:r>
            <a:endParaRPr lang="en-IN" sz="3000" u="sng" dirty="0">
              <a:solidFill>
                <a:schemeClr val="accent6">
                  <a:lumMod val="75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Assumptions:</a:t>
            </a:r>
            <a:endParaRPr lang="en-IN" sz="3000" u="sng" dirty="0">
              <a:solidFill>
                <a:schemeClr val="accent6">
                  <a:lumMod val="75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Model Building:</a:t>
            </a:r>
            <a:endParaRPr lang="en-IN" sz="3000" u="sng" dirty="0">
              <a:solidFill>
                <a:schemeClr val="accent6">
                  <a:lumMod val="75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18</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75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pic>
        <p:nvPicPr>
          <p:cNvPr id="6" name="Picture 5">
            <a:extLst>
              <a:ext uri="{FF2B5EF4-FFF2-40B4-BE49-F238E27FC236}">
                <a16:creationId xmlns:a16="http://schemas.microsoft.com/office/drawing/2014/main" id="{05B7C85C-8E22-4FF1-B3A1-9E643F16D2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52" y="557589"/>
            <a:ext cx="6706170" cy="4102139"/>
          </a:xfrm>
          <a:prstGeom prst="rect">
            <a:avLst/>
          </a:prstGeom>
          <a:noFill/>
          <a:ln>
            <a:noFill/>
          </a:ln>
        </p:spPr>
      </p:pic>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92.45%.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6244064F-9384-40AB-A25B-C931575584B5}"/>
              </a:ext>
            </a:extLst>
          </p:cNvPr>
          <p:cNvPicPr>
            <a:picLocks noChangeAspect="1"/>
          </p:cNvPicPr>
          <p:nvPr/>
        </p:nvPicPr>
        <p:blipFill rotWithShape="1">
          <a:blip r:embed="rId3">
            <a:extLst>
              <a:ext uri="{28A0092B-C50C-407E-A947-70E740481C1C}">
                <a14:useLocalDpi xmlns:a14="http://schemas.microsoft.com/office/drawing/2010/main" val="0"/>
              </a:ext>
            </a:extLst>
          </a:blip>
          <a:srcRect t="5251"/>
          <a:stretch/>
        </p:blipFill>
        <p:spPr bwMode="auto">
          <a:xfrm>
            <a:off x="2090625" y="4659727"/>
            <a:ext cx="2903221" cy="2222499"/>
          </a:xfrm>
          <a:prstGeom prst="rect">
            <a:avLst/>
          </a:prstGeom>
          <a:noFill/>
          <a:ln>
            <a:noFill/>
          </a:ln>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75000"/>
                  </a:schemeClr>
                </a:solidFill>
                <a:latin typeface="Century" panose="02040604050505020304" pitchFamily="18" charset="0"/>
              </a:rPr>
              <a:t>ii. Random Forest Regressor:</a:t>
            </a:r>
          </a:p>
        </p:txBody>
      </p:sp>
      <p:pic>
        <p:nvPicPr>
          <p:cNvPr id="10" name="Picture 9">
            <a:extLst>
              <a:ext uri="{FF2B5EF4-FFF2-40B4-BE49-F238E27FC236}">
                <a16:creationId xmlns:a16="http://schemas.microsoft.com/office/drawing/2014/main" id="{B7480B35-EE2F-43A4-A048-509CAFB546B5}"/>
              </a:ext>
            </a:extLst>
          </p:cNvPr>
          <p:cNvPicPr>
            <a:picLocks noChangeAspect="1"/>
          </p:cNvPicPr>
          <p:nvPr/>
        </p:nvPicPr>
        <p:blipFill rotWithShape="1">
          <a:blip r:embed="rId2">
            <a:extLst>
              <a:ext uri="{28A0092B-C50C-407E-A947-70E740481C1C}">
                <a14:useLocalDpi xmlns:a14="http://schemas.microsoft.com/office/drawing/2010/main" val="0"/>
              </a:ext>
            </a:extLst>
          </a:blip>
          <a:srcRect t="6118"/>
          <a:stretch/>
        </p:blipFill>
        <p:spPr bwMode="auto">
          <a:xfrm>
            <a:off x="2090627" y="4659728"/>
            <a:ext cx="2903220" cy="2222499"/>
          </a:xfrm>
          <a:prstGeom prst="rect">
            <a:avLst/>
          </a:prstGeom>
          <a:noFill/>
          <a:ln>
            <a:noFill/>
          </a:ln>
        </p:spPr>
      </p:pic>
      <p:pic>
        <p:nvPicPr>
          <p:cNvPr id="11" name="Picture 10">
            <a:extLst>
              <a:ext uri="{FF2B5EF4-FFF2-40B4-BE49-F238E27FC236}">
                <a16:creationId xmlns:a16="http://schemas.microsoft.com/office/drawing/2014/main" id="{36348800-04CC-4E15-B66E-59C60CFD30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152" y="557589"/>
            <a:ext cx="6706170" cy="4102139"/>
          </a:xfrm>
          <a:prstGeom prst="rect">
            <a:avLst/>
          </a:prstGeom>
          <a:noFill/>
          <a:ln>
            <a:noFill/>
          </a:ln>
        </p:spPr>
      </p:pic>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96.05%.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75000"/>
                  </a:schemeClr>
                </a:solidFill>
                <a:latin typeface="Bookman Old Style" panose="02050604050505020204" pitchFamily="18" charset="0"/>
              </a:rPr>
              <a:t>iii. Extra Trees Regressor: </a:t>
            </a:r>
            <a:endParaRPr lang="en-IN" sz="3000" u="sng" dirty="0">
              <a:solidFill>
                <a:schemeClr val="accent6">
                  <a:lumMod val="75000"/>
                </a:schemeClr>
              </a:solidFill>
              <a:latin typeface="Bookman Old Style" panose="02050604050505020204" pitchFamily="18" charset="0"/>
            </a:endParaRPr>
          </a:p>
        </p:txBody>
      </p:sp>
      <p:pic>
        <p:nvPicPr>
          <p:cNvPr id="7" name="Picture 6">
            <a:extLst>
              <a:ext uri="{FF2B5EF4-FFF2-40B4-BE49-F238E27FC236}">
                <a16:creationId xmlns:a16="http://schemas.microsoft.com/office/drawing/2014/main" id="{961ECAAD-0294-4BC6-ACA2-5637EC3380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51" y="584775"/>
            <a:ext cx="6706171" cy="4074953"/>
          </a:xfrm>
          <a:prstGeom prst="rect">
            <a:avLst/>
          </a:prstGeom>
          <a:noFill/>
          <a:ln>
            <a:noFill/>
          </a:ln>
        </p:spPr>
      </p:pic>
      <p:pic>
        <p:nvPicPr>
          <p:cNvPr id="8" name="Picture 7">
            <a:extLst>
              <a:ext uri="{FF2B5EF4-FFF2-40B4-BE49-F238E27FC236}">
                <a16:creationId xmlns:a16="http://schemas.microsoft.com/office/drawing/2014/main" id="{F301DA76-FA18-4A20-B7FE-3F1B3D6A67B9}"/>
              </a:ext>
            </a:extLst>
          </p:cNvPr>
          <p:cNvPicPr>
            <a:picLocks noChangeAspect="1"/>
          </p:cNvPicPr>
          <p:nvPr/>
        </p:nvPicPr>
        <p:blipFill rotWithShape="1">
          <a:blip r:embed="rId3">
            <a:extLst>
              <a:ext uri="{28A0092B-C50C-407E-A947-70E740481C1C}">
                <a14:useLocalDpi xmlns:a14="http://schemas.microsoft.com/office/drawing/2010/main" val="0"/>
              </a:ext>
            </a:extLst>
          </a:blip>
          <a:srcRect t="6883"/>
          <a:stretch/>
        </p:blipFill>
        <p:spPr bwMode="auto">
          <a:xfrm>
            <a:off x="1999186" y="4659728"/>
            <a:ext cx="3086100" cy="2242185"/>
          </a:xfrm>
          <a:prstGeom prst="rect">
            <a:avLst/>
          </a:prstGeom>
          <a:noFill/>
          <a:ln>
            <a:noFill/>
          </a:ln>
        </p:spPr>
      </p:pic>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96.68%.</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8910"/>
            <a:ext cx="11118715" cy="769441"/>
          </a:xfrm>
          <a:prstGeom prst="rect">
            <a:avLst/>
          </a:prstGeom>
          <a:noFill/>
        </p:spPr>
        <p:txBody>
          <a:bodyPr wrap="square" rtlCol="0">
            <a:spAutoFit/>
          </a:bodyPr>
          <a:lstStyle/>
          <a:p>
            <a:pPr algn="ctr"/>
            <a:r>
              <a:rPr lang="en-US" sz="4400" u="sng" dirty="0">
                <a:solidFill>
                  <a:schemeClr val="accent6">
                    <a:lumMod val="75000"/>
                  </a:schemeClr>
                </a:solidFill>
                <a:latin typeface="Bell MT" panose="02020503060305020303" pitchFamily="18" charset="0"/>
              </a:rPr>
              <a:t>Introduction</a:t>
            </a:r>
            <a:endParaRPr lang="en-IN" sz="4400" u="sng" dirty="0">
              <a:solidFill>
                <a:schemeClr val="accent6">
                  <a:lumMod val="75000"/>
                </a:schemeClr>
              </a:solidFill>
              <a:latin typeface="Bell MT" panose="02020503060305020303"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912167"/>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iv. Gradient Boosting Regressor:</a:t>
            </a:r>
            <a:endParaRPr lang="en-IN" sz="3000" u="sng" dirty="0">
              <a:solidFill>
                <a:schemeClr val="accent6">
                  <a:lumMod val="75000"/>
                </a:schemeClr>
              </a:solidFill>
              <a:latin typeface="Bookman Old Style" panose="02050604050505020204" pitchFamily="18" charset="0"/>
            </a:endParaRPr>
          </a:p>
        </p:txBody>
      </p:sp>
      <p:pic>
        <p:nvPicPr>
          <p:cNvPr id="6" name="Picture 5">
            <a:extLst>
              <a:ext uri="{FF2B5EF4-FFF2-40B4-BE49-F238E27FC236}">
                <a16:creationId xmlns:a16="http://schemas.microsoft.com/office/drawing/2014/main" id="{99A42721-04F3-41D2-B010-C4C49CF755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50" y="584775"/>
            <a:ext cx="6706171" cy="4074953"/>
          </a:xfrm>
          <a:prstGeom prst="rect">
            <a:avLst/>
          </a:prstGeom>
          <a:noFill/>
          <a:ln>
            <a:noFill/>
          </a:ln>
        </p:spPr>
      </p:pic>
      <p:pic>
        <p:nvPicPr>
          <p:cNvPr id="7" name="Picture 6">
            <a:extLst>
              <a:ext uri="{FF2B5EF4-FFF2-40B4-BE49-F238E27FC236}">
                <a16:creationId xmlns:a16="http://schemas.microsoft.com/office/drawing/2014/main" id="{9EE8BD06-CEC5-44FF-BF0B-C75C7EFB6EE3}"/>
              </a:ext>
            </a:extLst>
          </p:cNvPr>
          <p:cNvPicPr>
            <a:picLocks noChangeAspect="1"/>
          </p:cNvPicPr>
          <p:nvPr/>
        </p:nvPicPr>
        <p:blipFill rotWithShape="1">
          <a:blip r:embed="rId3">
            <a:extLst>
              <a:ext uri="{28A0092B-C50C-407E-A947-70E740481C1C}">
                <a14:useLocalDpi xmlns:a14="http://schemas.microsoft.com/office/drawing/2010/main" val="0"/>
              </a:ext>
            </a:extLst>
          </a:blip>
          <a:srcRect t="7555"/>
          <a:stretch/>
        </p:blipFill>
        <p:spPr bwMode="auto">
          <a:xfrm>
            <a:off x="1980135" y="4659728"/>
            <a:ext cx="3124200" cy="2198272"/>
          </a:xfrm>
          <a:prstGeom prst="rect">
            <a:avLst/>
          </a:prstGeom>
          <a:noFill/>
          <a:ln>
            <a:noFill/>
          </a:ln>
        </p:spPr>
      </p:pic>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94.14%.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 Extreme Gradient Boosting Regressor (XGB):</a:t>
            </a:r>
            <a:endParaRPr lang="en-IN" sz="3000" u="sng" dirty="0">
              <a:solidFill>
                <a:schemeClr val="accent6">
                  <a:lumMod val="75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D8BE257-7559-448E-B827-B0AB273423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50" y="553998"/>
            <a:ext cx="6706170" cy="4105731"/>
          </a:xfrm>
          <a:prstGeom prst="rect">
            <a:avLst/>
          </a:prstGeom>
          <a:noFill/>
          <a:ln>
            <a:noFill/>
          </a:ln>
        </p:spPr>
      </p:pic>
      <p:pic>
        <p:nvPicPr>
          <p:cNvPr id="9" name="Picture 8">
            <a:extLst>
              <a:ext uri="{FF2B5EF4-FFF2-40B4-BE49-F238E27FC236}">
                <a16:creationId xmlns:a16="http://schemas.microsoft.com/office/drawing/2014/main" id="{9402CC26-F430-45C6-9457-1CCE05A4EA03}"/>
              </a:ext>
            </a:extLst>
          </p:cNvPr>
          <p:cNvPicPr>
            <a:picLocks noChangeAspect="1"/>
          </p:cNvPicPr>
          <p:nvPr/>
        </p:nvPicPr>
        <p:blipFill rotWithShape="1">
          <a:blip r:embed="rId3">
            <a:extLst>
              <a:ext uri="{28A0092B-C50C-407E-A947-70E740481C1C}">
                <a14:useLocalDpi xmlns:a14="http://schemas.microsoft.com/office/drawing/2010/main" val="0"/>
              </a:ext>
            </a:extLst>
          </a:blip>
          <a:srcRect t="9109"/>
          <a:stretch/>
        </p:blipFill>
        <p:spPr bwMode="auto">
          <a:xfrm>
            <a:off x="1922985" y="4687848"/>
            <a:ext cx="3238500" cy="2170152"/>
          </a:xfrm>
          <a:prstGeom prst="rect">
            <a:avLst/>
          </a:prstGeom>
          <a:noFill/>
          <a:ln>
            <a:noFill/>
          </a:ln>
        </p:spPr>
      </p:pic>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 Bagging Regressor:</a:t>
            </a:r>
            <a:endParaRPr lang="en-IN" sz="3000" u="sng" dirty="0">
              <a:solidFill>
                <a:schemeClr val="accent6">
                  <a:lumMod val="75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6FA4839-1146-468C-A333-D5388972AA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49" y="580490"/>
            <a:ext cx="6706169" cy="4105732"/>
          </a:xfrm>
          <a:prstGeom prst="rect">
            <a:avLst/>
          </a:prstGeom>
          <a:noFill/>
          <a:ln>
            <a:noFill/>
          </a:ln>
        </p:spPr>
      </p:pic>
      <p:pic>
        <p:nvPicPr>
          <p:cNvPr id="9" name="Picture 8">
            <a:extLst>
              <a:ext uri="{FF2B5EF4-FFF2-40B4-BE49-F238E27FC236}">
                <a16:creationId xmlns:a16="http://schemas.microsoft.com/office/drawing/2014/main" id="{D563B27E-E68A-486E-B8CD-E8AA1787EC17}"/>
              </a:ext>
            </a:extLst>
          </p:cNvPr>
          <p:cNvPicPr>
            <a:picLocks noChangeAspect="1"/>
          </p:cNvPicPr>
          <p:nvPr/>
        </p:nvPicPr>
        <p:blipFill rotWithShape="1">
          <a:blip r:embed="rId3">
            <a:extLst>
              <a:ext uri="{28A0092B-C50C-407E-A947-70E740481C1C}">
                <a14:useLocalDpi xmlns:a14="http://schemas.microsoft.com/office/drawing/2010/main" val="0"/>
              </a:ext>
            </a:extLst>
          </a:blip>
          <a:srcRect t="7553"/>
          <a:stretch/>
        </p:blipFill>
        <p:spPr bwMode="auto">
          <a:xfrm>
            <a:off x="1888693" y="4686223"/>
            <a:ext cx="3307080" cy="2171778"/>
          </a:xfrm>
          <a:prstGeom prst="rect">
            <a:avLst/>
          </a:prstGeom>
          <a:noFill/>
          <a:ln>
            <a:noFill/>
          </a:ln>
        </p:spPr>
      </p:pic>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13B3B0A6-43B7-4AB9-9B41-54C08FD43711}"/>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KNN Regressor model and checked for its evaluation metrics. The model is giving R2 score as 88.15%.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3CDCBB83-AB3B-401E-A9E6-519A98C5DD54}"/>
              </a:ext>
            </a:extLst>
          </p:cNvPr>
          <p:cNvSpPr txBox="1"/>
          <p:nvPr/>
        </p:nvSpPr>
        <p:spPr>
          <a:xfrm>
            <a:off x="1638301" y="0"/>
            <a:ext cx="931545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vii. </a:t>
            </a:r>
            <a:r>
              <a:rPr lang="en-US" sz="3000" u="sng" dirty="0" err="1">
                <a:solidFill>
                  <a:schemeClr val="accent6">
                    <a:lumMod val="75000"/>
                  </a:schemeClr>
                </a:solidFill>
                <a:latin typeface="Bookman Old Style" panose="02050604050505020204" pitchFamily="18" charset="0"/>
              </a:rPr>
              <a:t>KNeighbors</a:t>
            </a:r>
            <a:r>
              <a:rPr lang="en-US" sz="3000" u="sng" dirty="0">
                <a:solidFill>
                  <a:schemeClr val="accent6">
                    <a:lumMod val="75000"/>
                  </a:schemeClr>
                </a:solidFill>
                <a:latin typeface="Bookman Old Style" panose="02050604050505020204" pitchFamily="18" charset="0"/>
              </a:rPr>
              <a:t> Regressor</a:t>
            </a:r>
            <a:endParaRPr lang="en-IN" sz="3000" u="sng" dirty="0">
              <a:solidFill>
                <a:schemeClr val="accent6">
                  <a:lumMod val="75000"/>
                </a:schemeClr>
              </a:solidFill>
              <a:latin typeface="Bookman Old Style" panose="02050604050505020204" pitchFamily="18" charset="0"/>
            </a:endParaRPr>
          </a:p>
        </p:txBody>
      </p:sp>
      <p:pic>
        <p:nvPicPr>
          <p:cNvPr id="5" name="Picture 4">
            <a:extLst>
              <a:ext uri="{FF2B5EF4-FFF2-40B4-BE49-F238E27FC236}">
                <a16:creationId xmlns:a16="http://schemas.microsoft.com/office/drawing/2014/main" id="{78CDFB8C-87ED-456E-BF70-28E71DD114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149" y="601846"/>
            <a:ext cx="6706168" cy="4084376"/>
          </a:xfrm>
          <a:prstGeom prst="rect">
            <a:avLst/>
          </a:prstGeom>
          <a:noFill/>
          <a:ln>
            <a:noFill/>
          </a:ln>
        </p:spPr>
      </p:pic>
      <p:pic>
        <p:nvPicPr>
          <p:cNvPr id="6" name="Picture 5">
            <a:extLst>
              <a:ext uri="{FF2B5EF4-FFF2-40B4-BE49-F238E27FC236}">
                <a16:creationId xmlns:a16="http://schemas.microsoft.com/office/drawing/2014/main" id="{90ABA456-3394-4050-BD55-E9B6EF76F1D4}"/>
              </a:ext>
            </a:extLst>
          </p:cNvPr>
          <p:cNvPicPr>
            <a:picLocks noChangeAspect="1"/>
          </p:cNvPicPr>
          <p:nvPr/>
        </p:nvPicPr>
        <p:blipFill rotWithShape="1">
          <a:blip r:embed="rId3">
            <a:extLst>
              <a:ext uri="{28A0092B-C50C-407E-A947-70E740481C1C}">
                <a14:useLocalDpi xmlns:a14="http://schemas.microsoft.com/office/drawing/2010/main" val="0"/>
              </a:ext>
            </a:extLst>
          </a:blip>
          <a:srcRect t="6274"/>
          <a:stretch/>
        </p:blipFill>
        <p:spPr bwMode="auto">
          <a:xfrm>
            <a:off x="2056333" y="4686222"/>
            <a:ext cx="2971800" cy="2135427"/>
          </a:xfrm>
          <a:prstGeom prst="rect">
            <a:avLst/>
          </a:prstGeom>
          <a:noFill/>
          <a:ln>
            <a:noFill/>
          </a:ln>
        </p:spPr>
      </p:pic>
    </p:spTree>
    <p:extLst>
      <p:ext uri="{BB962C8B-B14F-4D97-AF65-F5344CB8AC3E}">
        <p14:creationId xmlns:p14="http://schemas.microsoft.com/office/powerpoint/2010/main" val="562376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0" y="553999"/>
            <a:ext cx="12268200"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“Extreme Gradient Boosting Regressor” (XGB) having least difference compared to other models. So, we  concluded that “Extreme Gradient Boosting </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Regressor”</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8C9FEECC-CE39-41C7-8E6C-3286D3E792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712" y="1511120"/>
            <a:ext cx="5731510" cy="1784287"/>
          </a:xfrm>
          <a:prstGeom prst="rect">
            <a:avLst/>
          </a:prstGeom>
          <a:noFill/>
          <a:ln>
            <a:noFill/>
          </a:ln>
        </p:spPr>
      </p:pic>
      <p:pic>
        <p:nvPicPr>
          <p:cNvPr id="8" name="Picture 7">
            <a:extLst>
              <a:ext uri="{FF2B5EF4-FFF2-40B4-BE49-F238E27FC236}">
                <a16:creationId xmlns:a16="http://schemas.microsoft.com/office/drawing/2014/main" id="{DF846B3E-9DEE-49FB-AF91-60A2C7A137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712" y="3295407"/>
            <a:ext cx="5731510" cy="2613660"/>
          </a:xfrm>
          <a:prstGeom prst="rect">
            <a:avLst/>
          </a:prstGeom>
          <a:noFill/>
          <a:ln>
            <a:noFill/>
          </a:ln>
        </p:spPr>
      </p:pic>
      <p:pic>
        <p:nvPicPr>
          <p:cNvPr id="10" name="Picture 9">
            <a:extLst>
              <a:ext uri="{FF2B5EF4-FFF2-40B4-BE49-F238E27FC236}">
                <a16:creationId xmlns:a16="http://schemas.microsoft.com/office/drawing/2014/main" id="{A369410E-EB56-4042-AB64-27C79A5BA4BF}"/>
              </a:ext>
            </a:extLst>
          </p:cNvPr>
          <p:cNvPicPr>
            <a:picLocks noChangeAspect="1"/>
          </p:cNvPicPr>
          <p:nvPr/>
        </p:nvPicPr>
        <p:blipFill rotWithShape="1">
          <a:blip r:embed="rId4">
            <a:extLst>
              <a:ext uri="{28A0092B-C50C-407E-A947-70E740481C1C}">
                <a14:useLocalDpi xmlns:a14="http://schemas.microsoft.com/office/drawing/2010/main" val="0"/>
              </a:ext>
            </a:extLst>
          </a:blip>
          <a:srcRect t="722" b="83544"/>
          <a:stretch/>
        </p:blipFill>
        <p:spPr bwMode="auto">
          <a:xfrm>
            <a:off x="531712" y="5909067"/>
            <a:ext cx="5731510" cy="679069"/>
          </a:xfrm>
          <a:prstGeom prst="rect">
            <a:avLst/>
          </a:prstGeom>
          <a:noFill/>
          <a:ln>
            <a:noFill/>
          </a:ln>
        </p:spPr>
      </p:pic>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Extreme Gradient Boosting Regressor (XGB Regressor).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632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704849" y="282102"/>
            <a:ext cx="10822427"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Creating Final Model After Tuning:</a:t>
            </a:r>
            <a:endParaRPr lang="en-IN" sz="3000" u="sng" dirty="0">
              <a:solidFill>
                <a:schemeClr val="accent6">
                  <a:lumMod val="75000"/>
                </a:schemeClr>
              </a:solidFill>
              <a:latin typeface="Bookman Old Style" panose="02050604050505020204" pitchFamily="18" charset="0"/>
            </a:endParaRPr>
          </a:p>
        </p:txBody>
      </p:sp>
      <p:pic>
        <p:nvPicPr>
          <p:cNvPr id="6" name="Picture 5">
            <a:extLst>
              <a:ext uri="{FF2B5EF4-FFF2-40B4-BE49-F238E27FC236}">
                <a16:creationId xmlns:a16="http://schemas.microsoft.com/office/drawing/2014/main" id="{5476D2C3-4513-479D-87E9-55D426134E02}"/>
              </a:ext>
            </a:extLst>
          </p:cNvPr>
          <p:cNvPicPr>
            <a:picLocks noChangeAspect="1"/>
          </p:cNvPicPr>
          <p:nvPr/>
        </p:nvPicPr>
        <p:blipFill rotWithShape="1">
          <a:blip r:embed="rId2">
            <a:extLst>
              <a:ext uri="{28A0092B-C50C-407E-A947-70E740481C1C}">
                <a14:useLocalDpi xmlns:a14="http://schemas.microsoft.com/office/drawing/2010/main" val="0"/>
              </a:ext>
            </a:extLst>
          </a:blip>
          <a:srcRect t="27602"/>
          <a:stretch/>
        </p:blipFill>
        <p:spPr bwMode="auto">
          <a:xfrm>
            <a:off x="232152" y="942257"/>
            <a:ext cx="5731510" cy="3124752"/>
          </a:xfrm>
          <a:prstGeom prst="rect">
            <a:avLst/>
          </a:prstGeom>
          <a:noFill/>
          <a:ln>
            <a:noFill/>
          </a:ln>
        </p:spPr>
      </p:pic>
      <p:pic>
        <p:nvPicPr>
          <p:cNvPr id="7" name="Picture 6">
            <a:extLst>
              <a:ext uri="{FF2B5EF4-FFF2-40B4-BE49-F238E27FC236}">
                <a16:creationId xmlns:a16="http://schemas.microsoft.com/office/drawing/2014/main" id="{DFA92C22-4802-4B25-8671-08738B654F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5317" y="4067009"/>
            <a:ext cx="3101340" cy="2468880"/>
          </a:xfrm>
          <a:prstGeom prst="rect">
            <a:avLst/>
          </a:prstGeom>
          <a:noFill/>
          <a:ln>
            <a:noFill/>
          </a:ln>
        </p:spPr>
      </p:pic>
      <p:sp>
        <p:nvSpPr>
          <p:cNvPr id="14" name="Flowchart: Alternate Process 13">
            <a:extLst>
              <a:ext uri="{FF2B5EF4-FFF2-40B4-BE49-F238E27FC236}">
                <a16:creationId xmlns:a16="http://schemas.microsoft.com/office/drawing/2014/main" id="{61703DAB-4426-4BC7-ACA5-E6FBEBC092B1}"/>
              </a:ext>
            </a:extLst>
          </p:cNvPr>
          <p:cNvSpPr/>
          <p:nvPr/>
        </p:nvSpPr>
        <p:spPr>
          <a:xfrm>
            <a:off x="6731541" y="942257"/>
            <a:ext cx="4783230"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have successfully incorporated the hyper parameter tuning using best parameters of XGB Regressor by using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GridSearchCV</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the R2 score of the model has been increased after hyperparameter tuning and received the R2 score as 96.90% which is very good.</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486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Saving The Final Model And Predictions From Saved Model</a:t>
            </a:r>
            <a:endParaRPr lang="en-IN" sz="3000" u="sng" dirty="0">
              <a:solidFill>
                <a:schemeClr val="accent6">
                  <a:lumMod val="75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FD87E2B7-4B00-44A8-8442-CA2FC8A0E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081" y="902438"/>
            <a:ext cx="5731510" cy="3299460"/>
          </a:xfrm>
          <a:prstGeom prst="rect">
            <a:avLst/>
          </a:prstGeom>
          <a:noFill/>
          <a:ln>
            <a:noFill/>
          </a:ln>
        </p:spPr>
      </p:pic>
      <p:pic>
        <p:nvPicPr>
          <p:cNvPr id="7" name="Picture 6">
            <a:extLst>
              <a:ext uri="{FF2B5EF4-FFF2-40B4-BE49-F238E27FC236}">
                <a16:creationId xmlns:a16="http://schemas.microsoft.com/office/drawing/2014/main" id="{D43AA705-1CD1-4EF9-B36C-22F317AF328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081" y="4201898"/>
            <a:ext cx="5731510" cy="1501140"/>
          </a:xfrm>
          <a:prstGeom prst="rect">
            <a:avLst/>
          </a:prstGeom>
          <a:noFill/>
          <a:ln>
            <a:noFill/>
          </a:ln>
        </p:spPr>
      </p:pic>
      <p:pic>
        <p:nvPicPr>
          <p:cNvPr id="8" name="Picture 7">
            <a:extLst>
              <a:ext uri="{FF2B5EF4-FFF2-40B4-BE49-F238E27FC236}">
                <a16:creationId xmlns:a16="http://schemas.microsoft.com/office/drawing/2014/main" id="{7BBBA6B8-A93E-4E86-BBF6-79C485298D7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59591" y="748551"/>
            <a:ext cx="5731510" cy="2583180"/>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Conclusion:</a:t>
            </a:r>
            <a:endParaRPr lang="en-IN" sz="3000" u="sng" dirty="0">
              <a:solidFill>
                <a:schemeClr val="accent6">
                  <a:lumMod val="75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and cleaning the data and building a model.</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used cars data from website </a:t>
            </a:r>
            <a:r>
              <a:rPr lang="en-US" b="0" i="0" u="sng" dirty="0">
                <a:solidFill>
                  <a:srgbClr val="296EAA"/>
                </a:solidFill>
                <a:effectLst/>
                <a:latin typeface="Century" panose="02040604050505020304" pitchFamily="18" charset="0"/>
                <a:hlinkClick r:id="rId3"/>
              </a:rPr>
              <a:t>www.cardekho.com</a:t>
            </a:r>
            <a:r>
              <a:rPr lang="en-US" b="0" i="0" dirty="0">
                <a:solidFill>
                  <a:srgbClr val="000000"/>
                </a:solidFill>
                <a:effectLst/>
                <a:latin typeface="Century" panose="02040604050505020304" pitchFamily="18" charset="0"/>
              </a:rPr>
              <a:t> and it was done by using Web scraping using the framework Selenium, which has an advantage of automating our process of collecting data. We collected almost 12608 of data which contained the selling price of the used cars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solidFill>
                  <a:srgbClr val="000000"/>
                </a:solidFill>
                <a:effectLst/>
                <a:latin typeface="Century" panose="02040604050505020304" pitchFamily="18" charset="0"/>
              </a:rPr>
              <a:t>etc</a:t>
            </a:r>
            <a:r>
              <a:rPr lang="en-US" b="0" i="0" dirty="0">
                <a:solidFill>
                  <a:srgbClr val="000000"/>
                </a:solidFill>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the continuous numerical variables having some positive linear relation with the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By comparing car price and categorical variables we got to know that the cars having automatic gear transmission, cars from the city Bangalore, cars using petrol and diesel as fuels, cars having brands Benz and BMW and cars with 5-7 seating capacity have high sale price. While comparing continuous numerical variables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err="1">
                <a:solidFill>
                  <a:srgbClr val="000000"/>
                </a:solidFill>
                <a:latin typeface="Century" panose="02040604050505020304" pitchFamily="18" charset="0"/>
              </a:rPr>
              <a:t>X</a:t>
            </a:r>
            <a:r>
              <a:rPr lang="en-US" b="0" i="0" dirty="0" err="1">
                <a:solidFill>
                  <a:srgbClr val="000000"/>
                </a:solidFill>
                <a:effectLst/>
                <a:latin typeface="Century" panose="02040604050505020304" pitchFamily="18" charset="0"/>
              </a:rPr>
              <a:t>GBoost</a:t>
            </a:r>
            <a:r>
              <a:rPr lang="en-US" b="0" i="0" dirty="0">
                <a:solidFill>
                  <a:srgbClr val="000000"/>
                </a:solidFill>
                <a:effectLst/>
                <a:latin typeface="Century" panose="02040604050505020304" pitchFamily="18" charset="0"/>
              </a:rPr>
              <a:t> Regressor as the best model among all the models as it gave least difference of R2 score and cross validation score also low evaluation metrics compared to other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a:t>
            </a:r>
            <a:r>
              <a:rPr lang="en-US" b="0" i="0" dirty="0" err="1">
                <a:solidFill>
                  <a:srgbClr val="000000"/>
                </a:solidFill>
                <a:effectLst/>
                <a:latin typeface="Century" panose="02040604050505020304" pitchFamily="18" charset="0"/>
              </a:rPr>
              <a:t>XGBoost</a:t>
            </a:r>
            <a:r>
              <a:rPr lang="en-US" b="0" i="0" dirty="0">
                <a:solidFill>
                  <a:srgbClr val="000000"/>
                </a:solidFill>
                <a:effectLst/>
                <a:latin typeface="Century" panose="02040604050505020304" pitchFamily="18" charset="0"/>
              </a:rPr>
              <a:t>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CA82E9-1F87-480C-6932-E71F6C239490}"/>
              </a:ext>
            </a:extLst>
          </p:cNvPr>
          <p:cNvPicPr>
            <a:picLocks noChangeAspect="1"/>
          </p:cNvPicPr>
          <p:nvPr/>
        </p:nvPicPr>
        <p:blipFill rotWithShape="1">
          <a:blip r:embed="rId2"/>
          <a:srcRect b="8203"/>
          <a:stretch/>
        </p:blipFill>
        <p:spPr>
          <a:xfrm>
            <a:off x="1326777" y="1237129"/>
            <a:ext cx="10112188" cy="4443824"/>
          </a:xfrm>
          <a:prstGeom prst="rect">
            <a:avLst/>
          </a:prstGeom>
        </p:spPr>
      </p:pic>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7224" y="8900"/>
            <a:ext cx="1102470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Statement</a:t>
            </a:r>
            <a:endParaRPr lang="en-IN" sz="4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716787"/>
            <a:ext cx="6972300" cy="6304226"/>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pic>
        <p:nvPicPr>
          <p:cNvPr id="2050" name="Picture 2" descr="Second hand cars for sale in Bangalore | Superior Motors">
            <a:extLst>
              <a:ext uri="{FF2B5EF4-FFF2-40B4-BE49-F238E27FC236}">
                <a16:creationId xmlns:a16="http://schemas.microsoft.com/office/drawing/2014/main" id="{63793787-15E0-48A6-BE27-DB867A5F4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115" y="1118681"/>
            <a:ext cx="4484451" cy="5301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Statement</a:t>
            </a:r>
            <a:endParaRPr lang="en-IN" sz="4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597159" y="1527243"/>
            <a:ext cx="6961232" cy="416472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hence we need to build regression algorithms to predict the price of used cars.</a:t>
            </a:r>
          </a:p>
        </p:txBody>
      </p:sp>
      <p:pic>
        <p:nvPicPr>
          <p:cNvPr id="6" name="Picture 5">
            <a:extLst>
              <a:ext uri="{FF2B5EF4-FFF2-40B4-BE49-F238E27FC236}">
                <a16:creationId xmlns:a16="http://schemas.microsoft.com/office/drawing/2014/main" id="{DF80979F-6EEA-CEF6-920B-1CFD16A68852}"/>
              </a:ext>
            </a:extLst>
          </p:cNvPr>
          <p:cNvPicPr>
            <a:picLocks noChangeAspect="1"/>
          </p:cNvPicPr>
          <p:nvPr/>
        </p:nvPicPr>
        <p:blipFill>
          <a:blip r:embed="rId2"/>
          <a:stretch>
            <a:fillRect/>
          </a:stretch>
        </p:blipFill>
        <p:spPr>
          <a:xfrm>
            <a:off x="8103140" y="1673157"/>
            <a:ext cx="3715966" cy="3550596"/>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What is Used Car Price?</a:t>
            </a:r>
            <a:endParaRPr lang="en-IN" sz="3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5355312"/>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marL="285750" indent="-285750" algn="just">
              <a:buFont typeface="Arial" panose="020B0604020202020204" pitchFamily="34" charset="0"/>
              <a:buChar char="•"/>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Arial" panose="020B0604020202020204" pitchFamily="34" charset="0"/>
              <a:buChar char="•"/>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Arial" panose="020B0604020202020204" pitchFamily="34" charset="0"/>
              <a:buChar char="•"/>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pic>
        <p:nvPicPr>
          <p:cNvPr id="5" name="Picture 4">
            <a:extLst>
              <a:ext uri="{FF2B5EF4-FFF2-40B4-BE49-F238E27FC236}">
                <a16:creationId xmlns:a16="http://schemas.microsoft.com/office/drawing/2014/main" id="{F8E2A617-F80A-D544-CA31-D808D80D613C}"/>
              </a:ext>
            </a:extLst>
          </p:cNvPr>
          <p:cNvPicPr>
            <a:picLocks noChangeAspect="1"/>
          </p:cNvPicPr>
          <p:nvPr/>
        </p:nvPicPr>
        <p:blipFill>
          <a:blip r:embed="rId2"/>
          <a:stretch>
            <a:fillRect/>
          </a:stretch>
        </p:blipFill>
        <p:spPr>
          <a:xfrm>
            <a:off x="8050305" y="1021976"/>
            <a:ext cx="3818965" cy="4912659"/>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807396" y="335902"/>
            <a:ext cx="1138460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Benefits of Buying Used Cars:</a:t>
            </a:r>
            <a:endParaRPr lang="en-IN" sz="3000" u="sng" dirty="0">
              <a:solidFill>
                <a:schemeClr val="accent6">
                  <a:lumMod val="75000"/>
                </a:schemeClr>
              </a:solidFill>
              <a:latin typeface="Bookman Old Style" panose="02050604050505020204" pitchFamily="18" charset="0"/>
            </a:endParaRPr>
          </a:p>
        </p:txBody>
      </p:sp>
      <p:sp>
        <p:nvSpPr>
          <p:cNvPr id="8" name="TextBox 7">
            <a:extLst>
              <a:ext uri="{FF2B5EF4-FFF2-40B4-BE49-F238E27FC236}">
                <a16:creationId xmlns:a16="http://schemas.microsoft.com/office/drawing/2014/main" id="{9DF1F02A-7C22-457B-B265-04B427C8C8DA}"/>
              </a:ext>
            </a:extLst>
          </p:cNvPr>
          <p:cNvSpPr txBox="1"/>
          <p:nvPr/>
        </p:nvSpPr>
        <p:spPr>
          <a:xfrm>
            <a:off x="528320" y="1473200"/>
            <a:ext cx="5120640"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pic>
        <p:nvPicPr>
          <p:cNvPr id="3" name="Picture 2">
            <a:extLst>
              <a:ext uri="{FF2B5EF4-FFF2-40B4-BE49-F238E27FC236}">
                <a16:creationId xmlns:a16="http://schemas.microsoft.com/office/drawing/2014/main" id="{1BE17006-4CE0-5243-FCD6-EDFD8CCDDD83}"/>
              </a:ext>
            </a:extLst>
          </p:cNvPr>
          <p:cNvPicPr>
            <a:picLocks noChangeAspect="1"/>
          </p:cNvPicPr>
          <p:nvPr/>
        </p:nvPicPr>
        <p:blipFill>
          <a:blip r:embed="rId2"/>
          <a:stretch>
            <a:fillRect/>
          </a:stretch>
        </p:blipFill>
        <p:spPr>
          <a:xfrm>
            <a:off x="6096000" y="1005999"/>
            <a:ext cx="5704186" cy="4714517"/>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32439D-1E77-485B-9A22-63A3F6F44422}"/>
              </a:ext>
            </a:extLst>
          </p:cNvPr>
          <p:cNvSpPr txBox="1"/>
          <p:nvPr/>
        </p:nvSpPr>
        <p:spPr>
          <a:xfrm>
            <a:off x="548640" y="172720"/>
            <a:ext cx="10962640"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Importance of Used Cars:</a:t>
            </a:r>
            <a:endParaRPr lang="en-IN" sz="3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D0F5A6D-7AF2-42D4-8B0B-36319DB3A3E9}"/>
              </a:ext>
            </a:extLst>
          </p:cNvPr>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sp>
        <p:nvSpPr>
          <p:cNvPr id="4" name="TextBox 3">
            <a:extLst>
              <a:ext uri="{FF2B5EF4-FFF2-40B4-BE49-F238E27FC236}">
                <a16:creationId xmlns:a16="http://schemas.microsoft.com/office/drawing/2014/main" id="{AE8FDA94-4F5B-442B-9455-02E82ABFBF8C}"/>
              </a:ext>
            </a:extLst>
          </p:cNvPr>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pic>
        <p:nvPicPr>
          <p:cNvPr id="5" name="Picture 4">
            <a:extLst>
              <a:ext uri="{FF2B5EF4-FFF2-40B4-BE49-F238E27FC236}">
                <a16:creationId xmlns:a16="http://schemas.microsoft.com/office/drawing/2014/main" id="{4E93B759-16BB-4D8F-C499-15FA5B1D40C3}"/>
              </a:ext>
            </a:extLst>
          </p:cNvPr>
          <p:cNvPicPr>
            <a:picLocks noChangeAspect="1"/>
          </p:cNvPicPr>
          <p:nvPr/>
        </p:nvPicPr>
        <p:blipFill>
          <a:blip r:embed="rId2"/>
          <a:stretch>
            <a:fillRect/>
          </a:stretch>
        </p:blipFill>
        <p:spPr>
          <a:xfrm>
            <a:off x="7350218" y="726717"/>
            <a:ext cx="4506502" cy="3001705"/>
          </a:xfrm>
          <a:prstGeom prst="rect">
            <a:avLst/>
          </a:prstGeom>
        </p:spPr>
      </p:pic>
    </p:spTree>
    <p:extLst>
      <p:ext uri="{BB962C8B-B14F-4D97-AF65-F5344CB8AC3E}">
        <p14:creationId xmlns:p14="http://schemas.microsoft.com/office/powerpoint/2010/main" val="304833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Data Analysis and Model Building Flowchart</a:t>
            </a:r>
            <a:endParaRPr lang="en-IN" sz="3000" u="sng" dirty="0">
              <a:solidFill>
                <a:schemeClr val="accent6">
                  <a:lumMod val="75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1103</TotalTime>
  <Words>5095</Words>
  <Application>Microsoft Office PowerPoint</Application>
  <PresentationFormat>Widescreen</PresentationFormat>
  <Paragraphs>206</Paragraphs>
  <Slides>38</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38</vt:i4>
      </vt:variant>
    </vt:vector>
  </HeadingPairs>
  <TitlesOfParts>
    <vt:vector size="53" baseType="lpstr">
      <vt:lpstr>Algerian</vt:lpstr>
      <vt:lpstr>Aparajita</vt:lpstr>
      <vt:lpstr>Arial</vt:lpstr>
      <vt:lpstr>Bahnschrift SemiBold</vt:lpstr>
      <vt:lpstr>Bell MT</vt:lpstr>
      <vt:lpstr>Bookman Old Style</vt:lpstr>
      <vt:lpstr>Calibri</vt:lpstr>
      <vt:lpstr>Century</vt:lpstr>
      <vt:lpstr>Century Gothic</vt:lpstr>
      <vt:lpstr>Georgia</vt:lpstr>
      <vt:lpstr>Helvetica Neue</vt:lpstr>
      <vt:lpstr>Symbol</vt:lpstr>
      <vt:lpstr>Wingdings</vt:lpstr>
      <vt:lpstr>Wingdings 3</vt:lpstr>
      <vt:lpstr>Slice</vt:lpstr>
      <vt:lpstr>FLIP ROBO TECHNOLOGIES Internship 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shahla m</dc:creator>
  <cp:lastModifiedBy>shahla mgd</cp:lastModifiedBy>
  <cp:revision>95</cp:revision>
  <dcterms:created xsi:type="dcterms:W3CDTF">2021-10-24T08:35:25Z</dcterms:created>
  <dcterms:modified xsi:type="dcterms:W3CDTF">2022-12-17T11:23:09Z</dcterms:modified>
</cp:coreProperties>
</file>