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8" r:id="rId1"/>
  </p:sldMasterIdLst>
  <p:sldIdLst>
    <p:sldId id="256" r:id="rId2"/>
    <p:sldId id="257" r:id="rId3"/>
    <p:sldId id="259" r:id="rId4"/>
    <p:sldId id="260" r:id="rId5"/>
    <p:sldId id="261" r:id="rId6"/>
    <p:sldId id="262" r:id="rId7"/>
    <p:sldId id="265" r:id="rId8"/>
    <p:sldId id="263" r:id="rId9"/>
    <p:sldId id="266" r:id="rId10"/>
    <p:sldId id="267" r:id="rId11"/>
    <p:sldId id="268" r:id="rId12"/>
    <p:sldId id="269" r:id="rId13"/>
    <p:sldId id="271" r:id="rId14"/>
    <p:sldId id="270" r:id="rId15"/>
    <p:sldId id="272" r:id="rId16"/>
    <p:sldId id="273" r:id="rId17"/>
    <p:sldId id="274" r:id="rId18"/>
    <p:sldId id="275" r:id="rId19"/>
    <p:sldId id="276" r:id="rId20"/>
    <p:sldId id="277" r:id="rId21"/>
    <p:sldId id="278" r:id="rId22"/>
    <p:sldId id="279" r:id="rId23"/>
    <p:sldId id="280" r:id="rId24"/>
    <p:sldId id="281" r:id="rId25"/>
    <p:sldId id="285" r:id="rId26"/>
    <p:sldId id="283" r:id="rId27"/>
    <p:sldId id="284" r:id="rId28"/>
    <p:sldId id="286" r:id="rId29"/>
    <p:sldId id="287" r:id="rId30"/>
    <p:sldId id="288" r:id="rId31"/>
    <p:sldId id="289"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08144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44132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152817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044810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016290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81601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36527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2779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586B75A-687E-405C-8A0B-8D00578BA2C3}" type="datetimeFigureOut">
              <a:rPr lang="en-US" smtClean="0"/>
              <a:pPr/>
              <a:t>11/26/2022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03669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6322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5869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765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3078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82930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38578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0898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52833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86B75A-687E-405C-8A0B-8D00578BA2C3}" type="datetimeFigureOut">
              <a:rPr lang="en-US" smtClean="0"/>
              <a:pPr/>
              <a:t>11/26/2022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53104477"/>
      </p:ext>
    </p:extLst>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4247" y="752509"/>
            <a:ext cx="9282828" cy="1627530"/>
          </a:xfrm>
        </p:spPr>
        <p:txBody>
          <a:bodyPr>
            <a:normAutofit/>
          </a:bodyPr>
          <a:lstStyle/>
          <a:p>
            <a:pPr algn="ctr"/>
            <a:r>
              <a:rPr lang="en-US" sz="4400" dirty="0">
                <a:solidFill>
                  <a:schemeClr val="bg2"/>
                </a:solidFill>
              </a:rPr>
              <a:t>Housing Price Predication &amp; Analysis Project</a:t>
            </a:r>
            <a:endParaRPr lang="en-IN" sz="4800" dirty="0">
              <a:solidFill>
                <a:schemeClr val="bg2"/>
              </a:solidFill>
            </a:endParaRPr>
          </a:p>
        </p:txBody>
      </p:sp>
      <p:sp>
        <p:nvSpPr>
          <p:cNvPr id="3" name="Subtitle 2"/>
          <p:cNvSpPr>
            <a:spLocks noGrp="1"/>
          </p:cNvSpPr>
          <p:nvPr>
            <p:ph type="subTitle" idx="1"/>
          </p:nvPr>
        </p:nvSpPr>
        <p:spPr>
          <a:xfrm>
            <a:off x="680322" y="5619751"/>
            <a:ext cx="10730628" cy="1162050"/>
          </a:xfrm>
        </p:spPr>
        <p:txBody>
          <a:bodyPr>
            <a:normAutofit/>
          </a:bodyPr>
          <a:lstStyle/>
          <a:p>
            <a:r>
              <a:rPr lang="en-US" dirty="0">
                <a:solidFill>
                  <a:srgbClr val="FF0000"/>
                </a:solidFill>
              </a:rPr>
              <a:t>Submitted by : Shahla M</a:t>
            </a:r>
          </a:p>
          <a:p>
            <a:r>
              <a:rPr lang="en-US" dirty="0">
                <a:solidFill>
                  <a:srgbClr val="FF0000"/>
                </a:solidFill>
              </a:rPr>
              <a:t>Internship 32  </a:t>
            </a:r>
            <a:endParaRPr lang="en-IN" dirty="0">
              <a:solidFill>
                <a:srgbClr val="FF0000"/>
              </a:solidFill>
            </a:endParaRPr>
          </a:p>
          <a:p>
            <a:endParaRPr lang="en-IN" dirty="0"/>
          </a:p>
        </p:txBody>
      </p:sp>
      <p:pic>
        <p:nvPicPr>
          <p:cNvPr id="4" name="Picture 3">
            <a:extLst>
              <a:ext uri="{FF2B5EF4-FFF2-40B4-BE49-F238E27FC236}">
                <a16:creationId xmlns:a16="http://schemas.microsoft.com/office/drawing/2014/main" id="{C57E40BC-1F9E-4C9F-8859-6D889918A4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64348" y="2635652"/>
            <a:ext cx="5362575" cy="24125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750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2">
                    <a:lumMod val="60000"/>
                    <a:lumOff val="40000"/>
                  </a:schemeClr>
                </a:solidFill>
              </a:rPr>
              <a:t>Observations:</a:t>
            </a:r>
            <a:endParaRPr lang="en-IN" dirty="0">
              <a:solidFill>
                <a:schemeClr val="bg2">
                  <a:lumMod val="60000"/>
                  <a:lumOff val="40000"/>
                </a:schemeClr>
              </a:solidFill>
            </a:endParaRPr>
          </a:p>
        </p:txBody>
      </p:sp>
      <p:sp>
        <p:nvSpPr>
          <p:cNvPr id="3" name="Content Placeholder 2"/>
          <p:cNvSpPr>
            <a:spLocks noGrp="1"/>
          </p:cNvSpPr>
          <p:nvPr>
            <p:ph idx="1"/>
          </p:nvPr>
        </p:nvSpPr>
        <p:spPr/>
        <p:txBody>
          <a:bodyPr>
            <a:normAutofit/>
          </a:bodyPr>
          <a:lstStyle/>
          <a:p>
            <a:pPr algn="just"/>
            <a:r>
              <a:rPr lang="en-IN" sz="2000" dirty="0">
                <a:solidFill>
                  <a:schemeClr val="accent4">
                    <a:lumMod val="75000"/>
                  </a:schemeClr>
                </a:solidFill>
              </a:rPr>
              <a:t>For </a:t>
            </a:r>
            <a:r>
              <a:rPr lang="en-IN" sz="2000" dirty="0" err="1">
                <a:solidFill>
                  <a:schemeClr val="accent4">
                    <a:lumMod val="75000"/>
                  </a:schemeClr>
                </a:solidFill>
              </a:rPr>
              <a:t>MSSubClass</a:t>
            </a:r>
            <a:r>
              <a:rPr lang="en-IN" sz="2000" dirty="0">
                <a:solidFill>
                  <a:schemeClr val="accent4">
                    <a:lumMod val="75000"/>
                  </a:schemeClr>
                </a:solidFill>
              </a:rPr>
              <a:t> class 20 and 60, </a:t>
            </a:r>
            <a:r>
              <a:rPr lang="en-IN" sz="2000" dirty="0" err="1">
                <a:solidFill>
                  <a:schemeClr val="accent4">
                    <a:lumMod val="75000"/>
                  </a:schemeClr>
                </a:solidFill>
              </a:rPr>
              <a:t>SalePrice</a:t>
            </a:r>
            <a:r>
              <a:rPr lang="en-IN" sz="2000" dirty="0">
                <a:solidFill>
                  <a:schemeClr val="accent4">
                    <a:lumMod val="75000"/>
                  </a:schemeClr>
                </a:solidFill>
              </a:rPr>
              <a:t> is high and maximum </a:t>
            </a:r>
            <a:r>
              <a:rPr lang="en-IN" sz="2000" dirty="0" err="1">
                <a:solidFill>
                  <a:schemeClr val="accent4">
                    <a:lumMod val="75000"/>
                  </a:schemeClr>
                </a:solidFill>
              </a:rPr>
              <a:t>MSZoning</a:t>
            </a:r>
            <a:r>
              <a:rPr lang="en-IN" sz="2000" dirty="0">
                <a:solidFill>
                  <a:schemeClr val="accent4">
                    <a:lumMod val="75000"/>
                  </a:schemeClr>
                </a:solidFill>
              </a:rPr>
              <a:t> is Residential Low Density</a:t>
            </a:r>
          </a:p>
          <a:p>
            <a:pPr algn="just"/>
            <a:r>
              <a:rPr lang="en-IN" sz="2000" dirty="0">
                <a:solidFill>
                  <a:schemeClr val="accent4">
                    <a:lumMod val="75000"/>
                  </a:schemeClr>
                </a:solidFill>
              </a:rPr>
              <a:t>79.5% of house are in Residential Low Density followed by 14 % of house are in Residential Medium Density area.</a:t>
            </a:r>
          </a:p>
          <a:p>
            <a:pPr algn="just"/>
            <a:r>
              <a:rPr lang="en-IN" sz="2000" dirty="0">
                <a:solidFill>
                  <a:schemeClr val="accent4">
                    <a:lumMod val="75000"/>
                  </a:schemeClr>
                </a:solidFill>
              </a:rPr>
              <a:t>Floating Village Residential is only 4.5% </a:t>
            </a:r>
          </a:p>
          <a:p>
            <a:pPr algn="just"/>
            <a:r>
              <a:rPr lang="en-IN" sz="2000" dirty="0">
                <a:solidFill>
                  <a:schemeClr val="accent4">
                    <a:lumMod val="75000"/>
                  </a:schemeClr>
                </a:solidFill>
              </a:rPr>
              <a:t>Very few house (0.8%) are in Commercial zone.</a:t>
            </a:r>
          </a:p>
        </p:txBody>
      </p:sp>
    </p:spTree>
    <p:extLst>
      <p:ext uri="{BB962C8B-B14F-4D97-AF65-F5344CB8AC3E}">
        <p14:creationId xmlns:p14="http://schemas.microsoft.com/office/powerpoint/2010/main" val="2098466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60000"/>
                    <a:lumOff val="40000"/>
                  </a:schemeClr>
                </a:solidFill>
              </a:rPr>
              <a:t>Observations:</a:t>
            </a:r>
            <a:endParaRPr lang="en-IN" dirty="0">
              <a:solidFill>
                <a:schemeClr val="bg2">
                  <a:lumMod val="60000"/>
                  <a:lumOff val="40000"/>
                </a:schemeClr>
              </a:solidFill>
            </a:endParaRPr>
          </a:p>
        </p:txBody>
      </p:sp>
      <p:sp>
        <p:nvSpPr>
          <p:cNvPr id="4" name="Text Placeholder 3"/>
          <p:cNvSpPr>
            <a:spLocks noGrp="1"/>
          </p:cNvSpPr>
          <p:nvPr>
            <p:ph type="body" sz="half" idx="2"/>
          </p:nvPr>
        </p:nvSpPr>
        <p:spPr>
          <a:xfrm>
            <a:off x="680321" y="2336873"/>
            <a:ext cx="5527295" cy="3599315"/>
          </a:xfrm>
        </p:spPr>
        <p:txBody>
          <a:bodyPr>
            <a:normAutofit/>
          </a:bodyPr>
          <a:lstStyle/>
          <a:p>
            <a:pPr algn="just"/>
            <a:r>
              <a:rPr lang="en-IN" sz="2000" dirty="0">
                <a:solidFill>
                  <a:schemeClr val="accent4">
                    <a:lumMod val="75000"/>
                  </a:schemeClr>
                </a:solidFill>
              </a:rPr>
              <a:t>1. Max property have overall condition rating of either 6 to 7.</a:t>
            </a:r>
          </a:p>
          <a:p>
            <a:pPr algn="just"/>
            <a:r>
              <a:rPr lang="en-IN" sz="2000" dirty="0">
                <a:solidFill>
                  <a:schemeClr val="accent4">
                    <a:lumMod val="75000"/>
                  </a:schemeClr>
                </a:solidFill>
              </a:rPr>
              <a:t>2. Average selling price for RL zone property is 200000-500000.</a:t>
            </a:r>
          </a:p>
          <a:p>
            <a:pPr algn="just"/>
            <a:r>
              <a:rPr lang="en-IN" sz="2000" dirty="0">
                <a:solidFill>
                  <a:schemeClr val="accent4">
                    <a:lumMod val="75000"/>
                  </a:schemeClr>
                </a:solidFill>
              </a:rPr>
              <a:t>3. In Commercial zone the property price is minimum.</a:t>
            </a:r>
          </a:p>
          <a:p>
            <a:pPr algn="just"/>
            <a:r>
              <a:rPr lang="en-IN" sz="2000" dirty="0">
                <a:solidFill>
                  <a:schemeClr val="accent4">
                    <a:lumMod val="75000"/>
                  </a:schemeClr>
                </a:solidFill>
              </a:rPr>
              <a:t>4. Sale Price inside RL Zone is much higher than other zone.</a:t>
            </a:r>
          </a:p>
          <a:p>
            <a:pPr algn="just"/>
            <a:r>
              <a:rPr lang="en-IN" sz="2000" dirty="0">
                <a:solidFill>
                  <a:schemeClr val="accent4">
                    <a:lumMod val="75000"/>
                  </a:schemeClr>
                </a:solidFill>
              </a:rPr>
              <a:t>5. It is clear that if </a:t>
            </a:r>
            <a:r>
              <a:rPr lang="en-IN" sz="2000" dirty="0" err="1">
                <a:solidFill>
                  <a:schemeClr val="accent4">
                    <a:lumMod val="75000"/>
                  </a:schemeClr>
                </a:solidFill>
              </a:rPr>
              <a:t>OverallQual</a:t>
            </a:r>
            <a:r>
              <a:rPr lang="en-IN" sz="2000" dirty="0">
                <a:solidFill>
                  <a:schemeClr val="accent4">
                    <a:lumMod val="75000"/>
                  </a:schemeClr>
                </a:solidFill>
              </a:rPr>
              <a:t> increased, </a:t>
            </a:r>
            <a:r>
              <a:rPr lang="en-IN" sz="2000" dirty="0" err="1">
                <a:solidFill>
                  <a:schemeClr val="accent4">
                    <a:lumMod val="75000"/>
                  </a:schemeClr>
                </a:solidFill>
              </a:rPr>
              <a:t>SalePrice</a:t>
            </a:r>
            <a:r>
              <a:rPr lang="en-IN" sz="2000" dirty="0">
                <a:solidFill>
                  <a:schemeClr val="accent4">
                    <a:lumMod val="75000"/>
                  </a:schemeClr>
                </a:solidFill>
              </a:rPr>
              <a:t> also increased.</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441506" y="2336873"/>
            <a:ext cx="4466900" cy="2673010"/>
          </a:xfrm>
          <a:prstGeom prst="rect">
            <a:avLst/>
          </a:prstGeom>
          <a:noFill/>
          <a:ln>
            <a:noFill/>
          </a:ln>
        </p:spPr>
      </p:pic>
    </p:spTree>
    <p:extLst>
      <p:ext uri="{BB962C8B-B14F-4D97-AF65-F5344CB8AC3E}">
        <p14:creationId xmlns:p14="http://schemas.microsoft.com/office/powerpoint/2010/main" val="268752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19" y="4662152"/>
            <a:ext cx="9613862" cy="1043188"/>
          </a:xfrm>
        </p:spPr>
        <p:txBody>
          <a:bodyPr anchor="t">
            <a:normAutofit/>
          </a:bodyPr>
          <a:lstStyle/>
          <a:p>
            <a:r>
              <a:rPr lang="en-IN" sz="2000" dirty="0">
                <a:solidFill>
                  <a:schemeClr val="bg2">
                    <a:lumMod val="60000"/>
                    <a:lumOff val="40000"/>
                  </a:schemeClr>
                </a:solidFill>
              </a:rPr>
              <a:t>1. Average </a:t>
            </a:r>
            <a:r>
              <a:rPr lang="en-IN" sz="2000" dirty="0" err="1">
                <a:solidFill>
                  <a:schemeClr val="bg2">
                    <a:lumMod val="60000"/>
                    <a:lumOff val="40000"/>
                  </a:schemeClr>
                </a:solidFill>
              </a:rPr>
              <a:t>LotFrontage</a:t>
            </a:r>
            <a:r>
              <a:rPr lang="en-IN" sz="2000" dirty="0">
                <a:solidFill>
                  <a:schemeClr val="bg2">
                    <a:lumMod val="60000"/>
                    <a:lumOff val="40000"/>
                  </a:schemeClr>
                </a:solidFill>
              </a:rPr>
              <a:t> is around 50-80</a:t>
            </a:r>
            <a:br>
              <a:rPr lang="en-IN" sz="2000" dirty="0">
                <a:solidFill>
                  <a:schemeClr val="bg2">
                    <a:lumMod val="60000"/>
                    <a:lumOff val="40000"/>
                  </a:schemeClr>
                </a:solidFill>
              </a:rPr>
            </a:br>
            <a:r>
              <a:rPr lang="en-IN" sz="2000" dirty="0">
                <a:solidFill>
                  <a:schemeClr val="bg2">
                    <a:lumMod val="60000"/>
                    <a:lumOff val="40000"/>
                  </a:schemeClr>
                </a:solidFill>
              </a:rPr>
              <a:t>2. A lot of outliers are present.</a:t>
            </a:r>
            <a:br>
              <a:rPr lang="en-IN" sz="2000" dirty="0">
                <a:solidFill>
                  <a:schemeClr val="bg2">
                    <a:lumMod val="60000"/>
                    <a:lumOff val="40000"/>
                  </a:schemeClr>
                </a:solidFill>
              </a:rPr>
            </a:br>
            <a:r>
              <a:rPr lang="en-IN" sz="2000" dirty="0">
                <a:solidFill>
                  <a:schemeClr val="bg2">
                    <a:lumMod val="60000"/>
                    <a:lumOff val="40000"/>
                  </a:schemeClr>
                </a:solidFill>
              </a:rPr>
              <a:t>3. There is No Significant relationship found between </a:t>
            </a:r>
            <a:r>
              <a:rPr lang="en-IN" sz="2000" dirty="0" err="1">
                <a:solidFill>
                  <a:schemeClr val="bg2">
                    <a:lumMod val="60000"/>
                    <a:lumOff val="40000"/>
                  </a:schemeClr>
                </a:solidFill>
              </a:rPr>
              <a:t>SalePrice</a:t>
            </a:r>
            <a:r>
              <a:rPr lang="en-IN" sz="2000" dirty="0">
                <a:solidFill>
                  <a:schemeClr val="bg2">
                    <a:lumMod val="60000"/>
                    <a:lumOff val="40000"/>
                  </a:schemeClr>
                </a:solidFill>
              </a:rPr>
              <a:t> &amp; </a:t>
            </a:r>
            <a:r>
              <a:rPr lang="en-IN" sz="2000" dirty="0" err="1">
                <a:solidFill>
                  <a:schemeClr val="bg2">
                    <a:lumMod val="60000"/>
                    <a:lumOff val="40000"/>
                  </a:schemeClr>
                </a:solidFill>
              </a:rPr>
              <a:t>LotFrontage</a:t>
            </a:r>
            <a:r>
              <a:rPr lang="en-IN" sz="2000" dirty="0">
                <a:solidFill>
                  <a:schemeClr val="bg2">
                    <a:lumMod val="60000"/>
                    <a:lumOff val="40000"/>
                  </a:schemeClr>
                </a:solidFill>
              </a:rPr>
              <a:t>.</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93649" y="1386523"/>
            <a:ext cx="4034419" cy="2275265"/>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753560" y="1440816"/>
            <a:ext cx="4158807" cy="2220972"/>
          </a:xfrm>
          <a:prstGeom prst="rect">
            <a:avLst/>
          </a:prstGeom>
          <a:noFill/>
          <a:ln>
            <a:noFill/>
          </a:ln>
        </p:spPr>
      </p:pic>
    </p:spTree>
    <p:extLst>
      <p:ext uri="{BB962C8B-B14F-4D97-AF65-F5344CB8AC3E}">
        <p14:creationId xmlns:p14="http://schemas.microsoft.com/office/powerpoint/2010/main" val="2722662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757596" y="495523"/>
            <a:ext cx="7162912" cy="2505253"/>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8613709" y="3353783"/>
            <a:ext cx="3088005" cy="1914525"/>
          </a:xfrm>
          <a:prstGeom prst="rect">
            <a:avLst/>
          </a:prstGeom>
          <a:noFill/>
          <a:ln>
            <a:noFill/>
          </a:ln>
        </p:spPr>
      </p:pic>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757596" y="3237874"/>
            <a:ext cx="7265942" cy="2441709"/>
          </a:xfrm>
          <a:prstGeom prst="rect">
            <a:avLst/>
          </a:prstGeom>
          <a:noFill/>
          <a:ln>
            <a:noFill/>
          </a:ln>
        </p:spPr>
      </p:pic>
    </p:spTree>
    <p:extLst>
      <p:ext uri="{BB962C8B-B14F-4D97-AF65-F5344CB8AC3E}">
        <p14:creationId xmlns:p14="http://schemas.microsoft.com/office/powerpoint/2010/main" val="3553192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60000"/>
                    <a:lumOff val="40000"/>
                  </a:schemeClr>
                </a:solidFill>
              </a:rPr>
              <a:t>Observations:</a:t>
            </a:r>
            <a:endParaRPr lang="en-IN" dirty="0">
              <a:solidFill>
                <a:schemeClr val="bg2">
                  <a:lumMod val="60000"/>
                  <a:lumOff val="40000"/>
                </a:schemeClr>
              </a:solidFill>
            </a:endParaRPr>
          </a:p>
        </p:txBody>
      </p:sp>
      <p:sp>
        <p:nvSpPr>
          <p:cNvPr id="5" name="Content Placeholder 4"/>
          <p:cNvSpPr>
            <a:spLocks noGrp="1"/>
          </p:cNvSpPr>
          <p:nvPr>
            <p:ph idx="1"/>
          </p:nvPr>
        </p:nvSpPr>
        <p:spPr/>
        <p:txBody>
          <a:bodyPr>
            <a:normAutofit/>
          </a:bodyPr>
          <a:lstStyle/>
          <a:p>
            <a:pPr algn="just"/>
            <a:r>
              <a:rPr lang="en-IN" sz="2000" dirty="0">
                <a:solidFill>
                  <a:schemeClr val="accent4">
                    <a:lumMod val="75000"/>
                  </a:schemeClr>
                </a:solidFill>
              </a:rPr>
              <a:t>Average </a:t>
            </a:r>
            <a:r>
              <a:rPr lang="en-IN" sz="2000" dirty="0" err="1">
                <a:solidFill>
                  <a:schemeClr val="accent4">
                    <a:lumMod val="75000"/>
                  </a:schemeClr>
                </a:solidFill>
              </a:rPr>
              <a:t>LotArea</a:t>
            </a:r>
            <a:r>
              <a:rPr lang="en-IN" sz="2000" dirty="0">
                <a:solidFill>
                  <a:schemeClr val="accent4">
                    <a:lumMod val="75000"/>
                  </a:schemeClr>
                </a:solidFill>
              </a:rPr>
              <a:t> is around 0-25000</a:t>
            </a:r>
          </a:p>
          <a:p>
            <a:pPr algn="just"/>
            <a:r>
              <a:rPr lang="en-IN" sz="2000" dirty="0">
                <a:solidFill>
                  <a:schemeClr val="accent4">
                    <a:lumMod val="75000"/>
                  </a:schemeClr>
                </a:solidFill>
              </a:rPr>
              <a:t>A lot of outliers are present.</a:t>
            </a:r>
          </a:p>
          <a:p>
            <a:pPr algn="just"/>
            <a:r>
              <a:rPr lang="en-IN" sz="2000" dirty="0">
                <a:solidFill>
                  <a:schemeClr val="accent4">
                    <a:lumMod val="75000"/>
                  </a:schemeClr>
                </a:solidFill>
              </a:rPr>
              <a:t>As </a:t>
            </a:r>
            <a:r>
              <a:rPr lang="en-IN" sz="2000" dirty="0" err="1">
                <a:solidFill>
                  <a:schemeClr val="accent4">
                    <a:lumMod val="75000"/>
                  </a:schemeClr>
                </a:solidFill>
              </a:rPr>
              <a:t>OverallQual</a:t>
            </a:r>
            <a:r>
              <a:rPr lang="en-IN" sz="2000" dirty="0">
                <a:solidFill>
                  <a:schemeClr val="accent4">
                    <a:lumMod val="75000"/>
                  </a:schemeClr>
                </a:solidFill>
              </a:rPr>
              <a:t> increased, </a:t>
            </a:r>
            <a:r>
              <a:rPr lang="en-IN" sz="2000" dirty="0" err="1">
                <a:solidFill>
                  <a:schemeClr val="accent4">
                    <a:lumMod val="75000"/>
                  </a:schemeClr>
                </a:solidFill>
              </a:rPr>
              <a:t>saling</a:t>
            </a:r>
            <a:r>
              <a:rPr lang="en-IN" sz="2000" dirty="0">
                <a:solidFill>
                  <a:schemeClr val="accent4">
                    <a:lumMod val="75000"/>
                  </a:schemeClr>
                </a:solidFill>
              </a:rPr>
              <a:t> price of the property also increased.</a:t>
            </a:r>
          </a:p>
          <a:p>
            <a:pPr algn="just"/>
            <a:r>
              <a:rPr lang="en-IN" sz="2000" dirty="0">
                <a:solidFill>
                  <a:schemeClr val="accent4">
                    <a:lumMod val="75000"/>
                  </a:schemeClr>
                </a:solidFill>
              </a:rPr>
              <a:t>No relation is found between </a:t>
            </a:r>
            <a:r>
              <a:rPr lang="en-IN" sz="2000" dirty="0" err="1">
                <a:solidFill>
                  <a:schemeClr val="accent4">
                    <a:lumMod val="75000"/>
                  </a:schemeClr>
                </a:solidFill>
              </a:rPr>
              <a:t>LotArea</a:t>
            </a:r>
            <a:r>
              <a:rPr lang="en-IN" sz="2000" dirty="0">
                <a:solidFill>
                  <a:schemeClr val="accent4">
                    <a:lumMod val="75000"/>
                  </a:schemeClr>
                </a:solidFill>
              </a:rPr>
              <a:t> and </a:t>
            </a:r>
            <a:r>
              <a:rPr lang="en-IN" sz="2000" dirty="0" err="1">
                <a:solidFill>
                  <a:schemeClr val="accent4">
                    <a:lumMod val="75000"/>
                  </a:schemeClr>
                </a:solidFill>
              </a:rPr>
              <a:t>SalePrice</a:t>
            </a:r>
            <a:r>
              <a:rPr lang="en-IN" sz="2000" dirty="0">
                <a:solidFill>
                  <a:schemeClr val="accent4">
                    <a:lumMod val="75000"/>
                  </a:schemeClr>
                </a:solidFill>
              </a:rPr>
              <a:t> with respect to </a:t>
            </a:r>
            <a:r>
              <a:rPr lang="en-IN" sz="2000" dirty="0" err="1">
                <a:solidFill>
                  <a:schemeClr val="accent4">
                    <a:lumMod val="75000"/>
                  </a:schemeClr>
                </a:solidFill>
              </a:rPr>
              <a:t>LotShape</a:t>
            </a:r>
            <a:r>
              <a:rPr lang="en-IN" sz="2000" dirty="0">
                <a:solidFill>
                  <a:schemeClr val="accent4">
                    <a:lumMod val="75000"/>
                  </a:schemeClr>
                </a:solidFill>
              </a:rPr>
              <a:t>.</a:t>
            </a:r>
          </a:p>
          <a:p>
            <a:pPr algn="just"/>
            <a:r>
              <a:rPr lang="en-IN" sz="2000" dirty="0">
                <a:solidFill>
                  <a:schemeClr val="accent4">
                    <a:lumMod val="75000"/>
                  </a:schemeClr>
                </a:solidFill>
              </a:rPr>
              <a:t> Min </a:t>
            </a:r>
            <a:r>
              <a:rPr lang="en-IN" sz="2000" dirty="0" err="1">
                <a:solidFill>
                  <a:schemeClr val="accent4">
                    <a:lumMod val="75000"/>
                  </a:schemeClr>
                </a:solidFill>
              </a:rPr>
              <a:t>LotShape</a:t>
            </a:r>
            <a:r>
              <a:rPr lang="en-IN" sz="2000" dirty="0">
                <a:solidFill>
                  <a:schemeClr val="accent4">
                    <a:lumMod val="75000"/>
                  </a:schemeClr>
                </a:solidFill>
              </a:rPr>
              <a:t> is Irregular.</a:t>
            </a:r>
          </a:p>
          <a:p>
            <a:pPr algn="just"/>
            <a:r>
              <a:rPr lang="en-IN" sz="2000" dirty="0">
                <a:solidFill>
                  <a:schemeClr val="accent4">
                    <a:lumMod val="75000"/>
                  </a:schemeClr>
                </a:solidFill>
              </a:rPr>
              <a:t>63.4% </a:t>
            </a:r>
            <a:r>
              <a:rPr lang="en-IN" sz="2000" dirty="0" err="1">
                <a:solidFill>
                  <a:schemeClr val="accent4">
                    <a:lumMod val="75000"/>
                  </a:schemeClr>
                </a:solidFill>
              </a:rPr>
              <a:t>LotShape</a:t>
            </a:r>
            <a:r>
              <a:rPr lang="en-IN" sz="2000" dirty="0">
                <a:solidFill>
                  <a:schemeClr val="accent4">
                    <a:lumMod val="75000"/>
                  </a:schemeClr>
                </a:solidFill>
              </a:rPr>
              <a:t> is Regular followed by Slightly irregular and there is some outliers also with very high price range</a:t>
            </a:r>
          </a:p>
          <a:p>
            <a:pPr algn="just"/>
            <a:r>
              <a:rPr lang="en-IN" sz="2000" dirty="0">
                <a:solidFill>
                  <a:schemeClr val="accent4">
                    <a:lumMod val="75000"/>
                  </a:schemeClr>
                </a:solidFill>
              </a:rPr>
              <a:t>There is no relationship between </a:t>
            </a:r>
            <a:r>
              <a:rPr lang="en-IN" sz="2000" dirty="0" err="1">
                <a:solidFill>
                  <a:schemeClr val="accent4">
                    <a:lumMod val="75000"/>
                  </a:schemeClr>
                </a:solidFill>
              </a:rPr>
              <a:t>LotShape</a:t>
            </a:r>
            <a:r>
              <a:rPr lang="en-IN" sz="2000" dirty="0">
                <a:solidFill>
                  <a:schemeClr val="accent4">
                    <a:lumMod val="75000"/>
                  </a:schemeClr>
                </a:solidFill>
              </a:rPr>
              <a:t> and selling price.</a:t>
            </a:r>
          </a:p>
          <a:p>
            <a:endParaRPr lang="en-IN" dirty="0">
              <a:solidFill>
                <a:schemeClr val="accent4">
                  <a:lumMod val="75000"/>
                </a:schemeClr>
              </a:solidFill>
            </a:endParaRPr>
          </a:p>
          <a:p>
            <a:endParaRPr lang="en-IN" dirty="0"/>
          </a:p>
        </p:txBody>
      </p:sp>
    </p:spTree>
    <p:extLst>
      <p:ext uri="{BB962C8B-B14F-4D97-AF65-F5344CB8AC3E}">
        <p14:creationId xmlns:p14="http://schemas.microsoft.com/office/powerpoint/2010/main" val="3505425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874744" y="570166"/>
            <a:ext cx="6298788" cy="2353337"/>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4024138" y="3663082"/>
            <a:ext cx="6948662" cy="2467261"/>
          </a:xfrm>
          <a:prstGeom prst="rect">
            <a:avLst/>
          </a:prstGeom>
          <a:noFill/>
          <a:ln>
            <a:noFill/>
          </a:ln>
        </p:spPr>
      </p:pic>
    </p:spTree>
    <p:extLst>
      <p:ext uri="{BB962C8B-B14F-4D97-AF65-F5344CB8AC3E}">
        <p14:creationId xmlns:p14="http://schemas.microsoft.com/office/powerpoint/2010/main" val="1067286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60000"/>
                    <a:lumOff val="40000"/>
                  </a:schemeClr>
                </a:solidFill>
              </a:rPr>
              <a:t>Observations:</a:t>
            </a:r>
            <a:endParaRPr lang="en-IN" dirty="0">
              <a:solidFill>
                <a:schemeClr val="bg2">
                  <a:lumMod val="60000"/>
                  <a:lumOff val="40000"/>
                </a:schemeClr>
              </a:solidFill>
            </a:endParaRPr>
          </a:p>
        </p:txBody>
      </p:sp>
      <p:sp>
        <p:nvSpPr>
          <p:cNvPr id="3" name="Content Placeholder 2"/>
          <p:cNvSpPr>
            <a:spLocks noGrp="1"/>
          </p:cNvSpPr>
          <p:nvPr>
            <p:ph idx="1"/>
          </p:nvPr>
        </p:nvSpPr>
        <p:spPr>
          <a:xfrm>
            <a:off x="680321" y="2279561"/>
            <a:ext cx="9613861" cy="3656628"/>
          </a:xfrm>
        </p:spPr>
        <p:txBody>
          <a:bodyPr>
            <a:normAutofit/>
          </a:bodyPr>
          <a:lstStyle/>
          <a:p>
            <a:pPr algn="just"/>
            <a:r>
              <a:rPr lang="en-IN" sz="2000" dirty="0">
                <a:solidFill>
                  <a:schemeClr val="accent4">
                    <a:lumMod val="75000"/>
                  </a:schemeClr>
                </a:solidFill>
              </a:rPr>
              <a:t>72.1% of house comes with inside Lot configuration.</a:t>
            </a:r>
          </a:p>
          <a:p>
            <a:pPr algn="just"/>
            <a:r>
              <a:rPr lang="en-IN" sz="2000" dirty="0">
                <a:solidFill>
                  <a:schemeClr val="accent4">
                    <a:lumMod val="75000"/>
                  </a:schemeClr>
                </a:solidFill>
              </a:rPr>
              <a:t>Cheapest property are in Inside lot configuration.</a:t>
            </a:r>
          </a:p>
          <a:p>
            <a:pPr algn="just"/>
            <a:r>
              <a:rPr lang="en-IN" sz="2000" dirty="0">
                <a:solidFill>
                  <a:schemeClr val="accent4">
                    <a:lumMod val="75000"/>
                  </a:schemeClr>
                </a:solidFill>
              </a:rPr>
              <a:t>Only 2 are in Frontage on 3 sides of property.</a:t>
            </a:r>
          </a:p>
          <a:p>
            <a:pPr algn="just"/>
            <a:r>
              <a:rPr lang="en-IN" sz="2000" dirty="0">
                <a:solidFill>
                  <a:schemeClr val="accent4">
                    <a:lumMod val="75000"/>
                  </a:schemeClr>
                </a:solidFill>
              </a:rPr>
              <a:t>95% </a:t>
            </a:r>
            <a:r>
              <a:rPr lang="en-IN" sz="2000" dirty="0" err="1">
                <a:solidFill>
                  <a:schemeClr val="accent4">
                    <a:lumMod val="75000"/>
                  </a:schemeClr>
                </a:solidFill>
              </a:rPr>
              <a:t>LandSlope</a:t>
            </a:r>
            <a:r>
              <a:rPr lang="en-IN" sz="2000" dirty="0">
                <a:solidFill>
                  <a:schemeClr val="accent4">
                    <a:lumMod val="75000"/>
                  </a:schemeClr>
                </a:solidFill>
              </a:rPr>
              <a:t> is Gentle slope.</a:t>
            </a:r>
          </a:p>
          <a:p>
            <a:pPr algn="just"/>
            <a:r>
              <a:rPr lang="en-IN" sz="2000" dirty="0">
                <a:solidFill>
                  <a:schemeClr val="accent4">
                    <a:lumMod val="75000"/>
                  </a:schemeClr>
                </a:solidFill>
              </a:rPr>
              <a:t>1% properties come with severe slope and the average price is high compare to Gentle slope.</a:t>
            </a:r>
          </a:p>
          <a:p>
            <a:pPr algn="just"/>
            <a:r>
              <a:rPr lang="en-IN" sz="2000" dirty="0">
                <a:solidFill>
                  <a:schemeClr val="accent4">
                    <a:lumMod val="75000"/>
                  </a:schemeClr>
                </a:solidFill>
              </a:rPr>
              <a:t>Max </a:t>
            </a:r>
            <a:r>
              <a:rPr lang="en-IN" sz="2000" dirty="0" err="1">
                <a:solidFill>
                  <a:schemeClr val="accent4">
                    <a:lumMod val="75000"/>
                  </a:schemeClr>
                </a:solidFill>
              </a:rPr>
              <a:t>Neighborhood</a:t>
            </a:r>
            <a:r>
              <a:rPr lang="en-IN" sz="2000" dirty="0">
                <a:solidFill>
                  <a:schemeClr val="accent4">
                    <a:lumMod val="75000"/>
                  </a:schemeClr>
                </a:solidFill>
              </a:rPr>
              <a:t> is Names with 182 values</a:t>
            </a:r>
          </a:p>
          <a:p>
            <a:pPr algn="just"/>
            <a:r>
              <a:rPr lang="en-IN" sz="2000" dirty="0">
                <a:solidFill>
                  <a:schemeClr val="accent4">
                    <a:lumMod val="75000"/>
                  </a:schemeClr>
                </a:solidFill>
              </a:rPr>
              <a:t>Around 90% property is in Level land contour type. It is quite obvious also!!</a:t>
            </a:r>
          </a:p>
          <a:p>
            <a:pPr algn="just"/>
            <a:r>
              <a:rPr lang="en-IN" sz="2000" dirty="0">
                <a:solidFill>
                  <a:schemeClr val="accent4">
                    <a:lumMod val="75000"/>
                  </a:schemeClr>
                </a:solidFill>
              </a:rPr>
              <a:t>Banked area is the less costly area compare to others.</a:t>
            </a:r>
          </a:p>
          <a:p>
            <a:pPr algn="just"/>
            <a:endParaRPr lang="en-IN" sz="2000" dirty="0"/>
          </a:p>
        </p:txBody>
      </p:sp>
    </p:spTree>
    <p:extLst>
      <p:ext uri="{BB962C8B-B14F-4D97-AF65-F5344CB8AC3E}">
        <p14:creationId xmlns:p14="http://schemas.microsoft.com/office/powerpoint/2010/main" val="3821279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180143" y="744219"/>
            <a:ext cx="6508544" cy="2514135"/>
          </a:xfrm>
          <a:prstGeom prst="rect">
            <a:avLst/>
          </a:prstGeom>
          <a:noFill/>
          <a:ln>
            <a:noFill/>
          </a:ln>
        </p:spPr>
      </p:pic>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2" name="Picture 2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2849" y="3699920"/>
            <a:ext cx="8011675" cy="26107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43208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60000"/>
                    <a:lumOff val="40000"/>
                  </a:schemeClr>
                </a:solidFill>
              </a:rPr>
              <a:t>Observations:</a:t>
            </a:r>
            <a:endParaRPr lang="en-IN" dirty="0">
              <a:solidFill>
                <a:schemeClr val="bg2">
                  <a:lumMod val="60000"/>
                  <a:lumOff val="40000"/>
                </a:schemeClr>
              </a:solidFill>
            </a:endParaRPr>
          </a:p>
        </p:txBody>
      </p:sp>
      <p:sp>
        <p:nvSpPr>
          <p:cNvPr id="3" name="Content Placeholder 2"/>
          <p:cNvSpPr>
            <a:spLocks noGrp="1"/>
          </p:cNvSpPr>
          <p:nvPr>
            <p:ph idx="1"/>
          </p:nvPr>
        </p:nvSpPr>
        <p:spPr/>
        <p:txBody>
          <a:bodyPr/>
          <a:lstStyle/>
          <a:p>
            <a:r>
              <a:rPr lang="en-IN" dirty="0">
                <a:solidFill>
                  <a:schemeClr val="accent4">
                    <a:lumMod val="75000"/>
                  </a:schemeClr>
                </a:solidFill>
              </a:rPr>
              <a:t>Max </a:t>
            </a:r>
            <a:r>
              <a:rPr lang="en-IN" dirty="0" err="1">
                <a:solidFill>
                  <a:schemeClr val="accent4">
                    <a:lumMod val="75000"/>
                  </a:schemeClr>
                </a:solidFill>
              </a:rPr>
              <a:t>OverallQual</a:t>
            </a:r>
            <a:r>
              <a:rPr lang="en-IN" dirty="0">
                <a:solidFill>
                  <a:schemeClr val="accent4">
                    <a:lumMod val="75000"/>
                  </a:schemeClr>
                </a:solidFill>
              </a:rPr>
              <a:t> is with rating 5-7.</a:t>
            </a:r>
          </a:p>
          <a:p>
            <a:r>
              <a:rPr lang="en-IN" dirty="0">
                <a:solidFill>
                  <a:schemeClr val="accent4">
                    <a:lumMod val="75000"/>
                  </a:schemeClr>
                </a:solidFill>
              </a:rPr>
              <a:t>For </a:t>
            </a:r>
            <a:r>
              <a:rPr lang="en-IN" dirty="0" err="1">
                <a:solidFill>
                  <a:schemeClr val="accent4">
                    <a:lumMod val="75000"/>
                  </a:schemeClr>
                </a:solidFill>
              </a:rPr>
              <a:t>OverallCond</a:t>
            </a:r>
            <a:r>
              <a:rPr lang="en-IN" dirty="0">
                <a:solidFill>
                  <a:schemeClr val="accent4">
                    <a:lumMod val="75000"/>
                  </a:schemeClr>
                </a:solidFill>
              </a:rPr>
              <a:t> the max value is 5.</a:t>
            </a:r>
          </a:p>
          <a:p>
            <a:r>
              <a:rPr lang="en-IN" dirty="0">
                <a:solidFill>
                  <a:schemeClr val="accent4">
                    <a:lumMod val="75000"/>
                  </a:schemeClr>
                </a:solidFill>
              </a:rPr>
              <a:t>As usual if Overall Quality is increased, price is also increased.</a:t>
            </a:r>
          </a:p>
          <a:p>
            <a:r>
              <a:rPr lang="en-IN" dirty="0">
                <a:solidFill>
                  <a:schemeClr val="accent4">
                    <a:lumMod val="75000"/>
                  </a:schemeClr>
                </a:solidFill>
              </a:rPr>
              <a:t>Price is max for </a:t>
            </a:r>
            <a:r>
              <a:rPr lang="en-IN" dirty="0" err="1">
                <a:solidFill>
                  <a:schemeClr val="accent4">
                    <a:lumMod val="75000"/>
                  </a:schemeClr>
                </a:solidFill>
              </a:rPr>
              <a:t>OverallCond</a:t>
            </a:r>
            <a:r>
              <a:rPr lang="en-IN" dirty="0">
                <a:solidFill>
                  <a:schemeClr val="accent4">
                    <a:lumMod val="75000"/>
                  </a:schemeClr>
                </a:solidFill>
              </a:rPr>
              <a:t> 5</a:t>
            </a:r>
          </a:p>
          <a:p>
            <a:endParaRPr lang="en-IN" dirty="0"/>
          </a:p>
        </p:txBody>
      </p:sp>
    </p:spTree>
    <p:extLst>
      <p:ext uri="{BB962C8B-B14F-4D97-AF65-F5344CB8AC3E}">
        <p14:creationId xmlns:p14="http://schemas.microsoft.com/office/powerpoint/2010/main" val="583190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153543" y="947545"/>
            <a:ext cx="7866219" cy="2465356"/>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2153543" y="3472438"/>
            <a:ext cx="7969251" cy="2477601"/>
          </a:xfrm>
          <a:prstGeom prst="rect">
            <a:avLst/>
          </a:prstGeom>
          <a:noFill/>
          <a:ln>
            <a:noFill/>
          </a:ln>
        </p:spPr>
      </p:pic>
    </p:spTree>
    <p:extLst>
      <p:ext uri="{BB962C8B-B14F-4D97-AF65-F5344CB8AC3E}">
        <p14:creationId xmlns:p14="http://schemas.microsoft.com/office/powerpoint/2010/main" val="3782393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144" y="852899"/>
            <a:ext cx="9613861" cy="1016206"/>
          </a:xfrm>
        </p:spPr>
        <p:txBody>
          <a:bodyPr>
            <a:normAutofit fontScale="90000"/>
          </a:bodyPr>
          <a:lstStyle/>
          <a:p>
            <a:pPr algn="ctr"/>
            <a:r>
              <a:rPr lang="en-US" dirty="0">
                <a:solidFill>
                  <a:schemeClr val="bg2">
                    <a:lumMod val="60000"/>
                    <a:lumOff val="40000"/>
                  </a:schemeClr>
                </a:solidFill>
              </a:rPr>
              <a:t>Importance of Analysis of Housing Price Prediction</a:t>
            </a:r>
            <a:br>
              <a:rPr lang="en-US" dirty="0"/>
            </a:br>
            <a:endParaRPr lang="en-IN" dirty="0"/>
          </a:p>
        </p:txBody>
      </p:sp>
      <p:sp>
        <p:nvSpPr>
          <p:cNvPr id="3" name="Content Placeholder 2"/>
          <p:cNvSpPr>
            <a:spLocks noGrp="1"/>
          </p:cNvSpPr>
          <p:nvPr>
            <p:ph idx="1"/>
          </p:nvPr>
        </p:nvSpPr>
        <p:spPr>
          <a:xfrm>
            <a:off x="6568224" y="2446986"/>
            <a:ext cx="4971245" cy="2820473"/>
          </a:xfrm>
        </p:spPr>
        <p:txBody>
          <a:bodyPr>
            <a:normAutofit lnSpcReduction="10000"/>
          </a:bodyPr>
          <a:lstStyle/>
          <a:p>
            <a:pPr marL="0" indent="0">
              <a:buNone/>
            </a:pPr>
            <a:r>
              <a:rPr lang="en-IN" dirty="0">
                <a:solidFill>
                  <a:schemeClr val="accent1"/>
                </a:solidFill>
              </a:rPr>
              <a:t>House price prediction can </a:t>
            </a:r>
            <a:r>
              <a:rPr lang="en-IN" b="1" dirty="0">
                <a:solidFill>
                  <a:schemeClr val="accent1"/>
                </a:solidFill>
              </a:rPr>
              <a:t>help the developer determine the selling price of a house and can help the customer to arrange the right time to purchase a house</a:t>
            </a:r>
            <a:r>
              <a:rPr lang="en-IN" dirty="0">
                <a:solidFill>
                  <a:schemeClr val="accent1"/>
                </a:solidFill>
              </a:rPr>
              <a:t>. There are three factors that influence the price of a house which include physical conditions, concept and location.</a:t>
            </a:r>
          </a:p>
        </p:txBody>
      </p:sp>
      <p:pic>
        <p:nvPicPr>
          <p:cNvPr id="5" name="Picture 4">
            <a:extLst>
              <a:ext uri="{FF2B5EF4-FFF2-40B4-BE49-F238E27FC236}">
                <a16:creationId xmlns:a16="http://schemas.microsoft.com/office/drawing/2014/main" id="{4D04BF15-E0E6-ED50-5EF9-1596C9007A38}"/>
              </a:ext>
            </a:extLst>
          </p:cNvPr>
          <p:cNvPicPr>
            <a:picLocks noChangeAspect="1"/>
          </p:cNvPicPr>
          <p:nvPr/>
        </p:nvPicPr>
        <p:blipFill>
          <a:blip r:embed="rId2"/>
          <a:stretch>
            <a:fillRect/>
          </a:stretch>
        </p:blipFill>
        <p:spPr>
          <a:xfrm>
            <a:off x="866775" y="2676526"/>
            <a:ext cx="4686300" cy="2820472"/>
          </a:xfrm>
          <a:prstGeom prst="rect">
            <a:avLst/>
          </a:prstGeom>
        </p:spPr>
      </p:pic>
    </p:spTree>
    <p:extLst>
      <p:ext uri="{BB962C8B-B14F-4D97-AF65-F5344CB8AC3E}">
        <p14:creationId xmlns:p14="http://schemas.microsoft.com/office/powerpoint/2010/main" val="498845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60000"/>
                    <a:lumOff val="40000"/>
                  </a:schemeClr>
                </a:solidFill>
              </a:rPr>
              <a:t>Observations:</a:t>
            </a:r>
            <a:endParaRPr lang="en-IN" dirty="0">
              <a:solidFill>
                <a:schemeClr val="bg2">
                  <a:lumMod val="60000"/>
                  <a:lumOff val="40000"/>
                </a:schemeClr>
              </a:solidFill>
            </a:endParaRPr>
          </a:p>
        </p:txBody>
      </p:sp>
      <p:sp>
        <p:nvSpPr>
          <p:cNvPr id="3" name="Content Placeholder 2"/>
          <p:cNvSpPr>
            <a:spLocks noGrp="1"/>
          </p:cNvSpPr>
          <p:nvPr>
            <p:ph idx="1"/>
          </p:nvPr>
        </p:nvSpPr>
        <p:spPr/>
        <p:txBody>
          <a:bodyPr>
            <a:normAutofit/>
          </a:bodyPr>
          <a:lstStyle/>
          <a:p>
            <a:pPr algn="just"/>
            <a:r>
              <a:rPr lang="en-IN" sz="2000" dirty="0">
                <a:solidFill>
                  <a:schemeClr val="accent4">
                    <a:lumMod val="75000"/>
                  </a:schemeClr>
                </a:solidFill>
              </a:rPr>
              <a:t>1. 78.3% house is with Gable </a:t>
            </a:r>
            <a:r>
              <a:rPr lang="en-IN" sz="2000" dirty="0" err="1">
                <a:solidFill>
                  <a:schemeClr val="accent4">
                    <a:lumMod val="75000"/>
                  </a:schemeClr>
                </a:solidFill>
              </a:rPr>
              <a:t>RoofStyle</a:t>
            </a:r>
            <a:r>
              <a:rPr lang="en-IN" sz="2000" dirty="0">
                <a:solidFill>
                  <a:schemeClr val="accent4">
                    <a:lumMod val="75000"/>
                  </a:schemeClr>
                </a:solidFill>
              </a:rPr>
              <a:t> followed by 19.3 % house is with Hip Style.</a:t>
            </a:r>
          </a:p>
          <a:p>
            <a:pPr algn="just"/>
            <a:r>
              <a:rPr lang="en-IN" sz="2000" dirty="0">
                <a:solidFill>
                  <a:schemeClr val="accent4">
                    <a:lumMod val="75000"/>
                  </a:schemeClr>
                </a:solidFill>
              </a:rPr>
              <a:t>2. 98% material is Standard (Composite) Shingle and other 7 types are only 2% </a:t>
            </a:r>
            <a:r>
              <a:rPr lang="en-IN" sz="2000" dirty="0" err="1">
                <a:solidFill>
                  <a:schemeClr val="accent4">
                    <a:lumMod val="75000"/>
                  </a:schemeClr>
                </a:solidFill>
              </a:rPr>
              <a:t>togetherly</a:t>
            </a:r>
            <a:r>
              <a:rPr lang="en-IN" sz="2000" dirty="0">
                <a:solidFill>
                  <a:schemeClr val="accent4">
                    <a:lumMod val="75000"/>
                  </a:schemeClr>
                </a:solidFill>
              </a:rPr>
              <a:t>.</a:t>
            </a:r>
          </a:p>
          <a:p>
            <a:pPr algn="just"/>
            <a:r>
              <a:rPr lang="en-IN" sz="2000" dirty="0">
                <a:solidFill>
                  <a:schemeClr val="accent4">
                    <a:lumMod val="75000"/>
                  </a:schemeClr>
                </a:solidFill>
              </a:rPr>
              <a:t>3. Around 33% material is Vinyl Siding as Exterior covering on house for both Exterior1st and Exterior2nd.</a:t>
            </a:r>
          </a:p>
          <a:p>
            <a:pPr algn="just"/>
            <a:r>
              <a:rPr lang="en-IN" sz="2000" dirty="0">
                <a:solidFill>
                  <a:schemeClr val="accent4">
                    <a:lumMod val="75000"/>
                  </a:schemeClr>
                </a:solidFill>
              </a:rPr>
              <a:t>4. Around 60% of house comes with None as Masonry veneer type. Maybe there is some mistake during entry the data.</a:t>
            </a:r>
          </a:p>
          <a:p>
            <a:pPr algn="just"/>
            <a:r>
              <a:rPr lang="en-IN" sz="2000" dirty="0">
                <a:solidFill>
                  <a:schemeClr val="accent4">
                    <a:lumMod val="75000"/>
                  </a:schemeClr>
                </a:solidFill>
              </a:rPr>
              <a:t>5. Around 60% of house comes with Average quality of the material on the exterior.</a:t>
            </a:r>
          </a:p>
          <a:p>
            <a:pPr marL="0" indent="0">
              <a:buNone/>
            </a:pPr>
            <a:endParaRPr lang="en-IN" dirty="0"/>
          </a:p>
        </p:txBody>
      </p:sp>
    </p:spTree>
    <p:extLst>
      <p:ext uri="{BB962C8B-B14F-4D97-AF65-F5344CB8AC3E}">
        <p14:creationId xmlns:p14="http://schemas.microsoft.com/office/powerpoint/2010/main" val="2745356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60000"/>
                    <a:lumOff val="40000"/>
                  </a:schemeClr>
                </a:solidFill>
              </a:rPr>
              <a:t>Continue…</a:t>
            </a:r>
            <a:endParaRPr lang="en-IN" dirty="0">
              <a:solidFill>
                <a:schemeClr val="bg2">
                  <a:lumMod val="60000"/>
                  <a:lumOff val="40000"/>
                </a:schemeClr>
              </a:solidFill>
            </a:endParaRPr>
          </a:p>
        </p:txBody>
      </p:sp>
      <p:sp>
        <p:nvSpPr>
          <p:cNvPr id="3" name="Content Placeholder 2"/>
          <p:cNvSpPr>
            <a:spLocks noGrp="1"/>
          </p:cNvSpPr>
          <p:nvPr>
            <p:ph idx="1"/>
          </p:nvPr>
        </p:nvSpPr>
        <p:spPr/>
        <p:txBody>
          <a:bodyPr>
            <a:normAutofit fontScale="85000" lnSpcReduction="10000"/>
          </a:bodyPr>
          <a:lstStyle/>
          <a:p>
            <a:r>
              <a:rPr lang="en-IN" dirty="0"/>
              <a:t>6. 87.5% of house comes with Average/Typical as the present condition of the material on the exterior.</a:t>
            </a:r>
          </a:p>
          <a:p>
            <a:r>
              <a:rPr lang="en-IN" dirty="0"/>
              <a:t>7. Around 44% of house comes with both Cinder Block and Poured </a:t>
            </a:r>
            <a:r>
              <a:rPr lang="en-IN" dirty="0" err="1"/>
              <a:t>Contrete</a:t>
            </a:r>
            <a:r>
              <a:rPr lang="en-IN" dirty="0"/>
              <a:t> both Type of foundation.</a:t>
            </a:r>
          </a:p>
          <a:p>
            <a:r>
              <a:rPr lang="en-IN" dirty="0"/>
              <a:t>8. Hip style Roof are much costly than rest of the roof style.</a:t>
            </a:r>
          </a:p>
          <a:p>
            <a:r>
              <a:rPr lang="en-IN" dirty="0"/>
              <a:t>9. Wood Shingles is much costly than rest of the roof material.</a:t>
            </a:r>
          </a:p>
          <a:p>
            <a:r>
              <a:rPr lang="en-IN" dirty="0"/>
              <a:t>10. Cement Board is much costly than rest of the Exterior covering on house.</a:t>
            </a:r>
          </a:p>
          <a:p>
            <a:r>
              <a:rPr lang="en-IN" dirty="0"/>
              <a:t>11. The house made with stone as Masonry veneer is most costlier type.</a:t>
            </a:r>
          </a:p>
          <a:p>
            <a:r>
              <a:rPr lang="en-IN" dirty="0"/>
              <a:t>12. Very obviously costlier house come with Excellent and Good exterior quality.</a:t>
            </a:r>
          </a:p>
          <a:p>
            <a:r>
              <a:rPr lang="en-IN" dirty="0"/>
              <a:t>13. </a:t>
            </a:r>
            <a:r>
              <a:rPr lang="en-IN" dirty="0" err="1"/>
              <a:t>Pconc</a:t>
            </a:r>
            <a:r>
              <a:rPr lang="en-IN" dirty="0"/>
              <a:t> foundation are mostly use in costly housing properties.</a:t>
            </a:r>
          </a:p>
          <a:p>
            <a:endParaRPr lang="en-IN" dirty="0"/>
          </a:p>
        </p:txBody>
      </p:sp>
    </p:spTree>
    <p:extLst>
      <p:ext uri="{BB962C8B-B14F-4D97-AF65-F5344CB8AC3E}">
        <p14:creationId xmlns:p14="http://schemas.microsoft.com/office/powerpoint/2010/main" val="3643730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965914"/>
            <a:ext cx="9613861" cy="868251"/>
          </a:xfrm>
        </p:spPr>
        <p:txBody>
          <a:bodyPr>
            <a:normAutofit fontScale="90000"/>
          </a:bodyPr>
          <a:lstStyle/>
          <a:p>
            <a:br>
              <a:rPr lang="en-IN" sz="2000" dirty="0"/>
            </a:br>
            <a:r>
              <a:rPr lang="en-IN" sz="2200" dirty="0">
                <a:solidFill>
                  <a:schemeClr val="bg2">
                    <a:lumMod val="60000"/>
                    <a:lumOff val="40000"/>
                  </a:schemeClr>
                </a:solidFill>
              </a:rPr>
              <a:t>Visualising different type of count plot and the relationship between these features ('</a:t>
            </a:r>
            <a:r>
              <a:rPr lang="en-IN" sz="2200" dirty="0" err="1">
                <a:solidFill>
                  <a:schemeClr val="bg2">
                    <a:lumMod val="60000"/>
                    <a:lumOff val="40000"/>
                  </a:schemeClr>
                </a:solidFill>
              </a:rPr>
              <a:t>BsmtQual</a:t>
            </a:r>
            <a:r>
              <a:rPr lang="en-IN" sz="2200" dirty="0">
                <a:solidFill>
                  <a:schemeClr val="bg2">
                    <a:lumMod val="60000"/>
                    <a:lumOff val="40000"/>
                  </a:schemeClr>
                </a:solidFill>
              </a:rPr>
              <a:t>', '</a:t>
            </a:r>
            <a:r>
              <a:rPr lang="en-IN" sz="2200" dirty="0" err="1">
                <a:solidFill>
                  <a:schemeClr val="bg2">
                    <a:lumMod val="60000"/>
                    <a:lumOff val="40000"/>
                  </a:schemeClr>
                </a:solidFill>
              </a:rPr>
              <a:t>BsmtCond</a:t>
            </a:r>
            <a:r>
              <a:rPr lang="en-IN" sz="2200" dirty="0">
                <a:solidFill>
                  <a:schemeClr val="bg2">
                    <a:lumMod val="60000"/>
                    <a:lumOff val="40000"/>
                  </a:schemeClr>
                </a:solidFill>
              </a:rPr>
              <a:t>', '</a:t>
            </a:r>
            <a:r>
              <a:rPr lang="en-IN" sz="2200" dirty="0" err="1">
                <a:solidFill>
                  <a:schemeClr val="bg2">
                    <a:lumMod val="60000"/>
                    <a:lumOff val="40000"/>
                  </a:schemeClr>
                </a:solidFill>
              </a:rPr>
              <a:t>BsmtExposure</a:t>
            </a:r>
            <a:r>
              <a:rPr lang="en-IN" sz="2200" dirty="0">
                <a:solidFill>
                  <a:schemeClr val="bg2">
                    <a:lumMod val="60000"/>
                    <a:lumOff val="40000"/>
                  </a:schemeClr>
                </a:solidFill>
              </a:rPr>
              <a:t>', 'BsmtFinType1', 'BsmtFinType2', 'Heating', '</a:t>
            </a:r>
            <a:r>
              <a:rPr lang="en-IN" sz="2200" dirty="0" err="1">
                <a:solidFill>
                  <a:schemeClr val="bg2">
                    <a:lumMod val="60000"/>
                    <a:lumOff val="40000"/>
                  </a:schemeClr>
                </a:solidFill>
              </a:rPr>
              <a:t>HeatingQC</a:t>
            </a:r>
            <a:r>
              <a:rPr lang="en-IN" sz="2200" dirty="0">
                <a:solidFill>
                  <a:schemeClr val="bg2">
                    <a:lumMod val="60000"/>
                    <a:lumOff val="40000"/>
                  </a:schemeClr>
                </a:solidFill>
              </a:rPr>
              <a:t>',  '</a:t>
            </a:r>
            <a:r>
              <a:rPr lang="en-IN" sz="2200" dirty="0" err="1">
                <a:solidFill>
                  <a:schemeClr val="bg2">
                    <a:lumMod val="60000"/>
                    <a:lumOff val="40000"/>
                  </a:schemeClr>
                </a:solidFill>
              </a:rPr>
              <a:t>CentralAir</a:t>
            </a:r>
            <a:r>
              <a:rPr lang="en-IN" sz="2200" dirty="0">
                <a:solidFill>
                  <a:schemeClr val="bg2">
                    <a:lumMod val="60000"/>
                    <a:lumOff val="40000"/>
                  </a:schemeClr>
                </a:solidFill>
              </a:rPr>
              <a:t>') and Sale Price (target variable), we get the following observations.</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a:solidFill>
                  <a:schemeClr val="accent4">
                    <a:lumMod val="75000"/>
                  </a:schemeClr>
                </a:solidFill>
              </a:rPr>
              <a:t>1. Good and Typical are the maximum used basement height.</a:t>
            </a:r>
          </a:p>
          <a:p>
            <a:r>
              <a:rPr lang="en-IN" dirty="0">
                <a:solidFill>
                  <a:schemeClr val="accent4">
                    <a:lumMod val="75000"/>
                  </a:schemeClr>
                </a:solidFill>
              </a:rPr>
              <a:t>2. Max number of house is No Exposure with respect to Refers to walkout or garden level walls.</a:t>
            </a:r>
          </a:p>
          <a:p>
            <a:r>
              <a:rPr lang="en-IN" dirty="0">
                <a:solidFill>
                  <a:schemeClr val="accent4">
                    <a:lumMod val="75000"/>
                  </a:schemeClr>
                </a:solidFill>
              </a:rPr>
              <a:t>3. Most of the housing type are Good Living Quarters or </a:t>
            </a:r>
            <a:r>
              <a:rPr lang="en-IN" dirty="0" err="1">
                <a:solidFill>
                  <a:schemeClr val="accent4">
                    <a:lumMod val="75000"/>
                  </a:schemeClr>
                </a:solidFill>
              </a:rPr>
              <a:t>Unfinshed</a:t>
            </a:r>
            <a:r>
              <a:rPr lang="en-IN" dirty="0">
                <a:solidFill>
                  <a:schemeClr val="accent4">
                    <a:lumMod val="75000"/>
                  </a:schemeClr>
                </a:solidFill>
              </a:rPr>
              <a:t>.</a:t>
            </a:r>
          </a:p>
          <a:p>
            <a:r>
              <a:rPr lang="en-IN" dirty="0">
                <a:solidFill>
                  <a:schemeClr val="accent4">
                    <a:lumMod val="75000"/>
                  </a:schemeClr>
                </a:solidFill>
              </a:rPr>
              <a:t>4. For maximum case, the Type of heating is Gas forced warm air furnace</a:t>
            </a:r>
          </a:p>
          <a:p>
            <a:r>
              <a:rPr lang="en-IN" dirty="0">
                <a:solidFill>
                  <a:schemeClr val="accent4">
                    <a:lumMod val="75000"/>
                  </a:schemeClr>
                </a:solidFill>
              </a:rPr>
              <a:t>5. Max House is Central air conditioning.</a:t>
            </a:r>
          </a:p>
          <a:p>
            <a:r>
              <a:rPr lang="en-IN" dirty="0">
                <a:solidFill>
                  <a:schemeClr val="accent4">
                    <a:lumMod val="75000"/>
                  </a:schemeClr>
                </a:solidFill>
              </a:rPr>
              <a:t>6. It is very obvious that </a:t>
            </a:r>
            <a:r>
              <a:rPr lang="en-IN" dirty="0" err="1">
                <a:solidFill>
                  <a:schemeClr val="accent4">
                    <a:lumMod val="75000"/>
                  </a:schemeClr>
                </a:solidFill>
              </a:rPr>
              <a:t>Execellent</a:t>
            </a:r>
            <a:r>
              <a:rPr lang="en-IN" dirty="0">
                <a:solidFill>
                  <a:schemeClr val="accent4">
                    <a:lumMod val="75000"/>
                  </a:schemeClr>
                </a:solidFill>
              </a:rPr>
              <a:t> type is much costlier than other types of height of the basement, Heating quality and condition.</a:t>
            </a:r>
          </a:p>
          <a:p>
            <a:r>
              <a:rPr lang="en-IN" dirty="0">
                <a:solidFill>
                  <a:schemeClr val="accent4">
                    <a:lumMod val="75000"/>
                  </a:schemeClr>
                </a:solidFill>
              </a:rPr>
              <a:t>7. Central air conditioned housing proper is much costlier than non AC.</a:t>
            </a:r>
          </a:p>
          <a:p>
            <a:r>
              <a:rPr lang="en-IN" dirty="0">
                <a:solidFill>
                  <a:schemeClr val="accent4">
                    <a:lumMod val="75000"/>
                  </a:schemeClr>
                </a:solidFill>
              </a:rPr>
              <a:t>8. For maximum case, the Type of heating is Gas forced warm air furnace and it is the costlier type among rest of them.</a:t>
            </a:r>
          </a:p>
        </p:txBody>
      </p:sp>
    </p:spTree>
    <p:extLst>
      <p:ext uri="{BB962C8B-B14F-4D97-AF65-F5344CB8AC3E}">
        <p14:creationId xmlns:p14="http://schemas.microsoft.com/office/powerpoint/2010/main" val="2526978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752616" y="788121"/>
            <a:ext cx="6220922" cy="2586144"/>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3741322" y="4034208"/>
            <a:ext cx="3483726" cy="2212045"/>
          </a:xfrm>
          <a:prstGeom prst="rect">
            <a:avLst/>
          </a:prstGeom>
          <a:noFill/>
          <a:ln>
            <a:noFill/>
          </a:ln>
        </p:spPr>
      </p:pic>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7225048" y="4034208"/>
            <a:ext cx="3406811" cy="2212045"/>
          </a:xfrm>
          <a:prstGeom prst="rect">
            <a:avLst/>
          </a:prstGeom>
          <a:noFill/>
          <a:ln>
            <a:noFill/>
          </a:ln>
        </p:spPr>
      </p:pic>
      <p:pic>
        <p:nvPicPr>
          <p:cNvPr id="5" name="Picture 4"/>
          <p:cNvPicPr/>
          <p:nvPr/>
        </p:nvPicPr>
        <p:blipFill>
          <a:blip r:embed="rId5">
            <a:extLst>
              <a:ext uri="{28A0092B-C50C-407E-A947-70E740481C1C}">
                <a14:useLocalDpi xmlns:a14="http://schemas.microsoft.com/office/drawing/2010/main" val="0"/>
              </a:ext>
            </a:extLst>
          </a:blip>
          <a:srcRect/>
          <a:stretch>
            <a:fillRect/>
          </a:stretch>
        </p:blipFill>
        <p:spPr bwMode="auto">
          <a:xfrm>
            <a:off x="723514" y="4141742"/>
            <a:ext cx="2779539" cy="1885571"/>
          </a:xfrm>
          <a:prstGeom prst="rect">
            <a:avLst/>
          </a:prstGeom>
          <a:noFill/>
          <a:ln>
            <a:noFill/>
          </a:ln>
        </p:spPr>
      </p:pic>
    </p:spTree>
    <p:extLst>
      <p:ext uri="{BB962C8B-B14F-4D97-AF65-F5344CB8AC3E}">
        <p14:creationId xmlns:p14="http://schemas.microsoft.com/office/powerpoint/2010/main" val="2202264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60000"/>
                    <a:lumOff val="40000"/>
                  </a:schemeClr>
                </a:solidFill>
              </a:rPr>
              <a:t>Observations:</a:t>
            </a:r>
            <a:endParaRPr lang="en-IN" dirty="0">
              <a:solidFill>
                <a:schemeClr val="bg2">
                  <a:lumMod val="60000"/>
                  <a:lumOff val="40000"/>
                </a:schemeClr>
              </a:solidFill>
            </a:endParaRPr>
          </a:p>
        </p:txBody>
      </p:sp>
      <p:sp>
        <p:nvSpPr>
          <p:cNvPr id="3" name="Content Placeholder 2"/>
          <p:cNvSpPr>
            <a:spLocks noGrp="1"/>
          </p:cNvSpPr>
          <p:nvPr>
            <p:ph idx="1"/>
          </p:nvPr>
        </p:nvSpPr>
        <p:spPr/>
        <p:txBody>
          <a:bodyPr/>
          <a:lstStyle/>
          <a:p>
            <a:pPr algn="just"/>
            <a:r>
              <a:rPr lang="en-IN" sz="2000" dirty="0">
                <a:solidFill>
                  <a:schemeClr val="accent4">
                    <a:lumMod val="75000"/>
                  </a:schemeClr>
                </a:solidFill>
              </a:rPr>
              <a:t>1. The selling price of new property is higher than old one.</a:t>
            </a:r>
          </a:p>
          <a:p>
            <a:pPr algn="just"/>
            <a:r>
              <a:rPr lang="en-IN" sz="2000" dirty="0">
                <a:solidFill>
                  <a:schemeClr val="accent4">
                    <a:lumMod val="75000"/>
                  </a:schemeClr>
                </a:solidFill>
              </a:rPr>
              <a:t>2. 10 years after Remodelling the properties, the price start decreasing.</a:t>
            </a:r>
          </a:p>
          <a:p>
            <a:pPr algn="just"/>
            <a:r>
              <a:rPr lang="en-IN" sz="2000" dirty="0">
                <a:solidFill>
                  <a:schemeClr val="accent4">
                    <a:lumMod val="75000"/>
                  </a:schemeClr>
                </a:solidFill>
              </a:rPr>
              <a:t>3. The selling price of new garage is also higher than old one.</a:t>
            </a:r>
          </a:p>
          <a:p>
            <a:pPr algn="just"/>
            <a:r>
              <a:rPr lang="en-IN" sz="2000" dirty="0">
                <a:solidFill>
                  <a:schemeClr val="accent4">
                    <a:lumMod val="75000"/>
                  </a:schemeClr>
                </a:solidFill>
              </a:rPr>
              <a:t>4. Average </a:t>
            </a:r>
            <a:r>
              <a:rPr lang="en-IN" sz="2000" dirty="0" err="1">
                <a:solidFill>
                  <a:schemeClr val="accent4">
                    <a:lumMod val="75000"/>
                  </a:schemeClr>
                </a:solidFill>
              </a:rPr>
              <a:t>SalePrice</a:t>
            </a:r>
            <a:r>
              <a:rPr lang="en-IN" sz="2000" dirty="0">
                <a:solidFill>
                  <a:schemeClr val="accent4">
                    <a:lumMod val="75000"/>
                  </a:schemeClr>
                </a:solidFill>
              </a:rPr>
              <a:t> is 100000 to 300000.</a:t>
            </a:r>
          </a:p>
          <a:p>
            <a:pPr algn="just"/>
            <a:r>
              <a:rPr lang="en-IN" sz="2000" dirty="0">
                <a:solidFill>
                  <a:schemeClr val="accent4">
                    <a:lumMod val="75000"/>
                  </a:schemeClr>
                </a:solidFill>
              </a:rPr>
              <a:t>5. As </a:t>
            </a:r>
            <a:r>
              <a:rPr lang="en-IN" sz="2000" dirty="0" err="1">
                <a:solidFill>
                  <a:schemeClr val="accent4">
                    <a:lumMod val="75000"/>
                  </a:schemeClr>
                </a:solidFill>
              </a:rPr>
              <a:t>OverallQual</a:t>
            </a:r>
            <a:r>
              <a:rPr lang="en-IN" sz="2000" dirty="0">
                <a:solidFill>
                  <a:schemeClr val="accent4">
                    <a:lumMod val="75000"/>
                  </a:schemeClr>
                </a:solidFill>
              </a:rPr>
              <a:t> increased, </a:t>
            </a:r>
            <a:r>
              <a:rPr lang="en-IN" sz="2000" dirty="0" err="1">
                <a:solidFill>
                  <a:schemeClr val="accent4">
                    <a:lumMod val="75000"/>
                  </a:schemeClr>
                </a:solidFill>
              </a:rPr>
              <a:t>SalePrice</a:t>
            </a:r>
            <a:r>
              <a:rPr lang="en-IN" sz="2000" dirty="0">
                <a:solidFill>
                  <a:schemeClr val="accent4">
                    <a:lumMod val="75000"/>
                  </a:schemeClr>
                </a:solidFill>
              </a:rPr>
              <a:t> is also increased.</a:t>
            </a:r>
          </a:p>
          <a:p>
            <a:pPr marL="0" indent="0">
              <a:buNone/>
            </a:pPr>
            <a:endParaRPr lang="en-IN" dirty="0"/>
          </a:p>
        </p:txBody>
      </p:sp>
    </p:spTree>
    <p:extLst>
      <p:ext uri="{BB962C8B-B14F-4D97-AF65-F5344CB8AC3E}">
        <p14:creationId xmlns:p14="http://schemas.microsoft.com/office/powerpoint/2010/main" val="1477454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2">
                    <a:lumMod val="60000"/>
                    <a:lumOff val="40000"/>
                  </a:schemeClr>
                </a:solidFill>
              </a:rPr>
              <a:t>Correlation:</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chor="t">
            <a:normAutofit/>
          </a:bodyPr>
          <a:lstStyle/>
          <a:p>
            <a:pPr algn="just"/>
            <a:r>
              <a:rPr lang="en-IN" sz="2000" dirty="0">
                <a:solidFill>
                  <a:schemeClr val="accent4">
                    <a:lumMod val="75000"/>
                  </a:schemeClr>
                </a:solidFill>
              </a:rPr>
              <a:t>All the features are correlated with target. Overall quality and total ground area is highly correlated with target variable sales.</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868332" y="2336873"/>
            <a:ext cx="5737603" cy="3599313"/>
          </a:xfrm>
          <a:prstGeom prst="rect">
            <a:avLst/>
          </a:prstGeom>
          <a:noFill/>
          <a:ln>
            <a:noFill/>
          </a:ln>
        </p:spPr>
      </p:pic>
    </p:spTree>
    <p:extLst>
      <p:ext uri="{BB962C8B-B14F-4D97-AF65-F5344CB8AC3E}">
        <p14:creationId xmlns:p14="http://schemas.microsoft.com/office/powerpoint/2010/main" val="2441443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537138"/>
            <a:ext cx="8144134" cy="1569641"/>
          </a:xfrm>
        </p:spPr>
        <p:txBody>
          <a:bodyPr/>
          <a:lstStyle/>
          <a:p>
            <a:pPr algn="ctr"/>
            <a:r>
              <a:rPr lang="en-US" dirty="0">
                <a:solidFill>
                  <a:schemeClr val="bg2">
                    <a:lumMod val="60000"/>
                    <a:lumOff val="40000"/>
                  </a:schemeClr>
                </a:solidFill>
              </a:rPr>
              <a:t>Machine Learning Model Building</a:t>
            </a:r>
            <a:endParaRPr lang="en-IN" dirty="0">
              <a:solidFill>
                <a:schemeClr val="bg2">
                  <a:lumMod val="60000"/>
                  <a:lumOff val="40000"/>
                </a:schemeClr>
              </a:solidFill>
            </a:endParaRPr>
          </a:p>
        </p:txBody>
      </p:sp>
    </p:spTree>
    <p:extLst>
      <p:ext uri="{BB962C8B-B14F-4D97-AF65-F5344CB8AC3E}">
        <p14:creationId xmlns:p14="http://schemas.microsoft.com/office/powerpoint/2010/main" val="3405979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2">
                    <a:lumMod val="60000"/>
                    <a:lumOff val="40000"/>
                  </a:schemeClr>
                </a:solidFill>
              </a:rPr>
              <a:t>Machine Learning Algorithm Used</a:t>
            </a:r>
            <a:endParaRPr lang="en-IN" dirty="0">
              <a:solidFill>
                <a:schemeClr val="bg2">
                  <a:lumMod val="60000"/>
                  <a:lumOff val="40000"/>
                </a:schemeClr>
              </a:solidFill>
            </a:endParaRPr>
          </a:p>
        </p:txBody>
      </p:sp>
      <p:sp>
        <p:nvSpPr>
          <p:cNvPr id="3" name="Content Placeholder 2"/>
          <p:cNvSpPr>
            <a:spLocks noGrp="1"/>
          </p:cNvSpPr>
          <p:nvPr>
            <p:ph idx="1"/>
          </p:nvPr>
        </p:nvSpPr>
        <p:spPr>
          <a:xfrm>
            <a:off x="533401" y="2190750"/>
            <a:ext cx="9760782" cy="3745439"/>
          </a:xfrm>
        </p:spPr>
        <p:txBody>
          <a:bodyPr>
            <a:normAutofit/>
          </a:bodyPr>
          <a:lstStyle/>
          <a:p>
            <a:pPr marL="0" indent="0">
              <a:buNone/>
            </a:pPr>
            <a:r>
              <a:rPr lang="en-IN" sz="2000" b="1" dirty="0">
                <a:solidFill>
                  <a:schemeClr val="accent4">
                    <a:lumMod val="75000"/>
                  </a:schemeClr>
                </a:solidFill>
                <a:ea typeface="Bahnschrift SemiLight" panose="020B0502040204020203" pitchFamily="34" charset="0"/>
                <a:cs typeface="Mangal" panose="02040503050203030202" pitchFamily="18" charset="0"/>
              </a:rPr>
              <a:t>The different regression algorithm used in this project to build ML model are as below:</a:t>
            </a:r>
            <a:endParaRPr lang="en-IN" sz="2000" dirty="0">
              <a:solidFill>
                <a:schemeClr val="accent4">
                  <a:lumMod val="75000"/>
                </a:schemeClr>
              </a:solidFill>
              <a:ea typeface="Bahnschrift SemiLight" panose="020B0502040204020203" pitchFamily="34" charset="0"/>
              <a:cs typeface="Mangal" panose="02040503050203030202" pitchFamily="18" charset="0"/>
            </a:endParaRPr>
          </a:p>
          <a:p>
            <a:pPr lvl="0"/>
            <a:r>
              <a:rPr lang="en-IN" sz="2000" dirty="0">
                <a:solidFill>
                  <a:schemeClr val="accent4">
                    <a:lumMod val="75000"/>
                  </a:schemeClr>
                </a:solidFill>
              </a:rPr>
              <a:t>Linear Regression.</a:t>
            </a:r>
          </a:p>
          <a:p>
            <a:pPr lvl="0"/>
            <a:r>
              <a:rPr lang="en-IN" sz="2000" dirty="0" err="1">
                <a:solidFill>
                  <a:schemeClr val="accent4">
                    <a:lumMod val="75000"/>
                  </a:schemeClr>
                </a:solidFill>
              </a:rPr>
              <a:t>DecisionTreeRegressor</a:t>
            </a:r>
            <a:endParaRPr lang="en-IN" sz="2000" dirty="0">
              <a:solidFill>
                <a:schemeClr val="accent4">
                  <a:lumMod val="75000"/>
                </a:schemeClr>
              </a:solidFill>
            </a:endParaRPr>
          </a:p>
          <a:p>
            <a:pPr lvl="0"/>
            <a:r>
              <a:rPr lang="en-IN" sz="2000" dirty="0" err="1">
                <a:solidFill>
                  <a:schemeClr val="accent4">
                    <a:lumMod val="75000"/>
                  </a:schemeClr>
                </a:solidFill>
              </a:rPr>
              <a:t>KNeighborsRegressor</a:t>
            </a:r>
            <a:endParaRPr lang="en-IN" sz="2000" dirty="0">
              <a:solidFill>
                <a:schemeClr val="accent4">
                  <a:lumMod val="75000"/>
                </a:schemeClr>
              </a:solidFill>
            </a:endParaRPr>
          </a:p>
          <a:p>
            <a:pPr lvl="0"/>
            <a:r>
              <a:rPr lang="en-IN" sz="2000" dirty="0" err="1">
                <a:solidFill>
                  <a:schemeClr val="accent4">
                    <a:lumMod val="75000"/>
                  </a:schemeClr>
                </a:solidFill>
              </a:rPr>
              <a:t>RandomForestRegressor</a:t>
            </a:r>
            <a:endParaRPr lang="en-IN" sz="2000" dirty="0">
              <a:solidFill>
                <a:schemeClr val="accent4">
                  <a:lumMod val="75000"/>
                </a:schemeClr>
              </a:solidFill>
            </a:endParaRPr>
          </a:p>
          <a:p>
            <a:pPr lvl="0"/>
            <a:r>
              <a:rPr lang="en-IN" sz="2000" dirty="0" err="1">
                <a:solidFill>
                  <a:schemeClr val="accent4">
                    <a:lumMod val="75000"/>
                  </a:schemeClr>
                </a:solidFill>
              </a:rPr>
              <a:t>SupportVectorRegressor</a:t>
            </a:r>
            <a:endParaRPr lang="en-IN" sz="2000" dirty="0">
              <a:solidFill>
                <a:schemeClr val="accent4">
                  <a:lumMod val="75000"/>
                </a:schemeClr>
              </a:solidFill>
            </a:endParaRPr>
          </a:p>
          <a:p>
            <a:pPr lvl="0"/>
            <a:r>
              <a:rPr lang="en-IN" sz="2000" dirty="0" err="1">
                <a:solidFill>
                  <a:schemeClr val="accent4">
                    <a:lumMod val="75000"/>
                  </a:schemeClr>
                </a:solidFill>
              </a:rPr>
              <a:t>GradientBoostingRegressor</a:t>
            </a:r>
            <a:endParaRPr lang="en-IN" sz="2000" dirty="0">
              <a:solidFill>
                <a:schemeClr val="accent4">
                  <a:lumMod val="75000"/>
                </a:schemeClr>
              </a:solidFill>
            </a:endParaRPr>
          </a:p>
          <a:p>
            <a:pPr lvl="0"/>
            <a:r>
              <a:rPr lang="en-IN" sz="2000" dirty="0" err="1">
                <a:solidFill>
                  <a:schemeClr val="accent4">
                    <a:lumMod val="75000"/>
                  </a:schemeClr>
                </a:solidFill>
              </a:rPr>
              <a:t>AdaBoostRegressor</a:t>
            </a:r>
            <a:endParaRPr lang="en-IN" sz="2000" dirty="0">
              <a:solidFill>
                <a:schemeClr val="accent4">
                  <a:lumMod val="75000"/>
                </a:schemeClr>
              </a:solidFill>
            </a:endParaRPr>
          </a:p>
          <a:p>
            <a:pPr marL="0" indent="0">
              <a:buNone/>
            </a:pPr>
            <a:endParaRPr lang="en-IN" dirty="0"/>
          </a:p>
        </p:txBody>
      </p:sp>
    </p:spTree>
    <p:extLst>
      <p:ext uri="{BB962C8B-B14F-4D97-AF65-F5344CB8AC3E}">
        <p14:creationId xmlns:p14="http://schemas.microsoft.com/office/powerpoint/2010/main" val="1283693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60000"/>
                    <a:lumOff val="40000"/>
                  </a:schemeClr>
                </a:solidFill>
              </a:rPr>
              <a:t>ML Model Building Flow</a:t>
            </a:r>
            <a:endParaRPr lang="en-IN" dirty="0">
              <a:solidFill>
                <a:schemeClr val="bg2">
                  <a:lumMod val="60000"/>
                  <a:lumOff val="40000"/>
                </a:schemeClr>
              </a:solidFill>
            </a:endParaRPr>
          </a:p>
        </p:txBody>
      </p:sp>
      <p:sp>
        <p:nvSpPr>
          <p:cNvPr id="3" name="Content Placeholder 2"/>
          <p:cNvSpPr>
            <a:spLocks noGrp="1"/>
          </p:cNvSpPr>
          <p:nvPr>
            <p:ph idx="1"/>
          </p:nvPr>
        </p:nvSpPr>
        <p:spPr>
          <a:xfrm>
            <a:off x="680321" y="2365448"/>
            <a:ext cx="9613861" cy="3599316"/>
          </a:xfrm>
        </p:spPr>
        <p:txBody>
          <a:bodyPr>
            <a:normAutofit fontScale="92500" lnSpcReduction="20000"/>
          </a:bodyPr>
          <a:lstStyle/>
          <a:p>
            <a:pPr marL="177800" indent="-177800" algn="just">
              <a:buFont typeface="Wingdings" panose="05000000000000000000" pitchFamily="2" charset="2"/>
              <a:buChar char="§"/>
            </a:pPr>
            <a:r>
              <a:rPr lang="en-US" sz="2200" dirty="0">
                <a:solidFill>
                  <a:schemeClr val="accent4">
                    <a:lumMod val="75000"/>
                  </a:schemeClr>
                </a:solidFill>
              </a:rPr>
              <a:t>Standard Scaling of Data</a:t>
            </a:r>
          </a:p>
          <a:p>
            <a:pPr marL="177800" indent="-177800" algn="just">
              <a:buFont typeface="Wingdings" panose="05000000000000000000" pitchFamily="2" charset="2"/>
              <a:buChar char="§"/>
            </a:pPr>
            <a:r>
              <a:rPr lang="en-US" sz="2200" dirty="0">
                <a:solidFill>
                  <a:schemeClr val="accent4">
                    <a:lumMod val="75000"/>
                  </a:schemeClr>
                </a:solidFill>
              </a:rPr>
              <a:t>Splitting Training Data Using </a:t>
            </a:r>
            <a:r>
              <a:rPr lang="en-US" sz="2200" dirty="0" err="1">
                <a:solidFill>
                  <a:schemeClr val="accent4">
                    <a:lumMod val="75000"/>
                  </a:schemeClr>
                </a:solidFill>
              </a:rPr>
              <a:t>test_train_split</a:t>
            </a:r>
            <a:endParaRPr lang="en-US" sz="2200" dirty="0">
              <a:solidFill>
                <a:schemeClr val="accent4">
                  <a:lumMod val="75000"/>
                </a:schemeClr>
              </a:solidFill>
            </a:endParaRPr>
          </a:p>
          <a:p>
            <a:pPr marL="177800" indent="-177800" algn="just">
              <a:buFont typeface="Wingdings" panose="05000000000000000000" pitchFamily="2" charset="2"/>
              <a:buChar char="§"/>
            </a:pPr>
            <a:r>
              <a:rPr lang="en-US" sz="2200" dirty="0">
                <a:solidFill>
                  <a:schemeClr val="accent4">
                    <a:lumMod val="75000"/>
                  </a:schemeClr>
                </a:solidFill>
              </a:rPr>
              <a:t>Finding Best Random state</a:t>
            </a:r>
          </a:p>
          <a:p>
            <a:pPr marL="177800" indent="-177800" algn="just">
              <a:buFont typeface="Wingdings" panose="05000000000000000000" pitchFamily="2" charset="2"/>
              <a:buChar char="§"/>
            </a:pPr>
            <a:r>
              <a:rPr lang="en-US" sz="2200" dirty="0">
                <a:solidFill>
                  <a:schemeClr val="accent4">
                    <a:lumMod val="75000"/>
                  </a:schemeClr>
                </a:solidFill>
              </a:rPr>
              <a:t>Training ML Model on Different Algorithms</a:t>
            </a:r>
          </a:p>
          <a:p>
            <a:pPr marL="177800" indent="-177800" algn="just">
              <a:buFont typeface="Wingdings" panose="05000000000000000000" pitchFamily="2" charset="2"/>
              <a:buChar char="§"/>
            </a:pPr>
            <a:r>
              <a:rPr lang="en-IN" sz="2200" dirty="0">
                <a:solidFill>
                  <a:schemeClr val="accent4">
                    <a:lumMod val="75000"/>
                  </a:schemeClr>
                </a:solidFill>
              </a:rPr>
              <a:t>Hyper Parameter Tuning of every model</a:t>
            </a:r>
            <a:endParaRPr lang="en-US" sz="2200" dirty="0">
              <a:solidFill>
                <a:schemeClr val="accent4">
                  <a:lumMod val="75000"/>
                </a:schemeClr>
              </a:solidFill>
            </a:endParaRPr>
          </a:p>
          <a:p>
            <a:pPr marL="177800" indent="-177800" algn="just">
              <a:buFont typeface="Wingdings" panose="05000000000000000000" pitchFamily="2" charset="2"/>
              <a:buChar char="§"/>
            </a:pPr>
            <a:r>
              <a:rPr lang="en-IN" sz="2200" dirty="0">
                <a:solidFill>
                  <a:schemeClr val="accent4">
                    <a:lumMod val="75000"/>
                  </a:schemeClr>
                </a:solidFill>
              </a:rPr>
              <a:t>Apply 5 Fold Cross Validation with every different Model</a:t>
            </a:r>
          </a:p>
          <a:p>
            <a:pPr marL="177800" indent="-177800" algn="just">
              <a:buFont typeface="Wingdings" panose="05000000000000000000" pitchFamily="2" charset="2"/>
              <a:buChar char="§"/>
            </a:pPr>
            <a:r>
              <a:rPr lang="en-IN" sz="2200" dirty="0">
                <a:solidFill>
                  <a:schemeClr val="accent4">
                    <a:lumMod val="75000"/>
                  </a:schemeClr>
                </a:solidFill>
              </a:rPr>
              <a:t>Selection of Best Model Based on Evaluation Criteria</a:t>
            </a:r>
          </a:p>
          <a:p>
            <a:pPr marL="177800" indent="-177800" algn="just">
              <a:buFont typeface="Wingdings" panose="05000000000000000000" pitchFamily="2" charset="2"/>
              <a:buChar char="§"/>
            </a:pPr>
            <a:r>
              <a:rPr lang="en-IN" sz="2200" dirty="0">
                <a:solidFill>
                  <a:schemeClr val="accent4">
                    <a:lumMod val="75000"/>
                  </a:schemeClr>
                </a:solidFill>
              </a:rPr>
              <a:t>Saving final Model</a:t>
            </a:r>
          </a:p>
          <a:p>
            <a:pPr marL="177800" indent="-177800" algn="just">
              <a:buFont typeface="Wingdings" panose="05000000000000000000" pitchFamily="2" charset="2"/>
              <a:buChar char="§"/>
            </a:pPr>
            <a:r>
              <a:rPr lang="en-US" sz="2200" dirty="0">
                <a:solidFill>
                  <a:schemeClr val="accent4">
                    <a:lumMod val="75000"/>
                  </a:schemeClr>
                </a:solidFill>
              </a:rPr>
              <a:t>Find best contributed feature among all of the features.</a:t>
            </a:r>
            <a:endParaRPr lang="en-IN" sz="2200" dirty="0">
              <a:solidFill>
                <a:schemeClr val="accent4">
                  <a:lumMod val="75000"/>
                </a:schemeClr>
              </a:solidFill>
            </a:endParaRPr>
          </a:p>
          <a:p>
            <a:pPr marL="177800" indent="-177800" algn="just">
              <a:buFont typeface="Wingdings" panose="05000000000000000000" pitchFamily="2" charset="2"/>
              <a:buChar char="§"/>
            </a:pPr>
            <a:r>
              <a:rPr lang="en-IN" sz="2200" dirty="0">
                <a:solidFill>
                  <a:schemeClr val="accent4">
                    <a:lumMod val="75000"/>
                  </a:schemeClr>
                </a:solidFill>
              </a:rPr>
              <a:t>Predicating Test Dataset using Final Model</a:t>
            </a:r>
          </a:p>
          <a:p>
            <a:endParaRPr lang="en-IN" dirty="0"/>
          </a:p>
        </p:txBody>
      </p:sp>
    </p:spTree>
    <p:extLst>
      <p:ext uri="{BB962C8B-B14F-4D97-AF65-F5344CB8AC3E}">
        <p14:creationId xmlns:p14="http://schemas.microsoft.com/office/powerpoint/2010/main" val="3079156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60000"/>
                    <a:lumOff val="40000"/>
                  </a:schemeClr>
                </a:solidFill>
              </a:rPr>
              <a:t>Key Findings and Conclusions of the Study</a:t>
            </a:r>
            <a:endParaRPr lang="en-IN" dirty="0">
              <a:solidFill>
                <a:schemeClr val="bg2">
                  <a:lumMod val="60000"/>
                  <a:lumOff val="4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3971322"/>
              </p:ext>
            </p:extLst>
          </p:nvPr>
        </p:nvGraphicFramePr>
        <p:xfrm>
          <a:off x="1790163" y="2266681"/>
          <a:ext cx="7933386" cy="3940935"/>
        </p:xfrm>
        <a:graphic>
          <a:graphicData uri="http://schemas.openxmlformats.org/drawingml/2006/table">
            <a:tbl>
              <a:tblPr firstRow="1" firstCol="1" bandRow="1">
                <a:tableStyleId>{93296810-A885-4BE3-A3E7-6D5BEEA58F35}</a:tableStyleId>
              </a:tblPr>
              <a:tblGrid>
                <a:gridCol w="2195192">
                  <a:extLst>
                    <a:ext uri="{9D8B030D-6E8A-4147-A177-3AD203B41FA5}">
                      <a16:colId xmlns:a16="http://schemas.microsoft.com/office/drawing/2014/main" val="20000"/>
                    </a:ext>
                  </a:extLst>
                </a:gridCol>
                <a:gridCol w="1383730">
                  <a:extLst>
                    <a:ext uri="{9D8B030D-6E8A-4147-A177-3AD203B41FA5}">
                      <a16:colId xmlns:a16="http://schemas.microsoft.com/office/drawing/2014/main" val="20001"/>
                    </a:ext>
                  </a:extLst>
                </a:gridCol>
                <a:gridCol w="1383730">
                  <a:extLst>
                    <a:ext uri="{9D8B030D-6E8A-4147-A177-3AD203B41FA5}">
                      <a16:colId xmlns:a16="http://schemas.microsoft.com/office/drawing/2014/main" val="20002"/>
                    </a:ext>
                  </a:extLst>
                </a:gridCol>
                <a:gridCol w="1383730">
                  <a:extLst>
                    <a:ext uri="{9D8B030D-6E8A-4147-A177-3AD203B41FA5}">
                      <a16:colId xmlns:a16="http://schemas.microsoft.com/office/drawing/2014/main" val="20003"/>
                    </a:ext>
                  </a:extLst>
                </a:gridCol>
                <a:gridCol w="1587004">
                  <a:extLst>
                    <a:ext uri="{9D8B030D-6E8A-4147-A177-3AD203B41FA5}">
                      <a16:colId xmlns:a16="http://schemas.microsoft.com/office/drawing/2014/main" val="20004"/>
                    </a:ext>
                  </a:extLst>
                </a:gridCol>
              </a:tblGrid>
              <a:tr h="660819">
                <a:tc gridSpan="5">
                  <a:txBody>
                    <a:bodyPr/>
                    <a:lstStyle/>
                    <a:p>
                      <a:pPr algn="ctr">
                        <a:lnSpc>
                          <a:spcPct val="107000"/>
                        </a:lnSpc>
                        <a:spcAft>
                          <a:spcPts val="0"/>
                        </a:spcAft>
                      </a:pPr>
                      <a:r>
                        <a:rPr lang="en-IN" sz="1400" dirty="0">
                          <a:effectLst/>
                        </a:rPr>
                        <a:t>Tables of Findings using different algorithms </a:t>
                      </a:r>
                      <a:r>
                        <a:rPr lang="en-IN" sz="1400" b="1" kern="1200" dirty="0">
                          <a:solidFill>
                            <a:schemeClr val="lt1"/>
                          </a:solidFill>
                          <a:effectLst/>
                          <a:latin typeface="+mn-lt"/>
                          <a:ea typeface="+mn-ea"/>
                          <a:cs typeface="+mn-cs"/>
                        </a:rPr>
                        <a:t>after</a:t>
                      </a:r>
                      <a:r>
                        <a:rPr lang="en-IN" sz="1400" dirty="0">
                          <a:effectLst/>
                        </a:rPr>
                        <a:t> Hyper Parameter Tuning</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578237">
                <a:tc>
                  <a:txBody>
                    <a:bodyPr/>
                    <a:lstStyle/>
                    <a:p>
                      <a:pPr algn="ctr">
                        <a:lnSpc>
                          <a:spcPct val="107000"/>
                        </a:lnSpc>
                        <a:spcAft>
                          <a:spcPts val="0"/>
                        </a:spcAft>
                      </a:pPr>
                      <a:r>
                        <a:rPr lang="en-IN" sz="1400">
                          <a:effectLst/>
                        </a:rPr>
                        <a:t>Algorithm</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R2 Score</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RMSE Value</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CV Score</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Standard Deviation</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39753">
                <a:tc>
                  <a:txBody>
                    <a:bodyPr/>
                    <a:lstStyle/>
                    <a:p>
                      <a:pPr>
                        <a:lnSpc>
                          <a:spcPct val="107000"/>
                        </a:lnSpc>
                        <a:spcAft>
                          <a:spcPts val="0"/>
                        </a:spcAft>
                      </a:pPr>
                      <a:r>
                        <a:rPr lang="en-IN" sz="1400">
                          <a:effectLst/>
                        </a:rPr>
                        <a:t>Linear Regression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a:effectLst/>
                        </a:rPr>
                        <a:t>0.882</a:t>
                      </a:r>
                      <a:endParaRPr lang="en-IN" sz="1400">
                        <a:effectLst/>
                        <a:latin typeface="Arial Black" panose="020B0A040201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25567  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0.789  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a:effectLst/>
                        </a:rPr>
                        <a:t>0.052 </a:t>
                      </a:r>
                      <a:endParaRPr lang="en-IN" sz="1400">
                        <a:effectLst/>
                        <a:latin typeface="Arial Black" panose="020B0A040201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95655">
                <a:tc>
                  <a:txBody>
                    <a:bodyPr/>
                    <a:lstStyle/>
                    <a:p>
                      <a:pPr>
                        <a:lnSpc>
                          <a:spcPct val="107000"/>
                        </a:lnSpc>
                        <a:spcAft>
                          <a:spcPts val="0"/>
                        </a:spcAft>
                      </a:pPr>
                      <a:r>
                        <a:rPr lang="en-IN" sz="1400">
                          <a:effectLst/>
                        </a:rPr>
                        <a:t>Decision Tree Regressor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0.788  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34209  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0.738  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a:effectLst/>
                        </a:rPr>
                        <a:t>0.052 </a:t>
                      </a:r>
                      <a:endParaRPr lang="en-IN" sz="1400">
                        <a:effectLst/>
                        <a:latin typeface="Arial Black" panose="020B0A040201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95655">
                <a:tc>
                  <a:txBody>
                    <a:bodyPr/>
                    <a:lstStyle/>
                    <a:p>
                      <a:pPr>
                        <a:lnSpc>
                          <a:spcPct val="107000"/>
                        </a:lnSpc>
                        <a:spcAft>
                          <a:spcPts val="0"/>
                        </a:spcAft>
                      </a:pPr>
                      <a:r>
                        <a:rPr lang="en-IN" sz="1400">
                          <a:effectLst/>
                        </a:rPr>
                        <a:t>KNeighbors Regressor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0.862  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27563  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0.790  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0.030  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95655">
                <a:tc>
                  <a:txBody>
                    <a:bodyPr/>
                    <a:lstStyle/>
                    <a:p>
                      <a:pPr>
                        <a:lnSpc>
                          <a:spcPct val="107000"/>
                        </a:lnSpc>
                        <a:spcAft>
                          <a:spcPts val="0"/>
                        </a:spcAft>
                      </a:pPr>
                      <a:r>
                        <a:rPr lang="en-IN" sz="1400">
                          <a:effectLst/>
                        </a:rPr>
                        <a:t>Random Forest Regressor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0.904  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22967  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dirty="0">
                          <a:effectLst/>
                        </a:rPr>
                        <a:t>0.829</a:t>
                      </a:r>
                      <a:endParaRPr lang="en-IN" sz="1400" dirty="0">
                        <a:effectLst/>
                        <a:latin typeface="Arial Black" panose="020B0A04020102020204" pitchFamily="34" charset="0"/>
                        <a:cs typeface="Times New Roman" panose="02020603050405020304" pitchFamily="18" charset="0"/>
                      </a:endParaRPr>
                    </a:p>
                  </a:txBody>
                  <a:tcPr marL="68580" marR="68580" marT="0" marB="0"/>
                </a:tc>
                <a:tc>
                  <a:txBody>
                    <a:bodyPr/>
                    <a:lstStyle/>
                    <a:p>
                      <a:r>
                        <a:rPr lang="en-IN" sz="1400">
                          <a:effectLst/>
                        </a:rPr>
                        <a:t>0.035</a:t>
                      </a:r>
                      <a:endParaRPr lang="en-IN" sz="1400">
                        <a:effectLst/>
                        <a:latin typeface="Arial Black" panose="020B0A040201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39753">
                <a:tc>
                  <a:txBody>
                    <a:bodyPr/>
                    <a:lstStyle/>
                    <a:p>
                      <a:pPr>
                        <a:lnSpc>
                          <a:spcPct val="107000"/>
                        </a:lnSpc>
                        <a:spcAft>
                          <a:spcPts val="0"/>
                        </a:spcAft>
                      </a:pPr>
                      <a:r>
                        <a:rPr lang="en-IN" sz="1400">
                          <a:effectLst/>
                        </a:rPr>
                        <a:t>SVR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a:effectLst/>
                        </a:rPr>
                        <a:t>0.632</a:t>
                      </a:r>
                      <a:endParaRPr lang="en-IN" sz="1400">
                        <a:effectLst/>
                        <a:latin typeface="Arial Black" panose="020B0A040201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45080  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0.595  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dirty="0">
                          <a:effectLst/>
                        </a:rPr>
                        <a:t>0.038</a:t>
                      </a:r>
                      <a:endParaRPr lang="en-IN" sz="1400" dirty="0">
                        <a:effectLst/>
                        <a:latin typeface="Arial Black" panose="020B0A040201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495655">
                <a:tc>
                  <a:txBody>
                    <a:bodyPr/>
                    <a:lstStyle/>
                    <a:p>
                      <a:pPr>
                        <a:lnSpc>
                          <a:spcPct val="107000"/>
                        </a:lnSpc>
                        <a:spcAft>
                          <a:spcPts val="0"/>
                        </a:spcAft>
                      </a:pPr>
                      <a:r>
                        <a:rPr lang="en-IN" sz="1400">
                          <a:effectLst/>
                        </a:rPr>
                        <a:t>Gradient Boosting Regressor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0.924  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20445  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a:effectLst/>
                        </a:rPr>
                        <a:t>0.853</a:t>
                      </a:r>
                      <a:endParaRPr lang="en-IN" sz="1400">
                        <a:effectLst/>
                        <a:latin typeface="Arial Black" panose="020B0A040201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0.035  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39753">
                <a:tc>
                  <a:txBody>
                    <a:bodyPr/>
                    <a:lstStyle/>
                    <a:p>
                      <a:pPr>
                        <a:lnSpc>
                          <a:spcPct val="107000"/>
                        </a:lnSpc>
                        <a:spcAft>
                          <a:spcPts val="0"/>
                        </a:spcAft>
                      </a:pPr>
                      <a:r>
                        <a:rPr lang="en-IN" sz="1400">
                          <a:effectLst/>
                        </a:rPr>
                        <a:t>Ada Boost Regressor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0.824  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31123  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a:effectLst/>
                        </a:rPr>
                        <a:t>0.766</a:t>
                      </a:r>
                      <a:endParaRPr lang="en-IN" sz="1400">
                        <a:effectLst/>
                        <a:latin typeface="Arial Black" panose="020B0A040201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0.049  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27926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908147"/>
          </a:xfrm>
        </p:spPr>
        <p:txBody>
          <a:bodyPr/>
          <a:lstStyle/>
          <a:p>
            <a:pPr algn="ctr"/>
            <a:r>
              <a:rPr lang="en-US" dirty="0">
                <a:solidFill>
                  <a:schemeClr val="bg2">
                    <a:lumMod val="60000"/>
                    <a:lumOff val="40000"/>
                  </a:schemeClr>
                </a:solidFill>
              </a:rPr>
              <a:t>Problem Statement </a:t>
            </a:r>
            <a:endParaRPr lang="en-IN" dirty="0">
              <a:solidFill>
                <a:schemeClr val="bg2">
                  <a:lumMod val="60000"/>
                  <a:lumOff val="40000"/>
                </a:schemeClr>
              </a:solidFill>
            </a:endParaRPr>
          </a:p>
        </p:txBody>
      </p:sp>
      <p:sp>
        <p:nvSpPr>
          <p:cNvPr id="3" name="Content Placeholder 2"/>
          <p:cNvSpPr>
            <a:spLocks noGrp="1"/>
          </p:cNvSpPr>
          <p:nvPr>
            <p:ph idx="1"/>
          </p:nvPr>
        </p:nvSpPr>
        <p:spPr>
          <a:xfrm>
            <a:off x="901521" y="2472744"/>
            <a:ext cx="9890975" cy="3825025"/>
          </a:xfrm>
        </p:spPr>
        <p:txBody>
          <a:bodyPr>
            <a:normAutofit/>
          </a:bodyPr>
          <a:lstStyle/>
          <a:p>
            <a:pPr marL="0" indent="0" algn="just">
              <a:buNone/>
            </a:pPr>
            <a:r>
              <a:rPr lang="en-IN" sz="2000" dirty="0">
                <a:solidFill>
                  <a:schemeClr val="accent4">
                    <a:lumMod val="75000"/>
                  </a:schemeClr>
                </a:solidFill>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marL="0" indent="0" algn="just">
              <a:buNone/>
            </a:pPr>
            <a:r>
              <a:rPr lang="en-IN" sz="2000" dirty="0">
                <a:solidFill>
                  <a:schemeClr val="accent4">
                    <a:lumMod val="75000"/>
                  </a:schemeClr>
                </a:solidFill>
              </a:rPr>
              <a:t>We are required to build a model using Machine Learning in order to predict the actual value of the prospective properties and decide whether to invest in them or not. </a:t>
            </a:r>
            <a:r>
              <a:rPr lang="en-IN" sz="2000" b="1" dirty="0">
                <a:solidFill>
                  <a:schemeClr val="accent4">
                    <a:lumMod val="75000"/>
                  </a:schemeClr>
                </a:solidFill>
              </a:rPr>
              <a:t>For this company wants to know</a:t>
            </a:r>
            <a:r>
              <a:rPr lang="en-IN" sz="2000" dirty="0">
                <a:solidFill>
                  <a:schemeClr val="accent4">
                    <a:lumMod val="75000"/>
                  </a:schemeClr>
                </a:solidFill>
              </a:rPr>
              <a:t>:</a:t>
            </a:r>
          </a:p>
          <a:p>
            <a:pPr marL="0" indent="0" algn="just">
              <a:buNone/>
            </a:pPr>
            <a:endParaRPr lang="en-IN" sz="2000" dirty="0">
              <a:solidFill>
                <a:schemeClr val="accent4">
                  <a:lumMod val="75000"/>
                </a:schemeClr>
              </a:solidFill>
            </a:endParaRPr>
          </a:p>
          <a:p>
            <a:pPr lvl="0" algn="just"/>
            <a:r>
              <a:rPr lang="en-IN" sz="2000" dirty="0">
                <a:solidFill>
                  <a:schemeClr val="accent4">
                    <a:lumMod val="75000"/>
                  </a:schemeClr>
                </a:solidFill>
              </a:rPr>
              <a:t>Which variables are important to predict the price of variable?</a:t>
            </a:r>
          </a:p>
          <a:p>
            <a:pPr lvl="0" algn="just"/>
            <a:r>
              <a:rPr lang="en-IN" sz="2000" dirty="0">
                <a:solidFill>
                  <a:schemeClr val="accent4">
                    <a:lumMod val="75000"/>
                  </a:schemeClr>
                </a:solidFill>
              </a:rPr>
              <a:t>How do these variables describe the price of the house?</a:t>
            </a:r>
          </a:p>
          <a:p>
            <a:pPr marL="0" indent="0">
              <a:buNone/>
            </a:pPr>
            <a:endParaRPr lang="en-IN" sz="2000" dirty="0"/>
          </a:p>
        </p:txBody>
      </p:sp>
    </p:spTree>
    <p:extLst>
      <p:ext uri="{BB962C8B-B14F-4D97-AF65-F5344CB8AC3E}">
        <p14:creationId xmlns:p14="http://schemas.microsoft.com/office/powerpoint/2010/main" val="2509973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196" y="762753"/>
            <a:ext cx="9613861" cy="1080938"/>
          </a:xfrm>
        </p:spPr>
        <p:txBody>
          <a:bodyPr/>
          <a:lstStyle/>
          <a:p>
            <a:r>
              <a:rPr lang="en-US" dirty="0">
                <a:solidFill>
                  <a:schemeClr val="bg2">
                    <a:lumMod val="60000"/>
                    <a:lumOff val="40000"/>
                  </a:schemeClr>
                </a:solidFill>
              </a:rPr>
              <a:t>Conclusion:</a:t>
            </a:r>
            <a:endParaRPr lang="en-IN" dirty="0">
              <a:solidFill>
                <a:schemeClr val="bg2">
                  <a:lumMod val="60000"/>
                  <a:lumOff val="40000"/>
                </a:schemeClr>
              </a:solidFill>
            </a:endParaRPr>
          </a:p>
        </p:txBody>
      </p:sp>
      <p:sp>
        <p:nvSpPr>
          <p:cNvPr id="3" name="Content Placeholder 2"/>
          <p:cNvSpPr>
            <a:spLocks noGrp="1"/>
          </p:cNvSpPr>
          <p:nvPr>
            <p:ph idx="1"/>
          </p:nvPr>
        </p:nvSpPr>
        <p:spPr>
          <a:xfrm>
            <a:off x="914401" y="2336873"/>
            <a:ext cx="9002331" cy="3599316"/>
          </a:xfrm>
        </p:spPr>
        <p:txBody>
          <a:bodyPr>
            <a:normAutofit/>
          </a:bodyPr>
          <a:lstStyle/>
          <a:p>
            <a:pPr marL="0" indent="0" algn="just">
              <a:buNone/>
            </a:pPr>
            <a:r>
              <a:rPr lang="en-IN" sz="2000" dirty="0">
                <a:solidFill>
                  <a:schemeClr val="accent4">
                    <a:lumMod val="75000"/>
                  </a:schemeClr>
                </a:solidFill>
              </a:rPr>
              <a:t>Here Gradient Boosting </a:t>
            </a:r>
            <a:r>
              <a:rPr lang="en-IN" sz="2000" dirty="0" err="1">
                <a:solidFill>
                  <a:schemeClr val="accent4">
                    <a:lumMod val="75000"/>
                  </a:schemeClr>
                </a:solidFill>
              </a:rPr>
              <a:t>Regressor</a:t>
            </a:r>
            <a:r>
              <a:rPr lang="en-IN" sz="2000" dirty="0">
                <a:solidFill>
                  <a:schemeClr val="accent4">
                    <a:lumMod val="75000"/>
                  </a:schemeClr>
                </a:solidFill>
              </a:rPr>
              <a:t> giving maximum R2 Score, minimum RMSE Value, Maximum CV Score and minimum Standard Deviation. So Gradient Boosting </a:t>
            </a:r>
            <a:r>
              <a:rPr lang="en-IN" sz="2000" dirty="0" err="1">
                <a:solidFill>
                  <a:schemeClr val="accent4">
                    <a:lumMod val="75000"/>
                  </a:schemeClr>
                </a:solidFill>
              </a:rPr>
              <a:t>Regressor</a:t>
            </a:r>
            <a:r>
              <a:rPr lang="en-IN" sz="2000" dirty="0">
                <a:solidFill>
                  <a:schemeClr val="accent4">
                    <a:lumMod val="75000"/>
                  </a:schemeClr>
                </a:solidFill>
              </a:rPr>
              <a:t> is selected as best model. The final R2 Score is 0.924 that is 92.4%.</a:t>
            </a:r>
          </a:p>
        </p:txBody>
      </p:sp>
    </p:spTree>
    <p:extLst>
      <p:ext uri="{BB962C8B-B14F-4D97-AF65-F5344CB8AC3E}">
        <p14:creationId xmlns:p14="http://schemas.microsoft.com/office/powerpoint/2010/main" val="1313460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940158"/>
            <a:ext cx="9613861" cy="894008"/>
          </a:xfrm>
        </p:spPr>
        <p:txBody>
          <a:bodyPr>
            <a:normAutofit fontScale="90000"/>
          </a:bodyPr>
          <a:lstStyle/>
          <a:p>
            <a:pPr algn="ctr"/>
            <a:r>
              <a:rPr lang="en-IN" b="1" dirty="0">
                <a:solidFill>
                  <a:schemeClr val="bg2">
                    <a:lumMod val="60000"/>
                    <a:lumOff val="40000"/>
                  </a:schemeClr>
                </a:solidFill>
              </a:rPr>
              <a:t>Limitations of this work and Scope for Future Work</a:t>
            </a:r>
            <a:br>
              <a:rPr lang="en-IN" b="1" dirty="0">
                <a:solidFill>
                  <a:schemeClr val="bg2">
                    <a:lumMod val="60000"/>
                    <a:lumOff val="40000"/>
                  </a:schemeClr>
                </a:solidFill>
              </a:rPr>
            </a:br>
            <a:endParaRPr lang="en-IN" dirty="0">
              <a:solidFill>
                <a:schemeClr val="bg2">
                  <a:lumMod val="60000"/>
                  <a:lumOff val="40000"/>
                </a:schemeClr>
              </a:solidFill>
            </a:endParaRPr>
          </a:p>
        </p:txBody>
      </p:sp>
      <p:sp>
        <p:nvSpPr>
          <p:cNvPr id="3" name="Content Placeholder 2"/>
          <p:cNvSpPr>
            <a:spLocks noGrp="1"/>
          </p:cNvSpPr>
          <p:nvPr>
            <p:ph idx="1"/>
          </p:nvPr>
        </p:nvSpPr>
        <p:spPr>
          <a:xfrm>
            <a:off x="680321" y="2544549"/>
            <a:ext cx="9613861" cy="3373293"/>
          </a:xfrm>
        </p:spPr>
        <p:txBody>
          <a:bodyPr>
            <a:normAutofit/>
          </a:bodyPr>
          <a:lstStyle/>
          <a:p>
            <a:pPr lvl="0" algn="just"/>
            <a:r>
              <a:rPr lang="en-IN" sz="2000" dirty="0">
                <a:solidFill>
                  <a:schemeClr val="accent4">
                    <a:lumMod val="75000"/>
                  </a:schemeClr>
                </a:solidFill>
              </a:rPr>
              <a:t>Some additional features can be added to the dataset. For this addition we can able to perform some more advance model of ML.</a:t>
            </a:r>
          </a:p>
          <a:p>
            <a:pPr lvl="0" algn="just"/>
            <a:r>
              <a:rPr lang="en-IN" sz="2000" dirty="0">
                <a:solidFill>
                  <a:schemeClr val="accent4">
                    <a:lumMod val="75000"/>
                  </a:schemeClr>
                </a:solidFill>
              </a:rPr>
              <a:t>Artificial Neural Network can be used create more accurate model.</a:t>
            </a:r>
          </a:p>
          <a:p>
            <a:pPr lvl="0" algn="just"/>
            <a:r>
              <a:rPr lang="en-IN" sz="2000" dirty="0">
                <a:solidFill>
                  <a:schemeClr val="accent4">
                    <a:lumMod val="75000"/>
                  </a:schemeClr>
                </a:solidFill>
              </a:rPr>
              <a:t>The model will be more accurate if the dataset (set of observations) is bigger.</a:t>
            </a:r>
          </a:p>
          <a:p>
            <a:pPr lvl="0" algn="just"/>
            <a:r>
              <a:rPr lang="en-IN" sz="2000" dirty="0">
                <a:solidFill>
                  <a:schemeClr val="accent4">
                    <a:lumMod val="75000"/>
                  </a:schemeClr>
                </a:solidFill>
              </a:rPr>
              <a:t>The model will be more accurate if there is no missing data.</a:t>
            </a:r>
          </a:p>
        </p:txBody>
      </p:sp>
    </p:spTree>
    <p:extLst>
      <p:ext uri="{BB962C8B-B14F-4D97-AF65-F5344CB8AC3E}">
        <p14:creationId xmlns:p14="http://schemas.microsoft.com/office/powerpoint/2010/main" val="2135002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A7A7BC-0D0E-0E98-BCFB-8D6C92BF6D4D}"/>
              </a:ext>
            </a:extLst>
          </p:cNvPr>
          <p:cNvPicPr>
            <a:picLocks noChangeAspect="1"/>
          </p:cNvPicPr>
          <p:nvPr/>
        </p:nvPicPr>
        <p:blipFill>
          <a:blip r:embed="rId2"/>
          <a:stretch>
            <a:fillRect/>
          </a:stretch>
        </p:blipFill>
        <p:spPr>
          <a:xfrm>
            <a:off x="1838324" y="819150"/>
            <a:ext cx="8601075" cy="4486275"/>
          </a:xfrm>
          <a:prstGeom prst="rect">
            <a:avLst/>
          </a:prstGeom>
        </p:spPr>
      </p:pic>
    </p:spTree>
    <p:extLst>
      <p:ext uri="{BB962C8B-B14F-4D97-AF65-F5344CB8AC3E}">
        <p14:creationId xmlns:p14="http://schemas.microsoft.com/office/powerpoint/2010/main" val="1470188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48" y="753228"/>
            <a:ext cx="9839459" cy="1080938"/>
          </a:xfrm>
        </p:spPr>
        <p:txBody>
          <a:bodyPr/>
          <a:lstStyle/>
          <a:p>
            <a:pPr algn="ctr"/>
            <a:r>
              <a:rPr lang="en-IN" dirty="0">
                <a:solidFill>
                  <a:schemeClr val="bg2">
                    <a:lumMod val="60000"/>
                    <a:lumOff val="40000"/>
                  </a:schemeClr>
                </a:solidFill>
              </a:rPr>
              <a:t>Conceptual Background of the Domain Problem</a:t>
            </a:r>
          </a:p>
        </p:txBody>
      </p:sp>
      <p:sp>
        <p:nvSpPr>
          <p:cNvPr id="3" name="Content Placeholder 2"/>
          <p:cNvSpPr>
            <a:spLocks noGrp="1"/>
          </p:cNvSpPr>
          <p:nvPr>
            <p:ph idx="1"/>
          </p:nvPr>
        </p:nvSpPr>
        <p:spPr>
          <a:xfrm>
            <a:off x="914400" y="2653047"/>
            <a:ext cx="9379782" cy="3283141"/>
          </a:xfrm>
        </p:spPr>
        <p:txBody>
          <a:bodyPr>
            <a:normAutofit/>
          </a:bodyPr>
          <a:lstStyle/>
          <a:p>
            <a:pPr marL="0" indent="0" algn="just">
              <a:buNone/>
            </a:pPr>
            <a:r>
              <a:rPr lang="en-IN" sz="2000" dirty="0">
                <a:solidFill>
                  <a:schemeClr val="accent4">
                    <a:lumMod val="75000"/>
                  </a:schemeClr>
                </a:solidFill>
              </a:rPr>
              <a:t>Predictive modelling, Market mix modelling, recommendation systems are some of the machine learning techniques used for achieving the business goals for housing companies. Our problem is related to one such housing company.</a:t>
            </a:r>
          </a:p>
          <a:p>
            <a:pPr marL="0" indent="0" algn="just">
              <a:buNone/>
            </a:pPr>
            <a:r>
              <a:rPr lang="en-IN" sz="2000" dirty="0">
                <a:solidFill>
                  <a:schemeClr val="accent4">
                    <a:lumMod val="75000"/>
                  </a:schemeClr>
                </a:solidFill>
              </a:rPr>
              <a:t>It is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p:txBody>
      </p:sp>
    </p:spTree>
    <p:extLst>
      <p:ext uri="{BB962C8B-B14F-4D97-AF65-F5344CB8AC3E}">
        <p14:creationId xmlns:p14="http://schemas.microsoft.com/office/powerpoint/2010/main" val="2585551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977" y="753228"/>
            <a:ext cx="9122205" cy="1080938"/>
          </a:xfrm>
        </p:spPr>
        <p:txBody>
          <a:bodyPr/>
          <a:lstStyle/>
          <a:p>
            <a:pPr algn="ctr"/>
            <a:r>
              <a:rPr lang="en-IN" dirty="0"/>
              <a:t>Mathematical Modelling of the Problem</a:t>
            </a:r>
          </a:p>
        </p:txBody>
      </p:sp>
      <p:sp>
        <p:nvSpPr>
          <p:cNvPr id="3" name="Content Placeholder 2"/>
          <p:cNvSpPr>
            <a:spLocks noGrp="1"/>
          </p:cNvSpPr>
          <p:nvPr>
            <p:ph idx="1"/>
          </p:nvPr>
        </p:nvSpPr>
        <p:spPr>
          <a:xfrm>
            <a:off x="680321" y="2588653"/>
            <a:ext cx="9613861" cy="3347535"/>
          </a:xfrm>
        </p:spPr>
        <p:txBody>
          <a:bodyPr>
            <a:normAutofit/>
          </a:bodyPr>
          <a:lstStyle/>
          <a:p>
            <a:pPr algn="just"/>
            <a:r>
              <a:rPr lang="en-IN" sz="2000" dirty="0">
                <a:solidFill>
                  <a:schemeClr val="accent4">
                    <a:lumMod val="75000"/>
                  </a:schemeClr>
                </a:solidFill>
              </a:rPr>
              <a:t>The goal of this project is to predict the price of house with the help of regression-based algorithm. In this project different types of algorithms are used.  The algorithms are used with their own mathematical equation on background. </a:t>
            </a:r>
          </a:p>
          <a:p>
            <a:pPr algn="just"/>
            <a:r>
              <a:rPr lang="en-IN" sz="2000" dirty="0">
                <a:solidFill>
                  <a:schemeClr val="accent4">
                    <a:lumMod val="75000"/>
                  </a:schemeClr>
                </a:solidFill>
              </a:rPr>
              <a:t>This project have two separate data set for training &amp; testing. First different steps of data pre-processing is performed over the training and testing data like data cleaning, data visualization, relationship between features with label. After this, unnecessary feature are removed. In model building Final model is select based on Accuracy score, RMSE value, </a:t>
            </a:r>
            <a:r>
              <a:rPr lang="en-IN" sz="2000" dirty="0" err="1">
                <a:solidFill>
                  <a:schemeClr val="accent4">
                    <a:lumMod val="75000"/>
                  </a:schemeClr>
                </a:solidFill>
              </a:rPr>
              <a:t>Hyperparameter</a:t>
            </a:r>
            <a:r>
              <a:rPr lang="en-IN" sz="2000" dirty="0">
                <a:solidFill>
                  <a:schemeClr val="accent4">
                    <a:lumMod val="75000"/>
                  </a:schemeClr>
                </a:solidFill>
              </a:rPr>
              <a:t> tuning and Cross Validation score of different algorithms. Then find the most important feature among all features.</a:t>
            </a:r>
          </a:p>
          <a:p>
            <a:pPr algn="just"/>
            <a:endParaRPr lang="en-IN" dirty="0"/>
          </a:p>
        </p:txBody>
      </p:sp>
    </p:spTree>
    <p:extLst>
      <p:ext uri="{BB962C8B-B14F-4D97-AF65-F5344CB8AC3E}">
        <p14:creationId xmlns:p14="http://schemas.microsoft.com/office/powerpoint/2010/main" val="4125380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bg2">
                    <a:lumMod val="60000"/>
                    <a:lumOff val="40000"/>
                  </a:schemeClr>
                </a:solidFill>
              </a:rPr>
              <a:t>Data Sources and their formats</a:t>
            </a:r>
          </a:p>
        </p:txBody>
      </p:sp>
      <p:sp>
        <p:nvSpPr>
          <p:cNvPr id="3" name="Content Placeholder 2"/>
          <p:cNvSpPr>
            <a:spLocks noGrp="1"/>
          </p:cNvSpPr>
          <p:nvPr>
            <p:ph idx="1"/>
          </p:nvPr>
        </p:nvSpPr>
        <p:spPr>
          <a:xfrm>
            <a:off x="680321" y="2511379"/>
            <a:ext cx="9613861" cy="3424809"/>
          </a:xfrm>
        </p:spPr>
        <p:txBody>
          <a:bodyPr>
            <a:normAutofit/>
          </a:bodyPr>
          <a:lstStyle/>
          <a:p>
            <a:pPr algn="just"/>
            <a:r>
              <a:rPr lang="en-IN" sz="2000" dirty="0">
                <a:solidFill>
                  <a:schemeClr val="accent4">
                    <a:lumMod val="75000"/>
                  </a:schemeClr>
                </a:solidFill>
              </a:rPr>
              <a:t>Training data is used to train the model. It has 1168 rows and 81 columns. The model will train with the help of this dataset. It has 80 independent features and one dependent or target variable  (</a:t>
            </a:r>
            <a:r>
              <a:rPr lang="en-IN" sz="2000" dirty="0" err="1">
                <a:solidFill>
                  <a:schemeClr val="accent4">
                    <a:lumMod val="75000"/>
                  </a:schemeClr>
                </a:solidFill>
              </a:rPr>
              <a:t>SalePrice</a:t>
            </a:r>
            <a:r>
              <a:rPr lang="en-IN" sz="2000" dirty="0">
                <a:solidFill>
                  <a:schemeClr val="accent4">
                    <a:lumMod val="75000"/>
                  </a:schemeClr>
                </a:solidFill>
              </a:rPr>
              <a:t>).</a:t>
            </a:r>
          </a:p>
          <a:p>
            <a:pPr algn="just"/>
            <a:r>
              <a:rPr lang="en-IN" sz="2000" dirty="0">
                <a:solidFill>
                  <a:schemeClr val="accent4">
                    <a:lumMod val="75000"/>
                  </a:schemeClr>
                </a:solidFill>
              </a:rPr>
              <a:t>In other hand test data has 292 rows and 80 columns. After determine the proper model, the model is applied to predict the target variable for the test data.</a:t>
            </a:r>
          </a:p>
          <a:p>
            <a:pPr algn="just"/>
            <a:r>
              <a:rPr lang="en-IN" sz="2000" dirty="0">
                <a:solidFill>
                  <a:schemeClr val="accent4">
                    <a:lumMod val="75000"/>
                  </a:schemeClr>
                </a:solidFill>
              </a:rPr>
              <a:t>To determine the data format, info() method is used. There are total 43 categorical columns among 81 columns.</a:t>
            </a:r>
          </a:p>
        </p:txBody>
      </p:sp>
    </p:spTree>
    <p:extLst>
      <p:ext uri="{BB962C8B-B14F-4D97-AF65-F5344CB8AC3E}">
        <p14:creationId xmlns:p14="http://schemas.microsoft.com/office/powerpoint/2010/main" val="373364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a:solidFill>
                  <a:schemeClr val="bg2">
                    <a:lumMod val="60000"/>
                    <a:lumOff val="40000"/>
                  </a:schemeClr>
                </a:solidFill>
              </a:rPr>
              <a:t>Exploratory Data Analysis</a:t>
            </a:r>
            <a:endParaRPr lang="en-IN" dirty="0">
              <a:solidFill>
                <a:schemeClr val="bg2">
                  <a:lumMod val="60000"/>
                  <a:lumOff val="40000"/>
                </a:schemeClr>
              </a:solidFill>
            </a:endParaRPr>
          </a:p>
        </p:txBody>
      </p:sp>
      <p:sp>
        <p:nvSpPr>
          <p:cNvPr id="3" name="Subtitle 2"/>
          <p:cNvSpPr>
            <a:spLocks noGrp="1"/>
          </p:cNvSpPr>
          <p:nvPr>
            <p:ph type="subTitle" idx="1"/>
          </p:nvPr>
        </p:nvSpPr>
        <p:spPr/>
        <p:txBody>
          <a:bodyPr/>
          <a:lstStyle/>
          <a:p>
            <a:pPr algn="ctr"/>
            <a:r>
              <a:rPr lang="en-IN" dirty="0">
                <a:solidFill>
                  <a:schemeClr val="accent4">
                    <a:lumMod val="75000"/>
                  </a:schemeClr>
                </a:solidFill>
              </a:rPr>
              <a:t>Let’s start the observation exploration of feature analysis.  </a:t>
            </a:r>
          </a:p>
        </p:txBody>
      </p:sp>
    </p:spTree>
    <p:extLst>
      <p:ext uri="{BB962C8B-B14F-4D97-AF65-F5344CB8AC3E}">
        <p14:creationId xmlns:p14="http://schemas.microsoft.com/office/powerpoint/2010/main" val="86550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60000"/>
                    <a:lumOff val="40000"/>
                  </a:schemeClr>
                </a:solidFill>
              </a:rPr>
              <a:t>Project Flow Tasks Perform</a:t>
            </a:r>
            <a:endParaRPr lang="en-IN" dirty="0">
              <a:solidFill>
                <a:schemeClr val="bg2">
                  <a:lumMod val="60000"/>
                  <a:lumOff val="40000"/>
                </a:schemeClr>
              </a:solidFill>
            </a:endParaRPr>
          </a:p>
        </p:txBody>
      </p:sp>
      <p:sp>
        <p:nvSpPr>
          <p:cNvPr id="3" name="Content Placeholder 2"/>
          <p:cNvSpPr>
            <a:spLocks noGrp="1"/>
          </p:cNvSpPr>
          <p:nvPr>
            <p:ph idx="1"/>
          </p:nvPr>
        </p:nvSpPr>
        <p:spPr/>
        <p:txBody>
          <a:bodyPr>
            <a:normAutofit fontScale="92500"/>
          </a:bodyPr>
          <a:lstStyle/>
          <a:p>
            <a:pPr marL="273050" indent="-273050" algn="just">
              <a:buFont typeface="Wingdings" panose="05000000000000000000" pitchFamily="2" charset="2"/>
              <a:buChar char="§"/>
            </a:pPr>
            <a:r>
              <a:rPr lang="en-US" sz="2200" dirty="0">
                <a:solidFill>
                  <a:schemeClr val="accent4">
                    <a:lumMod val="75000"/>
                  </a:schemeClr>
                </a:solidFill>
              </a:rPr>
              <a:t>Check the presence of duplicate or any data error.</a:t>
            </a:r>
          </a:p>
          <a:p>
            <a:pPr marL="273050" indent="-273050" algn="just">
              <a:buFont typeface="Wingdings" panose="05000000000000000000" pitchFamily="2" charset="2"/>
              <a:buChar char="§"/>
            </a:pPr>
            <a:r>
              <a:rPr lang="en-US" sz="2200" dirty="0">
                <a:solidFill>
                  <a:schemeClr val="accent4">
                    <a:lumMod val="75000"/>
                  </a:schemeClr>
                </a:solidFill>
              </a:rPr>
              <a:t>Missing values present in data set.</a:t>
            </a:r>
          </a:p>
          <a:p>
            <a:pPr marL="273050" indent="-273050" algn="just">
              <a:buFont typeface="Wingdings" panose="05000000000000000000" pitchFamily="2" charset="2"/>
              <a:buChar char="§"/>
            </a:pPr>
            <a:r>
              <a:rPr lang="en-US" sz="2200" dirty="0">
                <a:solidFill>
                  <a:schemeClr val="accent4">
                    <a:lumMod val="75000"/>
                  </a:schemeClr>
                </a:solidFill>
              </a:rPr>
              <a:t>Imputation of missing value with mean, median or mode is performed.</a:t>
            </a:r>
          </a:p>
          <a:p>
            <a:pPr marL="273050" indent="-273050" algn="just">
              <a:buFont typeface="Wingdings" panose="05000000000000000000" pitchFamily="2" charset="2"/>
              <a:buChar char="§"/>
            </a:pPr>
            <a:r>
              <a:rPr lang="en-US" sz="2200" dirty="0">
                <a:solidFill>
                  <a:schemeClr val="accent4">
                    <a:lumMod val="75000"/>
                  </a:schemeClr>
                </a:solidFill>
              </a:rPr>
              <a:t>Feature Engineering for extraction of few new features out of existing features.</a:t>
            </a:r>
          </a:p>
          <a:p>
            <a:pPr marL="273050" indent="-273050" algn="just">
              <a:buFont typeface="Wingdings" panose="05000000000000000000" pitchFamily="2" charset="2"/>
              <a:buChar char="§"/>
            </a:pPr>
            <a:r>
              <a:rPr lang="en-US" sz="2200" dirty="0">
                <a:solidFill>
                  <a:schemeClr val="accent4">
                    <a:lumMod val="75000"/>
                  </a:schemeClr>
                </a:solidFill>
              </a:rPr>
              <a:t>Feature selection</a:t>
            </a:r>
          </a:p>
          <a:p>
            <a:pPr marL="273050" indent="-273050" algn="just">
              <a:buFont typeface="Wingdings" panose="05000000000000000000" pitchFamily="2" charset="2"/>
              <a:buChar char="§"/>
            </a:pPr>
            <a:r>
              <a:rPr lang="en-US" sz="2200" dirty="0">
                <a:solidFill>
                  <a:schemeClr val="accent4">
                    <a:lumMod val="75000"/>
                  </a:schemeClr>
                </a:solidFill>
              </a:rPr>
              <a:t>Label Encoding of Categorical features</a:t>
            </a:r>
          </a:p>
          <a:p>
            <a:pPr marL="273050" indent="-273050" algn="just">
              <a:buFont typeface="Wingdings" panose="05000000000000000000" pitchFamily="2" charset="2"/>
              <a:buChar char="§"/>
            </a:pPr>
            <a:r>
              <a:rPr lang="en-US" sz="2200" dirty="0">
                <a:solidFill>
                  <a:schemeClr val="accent4">
                    <a:lumMod val="75000"/>
                  </a:schemeClr>
                </a:solidFill>
              </a:rPr>
              <a:t>Splitting of dataset into input &amp; target feature</a:t>
            </a:r>
          </a:p>
          <a:p>
            <a:pPr marL="273050" indent="-273050" algn="just">
              <a:buFont typeface="Wingdings" panose="05000000000000000000" pitchFamily="2" charset="2"/>
              <a:buChar char="§"/>
            </a:pPr>
            <a:r>
              <a:rPr lang="en-US" sz="2200" dirty="0">
                <a:solidFill>
                  <a:schemeClr val="accent4">
                    <a:lumMod val="75000"/>
                  </a:schemeClr>
                </a:solidFill>
              </a:rPr>
              <a:t>Standard Scaling of data</a:t>
            </a:r>
          </a:p>
          <a:p>
            <a:pPr marL="273050" indent="-273050" algn="just">
              <a:buFont typeface="Wingdings" panose="05000000000000000000" pitchFamily="2" charset="2"/>
              <a:buChar char="§"/>
            </a:pPr>
            <a:r>
              <a:rPr lang="en-US" sz="2200" dirty="0">
                <a:solidFill>
                  <a:schemeClr val="accent4">
                    <a:lumMod val="75000"/>
                  </a:schemeClr>
                </a:solidFill>
              </a:rPr>
              <a:t>Finding Final model with respect to best R2 Score, RMSE</a:t>
            </a:r>
            <a:endParaRPr lang="en-IN" sz="2200" dirty="0">
              <a:solidFill>
                <a:schemeClr val="accent4">
                  <a:lumMod val="75000"/>
                </a:schemeClr>
              </a:solidFill>
            </a:endParaRPr>
          </a:p>
          <a:p>
            <a:pPr marL="0" indent="0">
              <a:buNone/>
            </a:pPr>
            <a:endParaRPr lang="en-IN" dirty="0"/>
          </a:p>
        </p:txBody>
      </p:sp>
    </p:spTree>
    <p:extLst>
      <p:ext uri="{BB962C8B-B14F-4D97-AF65-F5344CB8AC3E}">
        <p14:creationId xmlns:p14="http://schemas.microsoft.com/office/powerpoint/2010/main" val="339102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966278" y="495402"/>
            <a:ext cx="3773147" cy="2363707"/>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2833353" y="3431786"/>
            <a:ext cx="6040191" cy="2595527"/>
          </a:xfrm>
          <a:prstGeom prst="rect">
            <a:avLst/>
          </a:prstGeom>
          <a:noFill/>
          <a:ln>
            <a:noFill/>
          </a:ln>
        </p:spPr>
      </p:pic>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5999408" y="591490"/>
            <a:ext cx="3762777" cy="2267620"/>
          </a:xfrm>
          <a:prstGeom prst="rect">
            <a:avLst/>
          </a:prstGeom>
          <a:noFill/>
          <a:ln>
            <a:noFill/>
          </a:ln>
        </p:spPr>
      </p:pic>
    </p:spTree>
    <p:extLst>
      <p:ext uri="{BB962C8B-B14F-4D97-AF65-F5344CB8AC3E}">
        <p14:creationId xmlns:p14="http://schemas.microsoft.com/office/powerpoint/2010/main" val="246655730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126</TotalTime>
  <Words>1783</Words>
  <Application>Microsoft Office PowerPoint</Application>
  <PresentationFormat>Widescreen</PresentationFormat>
  <Paragraphs>169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Arial Black</vt:lpstr>
      <vt:lpstr>Trebuchet MS</vt:lpstr>
      <vt:lpstr>Wingdings</vt:lpstr>
      <vt:lpstr>Berlin</vt:lpstr>
      <vt:lpstr>Housing Price Predication &amp; Analysis Project</vt:lpstr>
      <vt:lpstr>Importance of Analysis of Housing Price Prediction </vt:lpstr>
      <vt:lpstr>Problem Statement </vt:lpstr>
      <vt:lpstr>Conceptual Background of the Domain Problem</vt:lpstr>
      <vt:lpstr>Mathematical Modelling of the Problem</vt:lpstr>
      <vt:lpstr>Data Sources and their formats</vt:lpstr>
      <vt:lpstr>Exploratory Data Analysis</vt:lpstr>
      <vt:lpstr>Project Flow Tasks Perform</vt:lpstr>
      <vt:lpstr>PowerPoint Presentation</vt:lpstr>
      <vt:lpstr>Observations:</vt:lpstr>
      <vt:lpstr>Observations:</vt:lpstr>
      <vt:lpstr>1. Average LotFrontage is around 50-80 2. A lot of outliers are present. 3. There is No Significant relationship found between SalePrice &amp; LotFrontage.</vt:lpstr>
      <vt:lpstr>PowerPoint Presentation</vt:lpstr>
      <vt:lpstr>Observations:</vt:lpstr>
      <vt:lpstr>PowerPoint Presentation</vt:lpstr>
      <vt:lpstr>Observations:</vt:lpstr>
      <vt:lpstr>PowerPoint Presentation</vt:lpstr>
      <vt:lpstr>Observations:</vt:lpstr>
      <vt:lpstr>PowerPoint Presentation</vt:lpstr>
      <vt:lpstr>Observations:</vt:lpstr>
      <vt:lpstr>Continue…</vt:lpstr>
      <vt:lpstr> Visualising different type of count plot and the relationship between these features ('BsmtQual', 'BsmtCond', 'BsmtExposure', 'BsmtFinType1', 'BsmtFinType2', 'Heating', 'HeatingQC',  'CentralAir') and Sale Price (target variable), we get the following observations. </vt:lpstr>
      <vt:lpstr>PowerPoint Presentation</vt:lpstr>
      <vt:lpstr>Observations:</vt:lpstr>
      <vt:lpstr>Correlation:</vt:lpstr>
      <vt:lpstr>Machine Learning Model Building</vt:lpstr>
      <vt:lpstr>Machine Learning Algorithm Used</vt:lpstr>
      <vt:lpstr>ML Model Building Flow</vt:lpstr>
      <vt:lpstr>Key Findings and Conclusions of the Study</vt:lpstr>
      <vt:lpstr>Conclusion:</vt:lpstr>
      <vt:lpstr>Limitations of this work and Scope for Future 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Predication &amp; Analysis Project</dc:title>
  <dc:creator>user</dc:creator>
  <cp:lastModifiedBy>shahla mgd</cp:lastModifiedBy>
  <cp:revision>41</cp:revision>
  <dcterms:created xsi:type="dcterms:W3CDTF">2022-10-22T10:42:16Z</dcterms:created>
  <dcterms:modified xsi:type="dcterms:W3CDTF">2022-11-26T12:43:18Z</dcterms:modified>
</cp:coreProperties>
</file>