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2"/>
  </p:notesMasterIdLst>
  <p:sldIdLst>
    <p:sldId id="256" r:id="rId2"/>
    <p:sldId id="257" r:id="rId3"/>
    <p:sldId id="258" r:id="rId4"/>
    <p:sldId id="259" r:id="rId5"/>
    <p:sldId id="260" r:id="rId6"/>
    <p:sldId id="261" r:id="rId7"/>
    <p:sldId id="294" r:id="rId8"/>
    <p:sldId id="295" r:id="rId9"/>
    <p:sldId id="264" r:id="rId10"/>
    <p:sldId id="265" r:id="rId11"/>
    <p:sldId id="266" r:id="rId12"/>
    <p:sldId id="274" r:id="rId13"/>
    <p:sldId id="281" r:id="rId14"/>
    <p:sldId id="282" r:id="rId15"/>
    <p:sldId id="283" r:id="rId16"/>
    <p:sldId id="284" r:id="rId17"/>
    <p:sldId id="297" r:id="rId18"/>
    <p:sldId id="290" r:id="rId19"/>
    <p:sldId id="292"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la mgd" initials="sm" lastIdx="3" clrIdx="0">
    <p:extLst>
      <p:ext uri="{19B8F6BF-5375-455C-9EA6-DF929625EA0E}">
        <p15:presenceInfo xmlns:p15="http://schemas.microsoft.com/office/powerpoint/2012/main" userId="668c10c9adf589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47" d="100"/>
          <a:sy n="47" d="100"/>
        </p:scale>
        <p:origin x="6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18</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19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86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6521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8503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41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20895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718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063976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5013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3741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8204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1193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1507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0066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1136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6043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164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63693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3B8124-6683-41B0-AAF9-862FE4D03957}" type="datetimeFigureOut">
              <a:rPr lang="en-IN" smtClean="0"/>
              <a:t>29-12-2022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834748005"/>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internetlivestats.com/twitter-statistics/" TargetMode="External"/><Relationship Id="rId2" Type="http://schemas.openxmlformats.org/officeDocument/2006/relationships/hyperlink" Target="https://news.stanford.edu/2017/01/18/stanford-study-examines-fake-news-2016-presidential-electio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afety/concerns/autism.html" TargetMode="External"/><Relationship Id="rId2" Type="http://schemas.openxmlformats.org/officeDocument/2006/relationships/hyperlink" Target="https://www.aids.gov/hiv-aids-basics/hiv-aids-101/what-is-hiv-aids/index.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345AAD-3BAB-419F-9759-172BC68FD59B}"/>
              </a:ext>
            </a:extLst>
          </p:cNvPr>
          <p:cNvSpPr txBox="1"/>
          <p:nvPr/>
        </p:nvSpPr>
        <p:spPr>
          <a:xfrm>
            <a:off x="1653702" y="826851"/>
            <a:ext cx="9221821" cy="1723549"/>
          </a:xfrm>
          <a:prstGeom prst="rect">
            <a:avLst/>
          </a:prstGeom>
          <a:noFill/>
        </p:spPr>
        <p:txBody>
          <a:bodyPr wrap="square" rtlCol="0">
            <a:spAutoFit/>
          </a:bodyPr>
          <a:lstStyle/>
          <a:p>
            <a:pPr algn="ctr"/>
            <a:r>
              <a:rPr lang="en-US" sz="4400" b="1" spc="50" dirty="0">
                <a:ln w="0"/>
                <a:solidFill>
                  <a:schemeClr val="accent2">
                    <a:lumMod val="75000"/>
                  </a:schemeClr>
                </a:solidFill>
                <a:effectLst>
                  <a:innerShdw blurRad="63500" dist="50800" dir="13500000">
                    <a:srgbClr val="000000">
                      <a:alpha val="50000"/>
                    </a:srgbClr>
                  </a:innerShdw>
                </a:effectLst>
                <a:latin typeface="Algerian" panose="04020705040A02060702" pitchFamily="82" charset="0"/>
              </a:rPr>
              <a:t>FAKE NEWS DETECTION</a:t>
            </a:r>
          </a:p>
          <a:p>
            <a:pPr algn="ctr"/>
            <a:r>
              <a:rPr lang="en-US" sz="4400" b="1" spc="50" dirty="0">
                <a:ln w="0"/>
                <a:solidFill>
                  <a:schemeClr val="accent2">
                    <a:lumMod val="75000"/>
                  </a:schemeClr>
                </a:solidFill>
                <a:effectLst>
                  <a:innerShdw blurRad="63500" dist="50800" dir="13500000">
                    <a:srgbClr val="000000">
                      <a:alpha val="50000"/>
                    </a:srgbClr>
                  </a:innerShdw>
                </a:effectLst>
                <a:latin typeface="Algerian" panose="04020705040A02060702" pitchFamily="82" charset="0"/>
              </a:rPr>
              <a:t>Project</a:t>
            </a:r>
            <a:endParaRPr lang="en-IN" sz="4400" b="1" spc="50" dirty="0">
              <a:ln w="0"/>
              <a:solidFill>
                <a:srgbClr val="00B0F0"/>
              </a:solidFill>
              <a:effectLst>
                <a:innerShdw blurRad="63500" dist="50800" dir="13500000">
                  <a:srgbClr val="000000">
                    <a:alpha val="50000"/>
                  </a:srgbClr>
                </a:innerShdw>
              </a:effectLst>
              <a:latin typeface="Algerian" panose="04020705040A02060702" pitchFamily="82" charset="0"/>
            </a:endParaRPr>
          </a:p>
          <a:p>
            <a:endParaRPr lang="en-IN" dirty="0"/>
          </a:p>
        </p:txBody>
      </p:sp>
      <p:sp>
        <p:nvSpPr>
          <p:cNvPr id="4" name="Title 3">
            <a:extLst>
              <a:ext uri="{FF2B5EF4-FFF2-40B4-BE49-F238E27FC236}">
                <a16:creationId xmlns:a16="http://schemas.microsoft.com/office/drawing/2014/main" id="{B358C90A-2994-DB26-BEC6-249B9B7B9902}"/>
              </a:ext>
            </a:extLst>
          </p:cNvPr>
          <p:cNvSpPr>
            <a:spLocks noGrp="1"/>
          </p:cNvSpPr>
          <p:nvPr>
            <p:ph type="title"/>
          </p:nvPr>
        </p:nvSpPr>
        <p:spPr>
          <a:xfrm>
            <a:off x="1295399" y="2577829"/>
            <a:ext cx="6241816" cy="1449421"/>
          </a:xfrm>
        </p:spPr>
        <p:txBody>
          <a:bodyPr>
            <a:normAutofit/>
          </a:bodyPr>
          <a:lstStyle/>
          <a:p>
            <a:r>
              <a:rPr lang="en-IN" sz="3600" b="1" dirty="0">
                <a:solidFill>
                  <a:srgbClr val="FFFF00"/>
                </a:solidFill>
                <a:latin typeface="Aparajita" panose="02020603050405020304" pitchFamily="18" charset="0"/>
                <a:cs typeface="Aparajita" panose="02020603050405020304" pitchFamily="18" charset="0"/>
              </a:rPr>
              <a:t>FLIP ROBO TECHNOLOGIES</a:t>
            </a:r>
            <a:br>
              <a:rPr lang="en-IN" sz="3600" b="1" dirty="0">
                <a:solidFill>
                  <a:schemeClr val="accent4"/>
                </a:solidFill>
                <a:latin typeface="Aparajita" panose="02020603050405020304" pitchFamily="18" charset="0"/>
                <a:cs typeface="Aparajita" panose="02020603050405020304" pitchFamily="18" charset="0"/>
              </a:rPr>
            </a:br>
            <a:r>
              <a:rPr lang="en-IN" sz="3600" b="1" dirty="0">
                <a:solidFill>
                  <a:srgbClr val="FFFF00"/>
                </a:solidFill>
                <a:latin typeface="Aparajita" panose="02020603050405020304" pitchFamily="18" charset="0"/>
                <a:cs typeface="Aparajita" panose="02020603050405020304" pitchFamily="18" charset="0"/>
              </a:rPr>
              <a:t>Internship 32</a:t>
            </a:r>
          </a:p>
        </p:txBody>
      </p:sp>
      <p:sp>
        <p:nvSpPr>
          <p:cNvPr id="7" name="Text Placeholder 6">
            <a:extLst>
              <a:ext uri="{FF2B5EF4-FFF2-40B4-BE49-F238E27FC236}">
                <a16:creationId xmlns:a16="http://schemas.microsoft.com/office/drawing/2014/main" id="{E5295083-F4D0-CCDF-9146-CF431236240B}"/>
              </a:ext>
            </a:extLst>
          </p:cNvPr>
          <p:cNvSpPr>
            <a:spLocks noGrp="1"/>
          </p:cNvSpPr>
          <p:nvPr>
            <p:ph type="body" sz="half" idx="2"/>
          </p:nvPr>
        </p:nvSpPr>
        <p:spPr>
          <a:xfrm>
            <a:off x="1168940" y="4536449"/>
            <a:ext cx="6241816" cy="1066683"/>
          </a:xfrm>
        </p:spPr>
        <p:txBody>
          <a:bodyPr>
            <a:normAutofit fontScale="25000" lnSpcReduction="20000"/>
          </a:bodyPr>
          <a:lstStyle/>
          <a:p>
            <a:r>
              <a:rPr lang="en-IN" sz="9800" b="1" dirty="0" err="1">
                <a:solidFill>
                  <a:srgbClr val="002060"/>
                </a:solidFill>
                <a:latin typeface="Bahnschrift SemiBold" panose="020B0502040204020203" pitchFamily="34" charset="0"/>
                <a:cs typeface="Aparajita" panose="02020603050405020304" pitchFamily="18" charset="0"/>
              </a:rPr>
              <a:t>Submtted</a:t>
            </a:r>
            <a:r>
              <a:rPr lang="en-IN" sz="9800" b="1" dirty="0">
                <a:solidFill>
                  <a:srgbClr val="002060"/>
                </a:solidFill>
                <a:latin typeface="Bahnschrift SemiBold" panose="020B0502040204020203" pitchFamily="34" charset="0"/>
                <a:cs typeface="Aparajita" panose="02020603050405020304" pitchFamily="18" charset="0"/>
              </a:rPr>
              <a:t> By : Shahla M</a:t>
            </a:r>
          </a:p>
          <a:p>
            <a:r>
              <a:rPr lang="en-IN" sz="9800" b="1" dirty="0">
                <a:solidFill>
                  <a:srgbClr val="002060"/>
                </a:solidFill>
                <a:latin typeface="Bahnschrift SemiBold" panose="020B0502040204020203" pitchFamily="34" charset="0"/>
                <a:cs typeface="Aparajita" panose="02020603050405020304" pitchFamily="18" charset="0"/>
              </a:rPr>
              <a:t>SME : Khushboo Garg</a:t>
            </a:r>
          </a:p>
          <a:p>
            <a:endParaRPr lang="en-IN" dirty="0"/>
          </a:p>
        </p:txBody>
      </p:sp>
      <p:pic>
        <p:nvPicPr>
          <p:cNvPr id="2" name="Picture 1">
            <a:extLst>
              <a:ext uri="{FF2B5EF4-FFF2-40B4-BE49-F238E27FC236}">
                <a16:creationId xmlns:a16="http://schemas.microsoft.com/office/drawing/2014/main" id="{ACB34167-C845-5D81-8573-23F0C33334C1}"/>
              </a:ext>
            </a:extLst>
          </p:cNvPr>
          <p:cNvPicPr>
            <a:picLocks noChangeAspect="1"/>
          </p:cNvPicPr>
          <p:nvPr/>
        </p:nvPicPr>
        <p:blipFill>
          <a:blip r:embed="rId2"/>
          <a:stretch>
            <a:fillRect/>
          </a:stretch>
        </p:blipFill>
        <p:spPr>
          <a:xfrm>
            <a:off x="6689558" y="2321551"/>
            <a:ext cx="4892841" cy="3709598"/>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00269" y="710436"/>
            <a:ext cx="10991461" cy="707886"/>
          </a:xfrm>
          <a:prstGeom prst="rect">
            <a:avLst/>
          </a:prstGeom>
          <a:noFill/>
        </p:spPr>
        <p:txBody>
          <a:bodyPr wrap="square" rtlCol="0">
            <a:spAutoFit/>
          </a:bodyPr>
          <a:lstStyle/>
          <a:p>
            <a:pPr algn="ctr"/>
            <a:r>
              <a:rPr lang="en-US" sz="4000" u="sng" dirty="0">
                <a:solidFill>
                  <a:schemeClr val="accent2">
                    <a:lumMod val="50000"/>
                  </a:schemeClr>
                </a:solidFill>
                <a:latin typeface="Times New Roman" panose="02020603050405020304" pitchFamily="18" charset="0"/>
                <a:cs typeface="Times New Roman" panose="02020603050405020304" pitchFamily="18" charset="0"/>
              </a:rPr>
              <a:t>Steps and Assumptions used to complete the project</a:t>
            </a:r>
            <a:endParaRPr lang="en-IN" sz="2400" u="sng" dirty="0">
              <a:solidFill>
                <a:schemeClr val="accent6">
                  <a:lumMod val="75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785571" y="1738697"/>
            <a:ext cx="10379733" cy="4673267"/>
          </a:xfrm>
          <a:prstGeom prst="rect">
            <a:avLst/>
          </a:prstGeom>
          <a:noFill/>
        </p:spPr>
        <p:txBody>
          <a:bodyPr wrap="square">
            <a:spAutoFit/>
          </a:bodyPr>
          <a:lstStyle/>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have no target variable in the bot dataset, so insert label column and fill zero and one in fake and true data respectively.</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may work with the same text but still remove the unnecessary text from the data by stemming, removing symbols, removing numbers etc.</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After removing convert text into numerical type because machine learning works only on numerical columns.</a:t>
            </a:r>
            <a:endParaRPr lang="en-IN" sz="2800" dirty="0">
              <a:latin typeface="Times New Roman" panose="02020603050405020304" pitchFamily="18" charset="0"/>
              <a:cs typeface="Times New Roman" panose="02020603050405020304" pitchFamily="18" charset="0"/>
            </a:endParaRPr>
          </a:p>
          <a:p>
            <a:pPr lvl="0">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304800" y="674914"/>
            <a:ext cx="12154784"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MODEL  DASHBOARD</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639196" y="4003259"/>
            <a:ext cx="4106713" cy="1908215"/>
          </a:xfrm>
          <a:prstGeom prst="rect">
            <a:avLst/>
          </a:prstGeom>
          <a:noFill/>
        </p:spPr>
        <p:txBody>
          <a:bodyPr wrap="square" rtlCol="0">
            <a:spAutoFit/>
          </a:bodyPr>
          <a:lstStyle/>
          <a:p>
            <a:pPr marL="285750" indent="-285750" algn="just">
              <a:buFont typeface="Wingdings" panose="05000000000000000000" pitchFamily="2" charset="2"/>
              <a:buChar char="§"/>
            </a:pPr>
            <a:r>
              <a:rPr lang="en-US" sz="2000" b="0" i="0" dirty="0">
                <a:effectLst/>
                <a:latin typeface="Century" panose="02040604050505020304" pitchFamily="18" charset="0"/>
              </a:rPr>
              <a:t>The above plot gives the count of fake news for different fields such as world news , politics government us news middle east news</a:t>
            </a:r>
          </a:p>
          <a:p>
            <a:endParaRPr lang="en-IN" dirty="0"/>
          </a:p>
        </p:txBody>
      </p:sp>
      <p:sp>
        <p:nvSpPr>
          <p:cNvPr id="14" name="TextBox 13">
            <a:extLst>
              <a:ext uri="{FF2B5EF4-FFF2-40B4-BE49-F238E27FC236}">
                <a16:creationId xmlns:a16="http://schemas.microsoft.com/office/drawing/2014/main" id="{AEFA827A-2BD9-479C-BC4D-8213FC644889}"/>
              </a:ext>
            </a:extLst>
          </p:cNvPr>
          <p:cNvSpPr txBox="1"/>
          <p:nvPr/>
        </p:nvSpPr>
        <p:spPr>
          <a:xfrm>
            <a:off x="855044" y="1683176"/>
            <a:ext cx="3890865" cy="2492990"/>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000" dirty="0">
                <a:latin typeface="Times New Roman" panose="02020603050405020304" pitchFamily="18" charset="0"/>
                <a:cs typeface="Times New Roman" panose="02020603050405020304" pitchFamily="18" charset="0"/>
              </a:rPr>
              <a:t>splitting the train and test data then we fit the model. The AUC scores we get on fitting the model are:</a:t>
            </a:r>
          </a:p>
          <a:p>
            <a:pPr marL="0" indent="0">
              <a:buNone/>
            </a:pPr>
            <a:endParaRPr lang="en-IN" sz="1800" dirty="0">
              <a:latin typeface="Times New Roman" panose="02020603050405020304" pitchFamily="18" charset="0"/>
              <a:cs typeface="Times New Roman" panose="02020603050405020304" pitchFamily="18" charset="0"/>
            </a:endParaRPr>
          </a:p>
          <a:p>
            <a:pPr algn="just"/>
            <a:r>
              <a:rPr lang="en-US" b="0" i="0" dirty="0">
                <a:effectLst/>
                <a:latin typeface="Century" panose="02040604050505020304" pitchFamily="18" charset="0"/>
              </a:rPr>
              <a:t>.</a:t>
            </a:r>
          </a:p>
        </p:txBody>
      </p:sp>
      <p:pic>
        <p:nvPicPr>
          <p:cNvPr id="5" name="Picture 4">
            <a:extLst>
              <a:ext uri="{FF2B5EF4-FFF2-40B4-BE49-F238E27FC236}">
                <a16:creationId xmlns:a16="http://schemas.microsoft.com/office/drawing/2014/main" id="{774DF48E-97EC-A9F0-BA7C-0666BBADBB0D}"/>
              </a:ext>
            </a:extLst>
          </p:cNvPr>
          <p:cNvPicPr>
            <a:picLocks noChangeAspect="1"/>
          </p:cNvPicPr>
          <p:nvPr/>
        </p:nvPicPr>
        <p:blipFill rotWithShape="1">
          <a:blip r:embed="rId2">
            <a:extLst>
              <a:ext uri="{28A0092B-C50C-407E-A947-70E740481C1C}">
                <a14:useLocalDpi xmlns:a14="http://schemas.microsoft.com/office/drawing/2010/main" val="0"/>
              </a:ext>
            </a:extLst>
          </a:blip>
          <a:srcRect l="13486" t="32047" r="22491" b="32482"/>
          <a:stretch/>
        </p:blipFill>
        <p:spPr>
          <a:xfrm>
            <a:off x="5277852" y="1713339"/>
            <a:ext cx="4588043" cy="362868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657806" y="4652128"/>
            <a:ext cx="11206066" cy="160018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On studying the data we conclude that Decision Tree Classifier model is better for this project.</a:t>
            </a:r>
          </a:p>
          <a:p>
            <a:pPr marL="285750" indent="-285750">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This model predicts 99% correct replies for the news and only 1% information of news are predicting wrong which is very small difference in the prediction.</a:t>
            </a:r>
          </a:p>
          <a:p>
            <a:pPr marL="285750" indent="-285750">
              <a:lnSpc>
                <a:spcPct val="107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 So, Decision Tree predicts better responses for an input is given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D8EC928-8BD8-5CD5-5138-9C7BCF78F503}"/>
              </a:ext>
            </a:extLst>
          </p:cNvPr>
          <p:cNvPicPr>
            <a:picLocks noChangeAspect="1"/>
          </p:cNvPicPr>
          <p:nvPr/>
        </p:nvPicPr>
        <p:blipFill rotWithShape="1">
          <a:blip r:embed="rId2">
            <a:extLst>
              <a:ext uri="{28A0092B-C50C-407E-A947-70E740481C1C}">
                <a14:useLocalDpi xmlns:a14="http://schemas.microsoft.com/office/drawing/2010/main" val="0"/>
              </a:ext>
            </a:extLst>
          </a:blip>
          <a:srcRect l="13026" t="23859" r="50000" b="29780"/>
          <a:stretch/>
        </p:blipFill>
        <p:spPr>
          <a:xfrm>
            <a:off x="793100" y="772127"/>
            <a:ext cx="4774166" cy="3623410"/>
          </a:xfrm>
          <a:prstGeom prst="rect">
            <a:avLst/>
          </a:prstGeom>
        </p:spPr>
      </p:pic>
      <p:pic>
        <p:nvPicPr>
          <p:cNvPr id="6" name="Picture 5">
            <a:extLst>
              <a:ext uri="{FF2B5EF4-FFF2-40B4-BE49-F238E27FC236}">
                <a16:creationId xmlns:a16="http://schemas.microsoft.com/office/drawing/2014/main" id="{3762576F-BEC4-8847-A841-6852BD693FC3}"/>
              </a:ext>
            </a:extLst>
          </p:cNvPr>
          <p:cNvPicPr>
            <a:picLocks noChangeAspect="1"/>
          </p:cNvPicPr>
          <p:nvPr/>
        </p:nvPicPr>
        <p:blipFill rotWithShape="1">
          <a:blip r:embed="rId3">
            <a:extLst>
              <a:ext uri="{28A0092B-C50C-407E-A947-70E740481C1C}">
                <a14:useLocalDpi xmlns:a14="http://schemas.microsoft.com/office/drawing/2010/main" val="0"/>
              </a:ext>
            </a:extLst>
          </a:blip>
          <a:srcRect l="12584" t="57216" r="22892" b="6645"/>
          <a:stretch/>
        </p:blipFill>
        <p:spPr>
          <a:xfrm>
            <a:off x="6481011" y="909367"/>
            <a:ext cx="4138863" cy="3486169"/>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337213"/>
          </a:xfrm>
          <a:prstGeom prst="rect">
            <a:avLst/>
          </a:prstGeom>
          <a:noFill/>
        </p:spPr>
        <p:txBody>
          <a:bodyPr wrap="square">
            <a:spAutoFit/>
          </a:bodyPr>
          <a:lstStyle/>
          <a:p>
            <a:pPr lvl="1">
              <a:lnSpc>
                <a:spcPct val="107000"/>
              </a:lnSpc>
              <a:spcAft>
                <a:spcPts val="800"/>
              </a:spcAft>
            </a:pPr>
            <a:r>
              <a:rPr lang="en-US" sz="2400" dirty="0">
                <a:latin typeface="Times New Roman" panose="02020603050405020304" pitchFamily="18" charset="0"/>
                <a:cs typeface="Times New Roman" panose="02020603050405020304" pitchFamily="18" charset="0"/>
              </a:rPr>
              <a:t>This is a classification based problem and the data is balanced. After that we </a:t>
            </a:r>
            <a:r>
              <a:rPr lang="en-IN" sz="2400" dirty="0">
                <a:latin typeface="Times New Roman" panose="02020603050405020304" pitchFamily="18" charset="0"/>
                <a:cs typeface="Times New Roman" panose="02020603050405020304" pitchFamily="18" charset="0"/>
              </a:rPr>
              <a:t>splitting the train and test data then we fit the model. The AUC scores we get on fitting the model are:</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Logistic Regression:  56.5%</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K Neighbors Classification: 87.2%</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Random Forest Classification: 99.44%</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Decision Tree Classification: 99.94%</a:t>
            </a:r>
          </a:p>
          <a:p>
            <a:pPr marL="857250" lvl="1" indent="-400050" algn="just">
              <a:lnSpc>
                <a:spcPct val="107000"/>
              </a:lnSpc>
              <a:spcAft>
                <a:spcPts val="800"/>
              </a:spcAft>
              <a:buFont typeface="+mj-lt"/>
              <a:buAutoNum type="romanLcPeriod"/>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144379" y="5221651"/>
            <a:ext cx="11938273" cy="1107996"/>
          </a:xfrm>
          <a:prstGeom prst="rect">
            <a:avLst/>
          </a:prstGeom>
          <a:noFill/>
        </p:spPr>
        <p:txBody>
          <a:bodyPr wrap="square" rtlCol="0">
            <a:spAutoFit/>
          </a:bodyPr>
          <a:lstStyle/>
          <a:p>
            <a:pPr lvl="2"/>
            <a:r>
              <a:rPr lang="en-IN" sz="2400" dirty="0">
                <a:latin typeface="Century" panose="02040604050505020304" pitchFamily="18" charset="0"/>
                <a:ea typeface="Calibri" panose="020F0502020204030204" pitchFamily="34" charset="0"/>
                <a:cs typeface="Times New Roman" panose="02020603050405020304" pitchFamily="18" charset="0"/>
              </a:rPr>
              <a:t>I have </a:t>
            </a:r>
            <a:r>
              <a:rPr lang="en-IN" sz="2400" dirty="0">
                <a:effectLst/>
                <a:latin typeface="Century" panose="02040604050505020304" pitchFamily="18" charset="0"/>
                <a:ea typeface="Calibri" panose="020F0502020204030204" pitchFamily="34" charset="0"/>
                <a:cs typeface="Times New Roman" panose="02020603050405020304" pitchFamily="18" charset="0"/>
              </a:rPr>
              <a:t>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75000"/>
                  </a:schemeClr>
                </a:solidFill>
                <a:latin typeface="Bookman Old Style" panose="02050604050505020204" pitchFamily="18" charset="0"/>
                <a:ea typeface="Calibri" panose="020F0502020204030204" pitchFamily="34" charset="0"/>
                <a:cs typeface="Times New Roman" panose="02020603050405020304" pitchFamily="18" charset="0"/>
              </a:rPr>
              <a:t>Linear Regression</a:t>
            </a:r>
            <a:endParaRPr lang="en-IN" sz="3000" u="sng" dirty="0">
              <a:solidFill>
                <a:schemeClr val="accent6">
                  <a:lumMod val="75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427739" y="7134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Linear regression </a:t>
            </a: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model and checked for its evaluation metrics. The model is giving R2 score as 90.5%.</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E17EDF3-AD50-46C6-BF2B-ED2B591FB5B7}"/>
              </a:ext>
            </a:extLst>
          </p:cNvPr>
          <p:cNvPicPr>
            <a:picLocks noChangeAspect="1"/>
          </p:cNvPicPr>
          <p:nvPr/>
        </p:nvPicPr>
        <p:blipFill rotWithShape="1">
          <a:blip r:embed="rId2">
            <a:extLst>
              <a:ext uri="{28A0092B-C50C-407E-A947-70E740481C1C}">
                <a14:useLocalDpi xmlns:a14="http://schemas.microsoft.com/office/drawing/2010/main" val="0"/>
              </a:ext>
            </a:extLst>
          </a:blip>
          <a:srcRect l="17488" t="40468" r="3482" b="29825"/>
          <a:stretch/>
        </p:blipFill>
        <p:spPr>
          <a:xfrm>
            <a:off x="1245232" y="740257"/>
            <a:ext cx="5355566" cy="2798843"/>
          </a:xfrm>
          <a:prstGeom prst="rect">
            <a:avLst/>
          </a:prstGeom>
        </p:spPr>
      </p:pic>
      <p:pic>
        <p:nvPicPr>
          <p:cNvPr id="7" name="Picture 6">
            <a:extLst>
              <a:ext uri="{FF2B5EF4-FFF2-40B4-BE49-F238E27FC236}">
                <a16:creationId xmlns:a16="http://schemas.microsoft.com/office/drawing/2014/main" id="{604B90F7-5CE1-494D-A397-E63A76064FCC}"/>
              </a:ext>
            </a:extLst>
          </p:cNvPr>
          <p:cNvPicPr>
            <a:picLocks noChangeAspect="1"/>
          </p:cNvPicPr>
          <p:nvPr/>
        </p:nvPicPr>
        <p:blipFill rotWithShape="1">
          <a:blip r:embed="rId3">
            <a:extLst>
              <a:ext uri="{28A0092B-C50C-407E-A947-70E740481C1C}">
                <a14:useLocalDpi xmlns:a14="http://schemas.microsoft.com/office/drawing/2010/main" val="0"/>
              </a:ext>
            </a:extLst>
          </a:blip>
          <a:srcRect l="11485" t="22689" r="20762" b="36499"/>
          <a:stretch/>
        </p:blipFill>
        <p:spPr>
          <a:xfrm>
            <a:off x="1397102" y="3834063"/>
            <a:ext cx="5035781" cy="2798844"/>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75000"/>
                  </a:schemeClr>
                </a:solidFill>
                <a:latin typeface="Century" panose="02040604050505020304" pitchFamily="18" charset="0"/>
              </a:rPr>
              <a:t>ii. 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24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99.22%.</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4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61364C6-EFE4-1821-FDD4-8FA85C5CD967}"/>
              </a:ext>
            </a:extLst>
          </p:cNvPr>
          <p:cNvPicPr>
            <a:picLocks noChangeAspect="1"/>
          </p:cNvPicPr>
          <p:nvPr/>
        </p:nvPicPr>
        <p:blipFill rotWithShape="1">
          <a:blip r:embed="rId2">
            <a:extLst>
              <a:ext uri="{28A0092B-C50C-407E-A947-70E740481C1C}">
                <a14:useLocalDpi xmlns:a14="http://schemas.microsoft.com/office/drawing/2010/main" val="0"/>
              </a:ext>
            </a:extLst>
          </a:blip>
          <a:srcRect l="11485" t="38712" r="3233" b="32407"/>
          <a:stretch/>
        </p:blipFill>
        <p:spPr>
          <a:xfrm>
            <a:off x="822570" y="865894"/>
            <a:ext cx="5470358" cy="2401801"/>
          </a:xfrm>
          <a:prstGeom prst="rect">
            <a:avLst/>
          </a:prstGeom>
        </p:spPr>
      </p:pic>
      <p:pic>
        <p:nvPicPr>
          <p:cNvPr id="6" name="Picture 5">
            <a:extLst>
              <a:ext uri="{FF2B5EF4-FFF2-40B4-BE49-F238E27FC236}">
                <a16:creationId xmlns:a16="http://schemas.microsoft.com/office/drawing/2014/main" id="{B0F40C7C-CF8D-BEB1-963D-7A23B0A93B5F}"/>
              </a:ext>
            </a:extLst>
          </p:cNvPr>
          <p:cNvPicPr>
            <a:picLocks noChangeAspect="1"/>
          </p:cNvPicPr>
          <p:nvPr/>
        </p:nvPicPr>
        <p:blipFill rotWithShape="1">
          <a:blip r:embed="rId3">
            <a:extLst>
              <a:ext uri="{28A0092B-C50C-407E-A947-70E740481C1C}">
                <a14:useLocalDpi xmlns:a14="http://schemas.microsoft.com/office/drawing/2010/main" val="0"/>
              </a:ext>
            </a:extLst>
          </a:blip>
          <a:srcRect l="12236" t="40234" r="21239" b="20935"/>
          <a:stretch/>
        </p:blipFill>
        <p:spPr>
          <a:xfrm>
            <a:off x="822570" y="3617496"/>
            <a:ext cx="5470358" cy="2662990"/>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75000"/>
                  </a:schemeClr>
                </a:solidFill>
                <a:latin typeface="Bookman Old Style" panose="02050604050505020204" pitchFamily="18" charset="0"/>
              </a:rPr>
              <a:t>iii. Decision Tree Regressor: </a:t>
            </a:r>
            <a:endParaRPr lang="en-IN" sz="3000" u="sng" dirty="0">
              <a:solidFill>
                <a:schemeClr val="accent6">
                  <a:lumMod val="75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640134" y="845840"/>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Decision</a:t>
            </a: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Trees Regressor model and checked for its evaluation metrics.  And the model is giving R2 score as 98.3%.</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a:t>
            </a:r>
            <a:endParaRPr lang="en-IN" sz="2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5C3DE86-8520-6C20-E02D-4EDA89E319C2}"/>
              </a:ext>
            </a:extLst>
          </p:cNvPr>
          <p:cNvPicPr>
            <a:picLocks noChangeAspect="1"/>
          </p:cNvPicPr>
          <p:nvPr/>
        </p:nvPicPr>
        <p:blipFill rotWithShape="1">
          <a:blip r:embed="rId2">
            <a:extLst>
              <a:ext uri="{28A0092B-C50C-407E-A947-70E740481C1C}">
                <a14:useLocalDpi xmlns:a14="http://schemas.microsoft.com/office/drawing/2010/main" val="0"/>
              </a:ext>
            </a:extLst>
          </a:blip>
          <a:srcRect l="15988" t="46082" r="2982" b="23743"/>
          <a:stretch/>
        </p:blipFill>
        <p:spPr>
          <a:xfrm>
            <a:off x="1042737" y="865893"/>
            <a:ext cx="5454316" cy="2695453"/>
          </a:xfrm>
          <a:prstGeom prst="rect">
            <a:avLst/>
          </a:prstGeom>
        </p:spPr>
      </p:pic>
      <p:pic>
        <p:nvPicPr>
          <p:cNvPr id="6" name="Picture 5">
            <a:extLst>
              <a:ext uri="{FF2B5EF4-FFF2-40B4-BE49-F238E27FC236}">
                <a16:creationId xmlns:a16="http://schemas.microsoft.com/office/drawing/2014/main" id="{474DB5FA-9DF0-F831-E35C-A0920DBE9D3D}"/>
              </a:ext>
            </a:extLst>
          </p:cNvPr>
          <p:cNvPicPr>
            <a:picLocks noChangeAspect="1"/>
          </p:cNvPicPr>
          <p:nvPr/>
        </p:nvPicPr>
        <p:blipFill rotWithShape="1">
          <a:blip r:embed="rId3">
            <a:extLst>
              <a:ext uri="{28A0092B-C50C-407E-A947-70E740481C1C}">
                <a14:useLocalDpi xmlns:a14="http://schemas.microsoft.com/office/drawing/2010/main" val="0"/>
              </a:ext>
            </a:extLst>
          </a:blip>
          <a:srcRect l="14237" t="41404" r="26678" b="19292"/>
          <a:stretch/>
        </p:blipFill>
        <p:spPr>
          <a:xfrm>
            <a:off x="1042737" y="3842464"/>
            <a:ext cx="5454316" cy="2695454"/>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13B3B0A6-43B7-4AB9-9B41-54C08FD43711}"/>
              </a:ext>
            </a:extLst>
          </p:cNvPr>
          <p:cNvSpPr/>
          <p:nvPr/>
        </p:nvSpPr>
        <p:spPr>
          <a:xfrm>
            <a:off x="7592008" y="865894"/>
            <a:ext cx="4099249"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KNN Regressor model and checked for its evaluation metrics. The model is giving R2 score as 90.59%.</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CDCBB83-AB3B-401E-A9E6-519A98C5DD54}"/>
              </a:ext>
            </a:extLst>
          </p:cNvPr>
          <p:cNvSpPr txBox="1"/>
          <p:nvPr/>
        </p:nvSpPr>
        <p:spPr>
          <a:xfrm>
            <a:off x="1638301" y="0"/>
            <a:ext cx="931545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vii. </a:t>
            </a:r>
            <a:r>
              <a:rPr lang="en-US" sz="3000" u="sng" dirty="0" err="1">
                <a:solidFill>
                  <a:schemeClr val="accent6">
                    <a:lumMod val="75000"/>
                  </a:schemeClr>
                </a:solidFill>
                <a:latin typeface="Bookman Old Style" panose="02050604050505020204" pitchFamily="18" charset="0"/>
              </a:rPr>
              <a:t>KNeighbors</a:t>
            </a:r>
            <a:r>
              <a:rPr lang="en-US" sz="3000" u="sng" dirty="0">
                <a:solidFill>
                  <a:schemeClr val="accent6">
                    <a:lumMod val="75000"/>
                  </a:schemeClr>
                </a:solidFill>
                <a:latin typeface="Bookman Old Style" panose="02050604050505020204" pitchFamily="18" charset="0"/>
              </a:rPr>
              <a:t> Regressor</a:t>
            </a:r>
            <a:endParaRPr lang="en-IN" sz="3000" u="sng" dirty="0">
              <a:solidFill>
                <a:schemeClr val="accent6">
                  <a:lumMod val="75000"/>
                </a:schemeClr>
              </a:solidFill>
              <a:latin typeface="Bookman Old Style" panose="02050604050505020204" pitchFamily="18" charset="0"/>
            </a:endParaRPr>
          </a:p>
        </p:txBody>
      </p:sp>
      <p:pic>
        <p:nvPicPr>
          <p:cNvPr id="9" name="Picture 8">
            <a:extLst>
              <a:ext uri="{FF2B5EF4-FFF2-40B4-BE49-F238E27FC236}">
                <a16:creationId xmlns:a16="http://schemas.microsoft.com/office/drawing/2014/main" id="{7C98B80B-5D87-927B-C79C-C544F88275FA}"/>
              </a:ext>
            </a:extLst>
          </p:cNvPr>
          <p:cNvPicPr>
            <a:picLocks noChangeAspect="1"/>
          </p:cNvPicPr>
          <p:nvPr/>
        </p:nvPicPr>
        <p:blipFill rotWithShape="1">
          <a:blip r:embed="rId2">
            <a:extLst>
              <a:ext uri="{28A0092B-C50C-407E-A947-70E740481C1C}">
                <a14:useLocalDpi xmlns:a14="http://schemas.microsoft.com/office/drawing/2010/main" val="0"/>
              </a:ext>
            </a:extLst>
          </a:blip>
          <a:srcRect l="12241" t="20807" b="50000"/>
          <a:stretch/>
        </p:blipFill>
        <p:spPr>
          <a:xfrm>
            <a:off x="816429" y="1247374"/>
            <a:ext cx="5629295" cy="2181625"/>
          </a:xfrm>
          <a:prstGeom prst="rect">
            <a:avLst/>
          </a:prstGeom>
        </p:spPr>
      </p:pic>
      <p:pic>
        <p:nvPicPr>
          <p:cNvPr id="11" name="Picture 10">
            <a:extLst>
              <a:ext uri="{FF2B5EF4-FFF2-40B4-BE49-F238E27FC236}">
                <a16:creationId xmlns:a16="http://schemas.microsoft.com/office/drawing/2014/main" id="{819452DA-EE91-FAA9-D785-660107F7492B}"/>
              </a:ext>
            </a:extLst>
          </p:cNvPr>
          <p:cNvPicPr>
            <a:picLocks noChangeAspect="1"/>
          </p:cNvPicPr>
          <p:nvPr/>
        </p:nvPicPr>
        <p:blipFill rotWithShape="1">
          <a:blip r:embed="rId3">
            <a:extLst>
              <a:ext uri="{28A0092B-C50C-407E-A947-70E740481C1C}">
                <a14:useLocalDpi xmlns:a14="http://schemas.microsoft.com/office/drawing/2010/main" val="0"/>
              </a:ext>
            </a:extLst>
          </a:blip>
          <a:srcRect l="8422" t="20806" r="23865" b="37620"/>
          <a:stretch/>
        </p:blipFill>
        <p:spPr>
          <a:xfrm>
            <a:off x="816429" y="3581399"/>
            <a:ext cx="5629295" cy="2851097"/>
          </a:xfrm>
          <a:prstGeom prst="rect">
            <a:avLst/>
          </a:prstGeom>
        </p:spPr>
      </p:pic>
    </p:spTree>
    <p:extLst>
      <p:ext uri="{BB962C8B-B14F-4D97-AF65-F5344CB8AC3E}">
        <p14:creationId xmlns:p14="http://schemas.microsoft.com/office/powerpoint/2010/main" val="562376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pic>
        <p:nvPicPr>
          <p:cNvPr id="4" name="Picture 3">
            <a:extLst>
              <a:ext uri="{FF2B5EF4-FFF2-40B4-BE49-F238E27FC236}">
                <a16:creationId xmlns:a16="http://schemas.microsoft.com/office/drawing/2014/main" id="{0CD602E8-FB54-2426-FEE9-26735955ED7F}"/>
              </a:ext>
            </a:extLst>
          </p:cNvPr>
          <p:cNvPicPr>
            <a:picLocks noChangeAspect="1"/>
          </p:cNvPicPr>
          <p:nvPr/>
        </p:nvPicPr>
        <p:blipFill rotWithShape="1">
          <a:blip r:embed="rId3">
            <a:extLst>
              <a:ext uri="{28A0092B-C50C-407E-A947-70E740481C1C}">
                <a14:useLocalDpi xmlns:a14="http://schemas.microsoft.com/office/drawing/2010/main" val="0"/>
              </a:ext>
            </a:extLst>
          </a:blip>
          <a:srcRect l="8676" t="19499" r="25138" b="64751"/>
          <a:stretch/>
        </p:blipFill>
        <p:spPr>
          <a:xfrm>
            <a:off x="734786" y="1371600"/>
            <a:ext cx="5361214" cy="1649186"/>
          </a:xfrm>
          <a:prstGeom prst="rect">
            <a:avLst/>
          </a:prstGeom>
        </p:spPr>
      </p:pic>
      <p:pic>
        <p:nvPicPr>
          <p:cNvPr id="10" name="Picture 9">
            <a:extLst>
              <a:ext uri="{FF2B5EF4-FFF2-40B4-BE49-F238E27FC236}">
                <a16:creationId xmlns:a16="http://schemas.microsoft.com/office/drawing/2014/main" id="{676F2B85-50BA-C5D0-ECB9-2A5EC594D73B}"/>
              </a:ext>
            </a:extLst>
          </p:cNvPr>
          <p:cNvPicPr>
            <a:picLocks noChangeAspect="1"/>
          </p:cNvPicPr>
          <p:nvPr/>
        </p:nvPicPr>
        <p:blipFill rotWithShape="1">
          <a:blip r:embed="rId3">
            <a:extLst>
              <a:ext uri="{28A0092B-C50C-407E-A947-70E740481C1C}">
                <a14:useLocalDpi xmlns:a14="http://schemas.microsoft.com/office/drawing/2010/main" val="0"/>
              </a:ext>
            </a:extLst>
          </a:blip>
          <a:srcRect l="5114" t="47348" r="43211" b="2836"/>
          <a:stretch/>
        </p:blipFill>
        <p:spPr>
          <a:xfrm>
            <a:off x="6858001" y="904412"/>
            <a:ext cx="3575955" cy="4696288"/>
          </a:xfrm>
          <a:prstGeom prst="rect">
            <a:avLst/>
          </a:prstGeom>
        </p:spPr>
      </p:pic>
      <p:sp>
        <p:nvSpPr>
          <p:cNvPr id="14" name="TextBox 13">
            <a:extLst>
              <a:ext uri="{FF2B5EF4-FFF2-40B4-BE49-F238E27FC236}">
                <a16:creationId xmlns:a16="http://schemas.microsoft.com/office/drawing/2014/main" id="{61C8CC57-30B9-0784-EAC1-DDBDB1EAAA3C}"/>
              </a:ext>
            </a:extLst>
          </p:cNvPr>
          <p:cNvSpPr txBox="1"/>
          <p:nvPr/>
        </p:nvSpPr>
        <p:spPr>
          <a:xfrm>
            <a:off x="506186" y="3429000"/>
            <a:ext cx="6106884" cy="2677656"/>
          </a:xfrm>
          <a:prstGeom prst="rect">
            <a:avLst/>
          </a:prstGeom>
          <a:noFill/>
        </p:spPr>
        <p:txBody>
          <a:bodyPr wrap="square">
            <a:spAutoFit/>
          </a:bodyPr>
          <a:lstStyle/>
          <a:p>
            <a:pPr marL="0" indent="0">
              <a:buNone/>
            </a:pPr>
            <a:r>
              <a:rPr lang="en-IN" sz="2400" dirty="0">
                <a:latin typeface="Times New Roman" panose="02020603050405020304" pitchFamily="18" charset="0"/>
                <a:cs typeface="Times New Roman" panose="02020603050405020304" pitchFamily="18" charset="0"/>
              </a:rPr>
              <a:t>The Decision Tree Classifier model gives better accuracy score. Precision score, recall and f1-score is also good in compare to the other. The total of True Negative and False Negative in the confusion matrix is also less in the same model. So, this model is best for the fake news and classification project.</a:t>
            </a:r>
          </a:p>
        </p:txBody>
      </p:sp>
    </p:spTree>
    <p:extLst>
      <p:ext uri="{BB962C8B-B14F-4D97-AF65-F5344CB8AC3E}">
        <p14:creationId xmlns:p14="http://schemas.microsoft.com/office/powerpoint/2010/main" val="134971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0" y="1151343"/>
            <a:ext cx="10914433" cy="769441"/>
          </a:xfrm>
          <a:prstGeom prst="rect">
            <a:avLst/>
          </a:prstGeom>
          <a:noFill/>
        </p:spPr>
        <p:txBody>
          <a:bodyPr wrap="square" rtlCol="0">
            <a:spAutoFit/>
          </a:bodyPr>
          <a:lstStyle/>
          <a:p>
            <a:pPr algn="ctr"/>
            <a:r>
              <a:rPr lang="en-US" sz="4400" u="sng" dirty="0">
                <a:solidFill>
                  <a:schemeClr val="accent6">
                    <a:lumMod val="75000"/>
                  </a:schemeClr>
                </a:solidFill>
                <a:latin typeface="Bookman Old Style" panose="02050604050505020204" pitchFamily="18" charset="0"/>
              </a:rPr>
              <a:t>Conclusion:</a:t>
            </a:r>
            <a:endParaRPr lang="en-IN" sz="4400" u="sng" dirty="0">
              <a:solidFill>
                <a:schemeClr val="accent6">
                  <a:lumMod val="75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B26ED0BD-13A7-B577-946D-CD8600277AF6}"/>
              </a:ext>
            </a:extLst>
          </p:cNvPr>
          <p:cNvSpPr txBox="1"/>
          <p:nvPr/>
        </p:nvSpPr>
        <p:spPr>
          <a:xfrm>
            <a:off x="1094014" y="2511015"/>
            <a:ext cx="10287000" cy="353943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On studying the data we conclude that Decision Tree Classifier model is better for this project.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model predicts 99% correct replies for the news and only 1% information of news are predicting wrong which is very small difference in the prediction.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So, Decision Tree predicts better responses for an input is given.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1267838" y="665550"/>
            <a:ext cx="10924162" cy="646331"/>
          </a:xfrm>
          <a:prstGeom prst="rect">
            <a:avLst/>
          </a:prstGeom>
          <a:noFill/>
        </p:spPr>
        <p:txBody>
          <a:bodyPr wrap="square" rtlCol="0">
            <a:spAutoFit/>
          </a:bodyPr>
          <a:lstStyle/>
          <a:p>
            <a:r>
              <a:rPr lang="en-IN" sz="3600" dirty="0">
                <a:ln w="0"/>
                <a:solidFill>
                  <a:schemeClr val="accent5"/>
                </a:solidFill>
                <a:effectLst>
                  <a:reflection blurRad="6350" stA="53000" endA="300" endPos="35500" dir="5400000" sy="-90000" algn="bl" rotWithShape="0"/>
                </a:effectLst>
                <a:latin typeface="Bell MT" panose="02020503060305020303" pitchFamily="18" charset="0"/>
              </a:rPr>
              <a:t>CONTENTS</a:t>
            </a:r>
            <a:endParaRPr lang="en-IN" sz="4000" dirty="0">
              <a:ln w="0"/>
              <a:solidFill>
                <a:schemeClr val="accent5"/>
              </a:solidFill>
              <a:effectLst>
                <a:reflection blurRad="6350" stA="53000" endA="300" endPos="35500" dir="5400000" sy="-90000" algn="bl" rotWithShape="0"/>
              </a:effectLst>
              <a:latin typeface="Bell MT" panose="02020503060305020303"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73436"/>
            <a:ext cx="8185279" cy="4401205"/>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Business Problem Framing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Conceptual Background of Problem</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Review of Literature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CA82E9-1F87-480C-6932-E71F6C239490}"/>
              </a:ext>
            </a:extLst>
          </p:cNvPr>
          <p:cNvPicPr>
            <a:picLocks noChangeAspect="1"/>
          </p:cNvPicPr>
          <p:nvPr/>
        </p:nvPicPr>
        <p:blipFill rotWithShape="1">
          <a:blip r:embed="rId2"/>
          <a:srcRect b="8203"/>
          <a:stretch/>
        </p:blipFill>
        <p:spPr>
          <a:xfrm>
            <a:off x="1326777" y="1237129"/>
            <a:ext cx="10112188" cy="4443824"/>
          </a:xfrm>
          <a:prstGeom prst="rect">
            <a:avLst/>
          </a:prstGeom>
        </p:spPr>
      </p:pic>
    </p:spTree>
    <p:extLst>
      <p:ext uri="{BB962C8B-B14F-4D97-AF65-F5344CB8AC3E}">
        <p14:creationId xmlns:p14="http://schemas.microsoft.com/office/powerpoint/2010/main" val="162355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8910"/>
            <a:ext cx="11118715" cy="769441"/>
          </a:xfrm>
          <a:prstGeom prst="rect">
            <a:avLst/>
          </a:prstGeom>
          <a:noFill/>
        </p:spPr>
        <p:txBody>
          <a:bodyPr wrap="square" rtlCol="0">
            <a:spAutoFit/>
          </a:bodyPr>
          <a:lstStyle/>
          <a:p>
            <a:pPr algn="ctr"/>
            <a:r>
              <a:rPr lang="en-US" sz="4400" u="sng" dirty="0">
                <a:solidFill>
                  <a:schemeClr val="accent6">
                    <a:lumMod val="75000"/>
                  </a:schemeClr>
                </a:solidFill>
                <a:latin typeface="Bell MT" panose="02020503060305020303" pitchFamily="18" charset="0"/>
              </a:rPr>
              <a:t>Introduction</a:t>
            </a:r>
            <a:endParaRPr lang="en-IN" sz="4400" u="sng" dirty="0">
              <a:solidFill>
                <a:schemeClr val="accent6">
                  <a:lumMod val="75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0" y="1145236"/>
            <a:ext cx="11118715" cy="541520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dirty="0"/>
              <a:t>How much of what we read on social media and on supposedly “credible” news sites is trustworthy? It is extremely easy for anyone to post what they desire and although that can be acceptable, there is the notion of taking it a step too far, such as posting false information online in order to cause a panic, using lies to manipulate another person’s decision, or essentially anything else that can have lasting repercussions. There is so much information online that it is becoming impossible to decipher the true from the false. Thus, this leads to the problem of fake news.</a:t>
            </a:r>
          </a:p>
          <a:p>
            <a:pPr marL="285750" indent="-285750" algn="just">
              <a:lnSpc>
                <a:spcPct val="107000"/>
              </a:lnSpc>
              <a:spcAft>
                <a:spcPts val="800"/>
              </a:spcAft>
              <a:buFont typeface="Wingdings" panose="05000000000000000000" pitchFamily="2" charset="2"/>
              <a:buChar char="ü"/>
            </a:pPr>
            <a:r>
              <a:rPr lang="en-US" dirty="0"/>
              <a:t>Fake news is intentionally written to mislead readers to believe false information, which makes it difficult and nontrivial to detect based on news content; therefore, we need to include auxiliary information, such as user social engagements on social media, to help make a determination.</a:t>
            </a:r>
          </a:p>
          <a:p>
            <a:pPr marL="285750" indent="-285750" algn="just">
              <a:lnSpc>
                <a:spcPct val="107000"/>
              </a:lnSpc>
              <a:spcAft>
                <a:spcPts val="800"/>
              </a:spcAft>
              <a:buFont typeface="Wingdings" panose="05000000000000000000" pitchFamily="2" charset="2"/>
              <a:buChar char="ü"/>
            </a:pPr>
            <a:r>
              <a:rPr lang="en-US" dirty="0"/>
              <a:t>Exploiting this auxiliary information is challenging in and of itself as users' social engagements with fake news produce data that is big, incomplete, unstructured, and noisy. Because the issue of fake news detection on social media is both challenging and relevant, we conducted this survey to further facilitate research on the problem.</a:t>
            </a:r>
          </a:p>
          <a:p>
            <a:pPr marL="285750" indent="-285750" algn="just">
              <a:lnSpc>
                <a:spcPct val="107000"/>
              </a:lnSpc>
              <a:spcAft>
                <a:spcPts val="800"/>
              </a:spcAft>
              <a:buFont typeface="Wingdings" panose="05000000000000000000" pitchFamily="2" charset="2"/>
              <a:buChar char="ü"/>
            </a:pPr>
            <a:r>
              <a:rPr lang="en-US" dirty="0"/>
              <a:t>In this Project, we present a comprehensive review of detecting fake news on social media, including fake news characterizations on psychology and social theories, existing algorithms from a data mining perspective, evaluation metrics and representative datasets.</a:t>
            </a:r>
            <a:endParaRPr lang="en-IN" dirty="0">
              <a:latin typeface="Century" panose="020406040505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246434" y="1244427"/>
            <a:ext cx="6972300" cy="4369145"/>
          </a:xfrm>
          <a:prstGeom prst="rect">
            <a:avLst/>
          </a:prstGeom>
          <a:noFill/>
        </p:spPr>
        <p:txBody>
          <a:bodyPr wrap="square" rtlCol="0">
            <a:spAutoFit/>
          </a:bodyPr>
          <a:lstStyle/>
          <a:p>
            <a:pPr algn="just">
              <a:lnSpc>
                <a:spcPct val="107000"/>
              </a:lnSpc>
              <a:spcAft>
                <a:spcPts val="800"/>
              </a:spcAft>
            </a:pPr>
            <a:r>
              <a:rPr lang="en-US" dirty="0"/>
              <a:t>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gn="just">
              <a:lnSpc>
                <a:spcPct val="107000"/>
              </a:lnSpc>
              <a:spcAft>
                <a:spcPts val="800"/>
              </a:spcAft>
            </a:pPr>
            <a:r>
              <a:rPr lang="en-US" dirty="0"/>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p>
          <a:p>
            <a:r>
              <a:rPr lang="en-US" dirty="0"/>
              <a:t>We have to detect that the news are published on websites these are fake news or not. For this we analyze our data and then apply model to get better prediction regarding the news.</a:t>
            </a:r>
            <a:endParaRPr lang="en-US" sz="1800" dirty="0"/>
          </a:p>
        </p:txBody>
      </p:sp>
      <p:pic>
        <p:nvPicPr>
          <p:cNvPr id="4" name="Picture 3">
            <a:extLst>
              <a:ext uri="{FF2B5EF4-FFF2-40B4-BE49-F238E27FC236}">
                <a16:creationId xmlns:a16="http://schemas.microsoft.com/office/drawing/2014/main" id="{9D8C6B08-69DC-5F25-1FFC-CB99C3F97745}"/>
              </a:ext>
            </a:extLst>
          </p:cNvPr>
          <p:cNvPicPr>
            <a:picLocks noChangeAspect="1"/>
          </p:cNvPicPr>
          <p:nvPr/>
        </p:nvPicPr>
        <p:blipFill>
          <a:blip r:embed="rId2"/>
          <a:stretch>
            <a:fillRect/>
          </a:stretch>
        </p:blipFill>
        <p:spPr>
          <a:xfrm>
            <a:off x="7427496" y="1244426"/>
            <a:ext cx="4254432" cy="4193847"/>
          </a:xfrm>
          <a:prstGeom prst="rect">
            <a:avLst/>
          </a:prstGeom>
        </p:spPr>
      </p:pic>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608245" y="1340207"/>
            <a:ext cx="6961232" cy="55177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dirty="0"/>
              <a:t>Analytical Problem Framing:</a:t>
            </a:r>
          </a:p>
          <a:p>
            <a:pPr algn="just">
              <a:lnSpc>
                <a:spcPct val="107000"/>
              </a:lnSpc>
              <a:spcAft>
                <a:spcPts val="800"/>
              </a:spcAft>
            </a:pPr>
            <a:r>
              <a:rPr lang="en-US" dirty="0"/>
              <a:t> Mathematical/ Analytical Modeling of the Problem: We use Statistical techniques and analytics modeling in our projects, such as: </a:t>
            </a:r>
          </a:p>
          <a:p>
            <a:pPr algn="just">
              <a:lnSpc>
                <a:spcPct val="107000"/>
              </a:lnSpc>
              <a:spcAft>
                <a:spcPts val="800"/>
              </a:spcAft>
            </a:pPr>
            <a:r>
              <a:rPr lang="en-US" dirty="0"/>
              <a:t>• describe() : use to calculate the statistical values that are mean, standard deviation, quantile deviation, minimum and maximum values. </a:t>
            </a:r>
          </a:p>
          <a:p>
            <a:pPr algn="just">
              <a:lnSpc>
                <a:spcPct val="107000"/>
              </a:lnSpc>
              <a:spcAft>
                <a:spcPts val="800"/>
              </a:spcAft>
            </a:pPr>
            <a:r>
              <a:rPr lang="en-US" dirty="0"/>
              <a:t>• </a:t>
            </a:r>
            <a:r>
              <a:rPr lang="en-US" dirty="0" err="1"/>
              <a:t>corr</a:t>
            </a:r>
            <a:r>
              <a:rPr lang="en-US" dirty="0"/>
              <a:t>(): use to calculate the relation between feature variable with the target variable.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a:t>
            </a:r>
            <a:r>
              <a:rPr lang="en-US" dirty="0"/>
              <a:t>There are two datasets one for fake news and one for true news. We are combined both datasets using pandas built-in function. Machine learning data only works with numerical features so we have to convert text data into numerical columns. So we have to preprocess the text by steaming, lemmatization, remove </a:t>
            </a:r>
            <a:r>
              <a:rPr lang="en-US" dirty="0" err="1"/>
              <a:t>stopwords</a:t>
            </a:r>
            <a:r>
              <a:rPr lang="en-US" dirty="0"/>
              <a:t>, remove </a:t>
            </a:r>
            <a:r>
              <a:rPr lang="en-US" dirty="0" err="1"/>
              <a:t>specialsymbols</a:t>
            </a:r>
            <a:r>
              <a:rPr lang="en-US" dirty="0"/>
              <a:t> and numbers, etc.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F80979F-6EEA-CEF6-920B-1CFD16A68852}"/>
              </a:ext>
            </a:extLst>
          </p:cNvPr>
          <p:cNvPicPr>
            <a:picLocks noChangeAspect="1"/>
          </p:cNvPicPr>
          <p:nvPr/>
        </p:nvPicPr>
        <p:blipFill>
          <a:blip r:embed="rId2"/>
          <a:stretch>
            <a:fillRect/>
          </a:stretch>
        </p:blipFill>
        <p:spPr>
          <a:xfrm>
            <a:off x="8103140" y="1673157"/>
            <a:ext cx="3715966" cy="3550596"/>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721567" y="205700"/>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Fake News ?</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527425" y="1021976"/>
            <a:ext cx="6867331" cy="5909310"/>
          </a:xfrm>
          <a:prstGeom prst="rect">
            <a:avLst/>
          </a:prstGeom>
          <a:noFill/>
        </p:spPr>
        <p:txBody>
          <a:bodyPr wrap="square" rtlCol="0">
            <a:spAutoFit/>
          </a:bodyPr>
          <a:lstStyle/>
          <a:p>
            <a:pPr algn="just"/>
            <a:r>
              <a:rPr lang="en-US" dirty="0"/>
              <a:t>Fake news refers to information content that is false, misleading or whose source cannot be verified. This content may be generated to intentionally damage reputations, deceive, or to gain attention. The term rose to popularity during the 2016 US Presidential Elections. It was reported that fake news likely influenced the </a:t>
            </a:r>
            <a:r>
              <a:rPr lang="en-US" dirty="0">
                <a:hlinkClick r:id="rId2"/>
              </a:rPr>
              <a:t>results of the elections</a:t>
            </a:r>
            <a:r>
              <a:rPr lang="en-US" dirty="0"/>
              <a:t>.</a:t>
            </a:r>
          </a:p>
          <a:p>
            <a:pPr algn="just"/>
            <a:endParaRPr lang="en-US" dirty="0"/>
          </a:p>
          <a:p>
            <a:pPr algn="just"/>
            <a:r>
              <a:rPr lang="en-US" dirty="0"/>
              <a:t>Social media platforms are incredibly influential. According to </a:t>
            </a:r>
            <a:r>
              <a:rPr lang="en-US" dirty="0">
                <a:hlinkClick r:id="rId3"/>
              </a:rPr>
              <a:t>internet live stats</a:t>
            </a:r>
            <a:r>
              <a:rPr lang="en-US" dirty="0"/>
              <a:t> the estimated daily number of tweets is about 500 million. These platforms are ubiquitous. They are the go-to environment to share thoughts, feelings, opinions, and intentions. This provides ideal conditions to distribute news with minimal guidelines and restrictions.</a:t>
            </a:r>
          </a:p>
          <a:p>
            <a:pPr algn="just"/>
            <a:endParaRPr lang="en-US" dirty="0"/>
          </a:p>
          <a:p>
            <a:pPr algn="just"/>
            <a:r>
              <a:rPr lang="en-US" dirty="0"/>
              <a:t>In today’s world, it is normal to receive news from online sources like social media. News is often subjective to readers. We often choose to ingest content that appeals to the different emotions we have. So, considering this, the information that gets the most reach may not be real or accurate news. Additionally, real news may be twisted in transmission. </a:t>
            </a:r>
            <a:endParaRPr lang="en-US" b="0" i="0" dirty="0">
              <a:effectLst/>
              <a:latin typeface="Century" panose="02040604050505020304" pitchFamily="18" charset="0"/>
            </a:endParaRPr>
          </a:p>
        </p:txBody>
      </p:sp>
      <p:pic>
        <p:nvPicPr>
          <p:cNvPr id="4" name="Picture 3">
            <a:extLst>
              <a:ext uri="{FF2B5EF4-FFF2-40B4-BE49-F238E27FC236}">
                <a16:creationId xmlns:a16="http://schemas.microsoft.com/office/drawing/2014/main" id="{962C5E85-9CBE-3018-6F8B-CAD62F485081}"/>
              </a:ext>
            </a:extLst>
          </p:cNvPr>
          <p:cNvPicPr>
            <a:picLocks noChangeAspect="1"/>
          </p:cNvPicPr>
          <p:nvPr/>
        </p:nvPicPr>
        <p:blipFill rotWithShape="1">
          <a:blip r:embed="rId4"/>
          <a:srcRect l="-1111" t="17961" r="1111" b="-5107"/>
          <a:stretch/>
        </p:blipFill>
        <p:spPr>
          <a:xfrm>
            <a:off x="7523747" y="1155032"/>
            <a:ext cx="4331369" cy="5325979"/>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2439D-1E77-485B-9A22-63A3F6F44422}"/>
              </a:ext>
            </a:extLst>
          </p:cNvPr>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Fake news Detection:</a:t>
            </a:r>
            <a:endParaRPr lang="en-IN" sz="3000" u="sng" dirty="0">
              <a:solidFill>
                <a:schemeClr val="accent6">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B37EBF2F-0378-1CE6-7035-BB1A06D8E855}"/>
              </a:ext>
            </a:extLst>
          </p:cNvPr>
          <p:cNvSpPr txBox="1"/>
          <p:nvPr/>
        </p:nvSpPr>
        <p:spPr>
          <a:xfrm>
            <a:off x="548639" y="1021977"/>
            <a:ext cx="10962639" cy="4801314"/>
          </a:xfrm>
          <a:prstGeom prst="rect">
            <a:avLst/>
          </a:prstGeom>
          <a:noFill/>
        </p:spPr>
        <p:txBody>
          <a:bodyPr wrap="square" rtlCol="0">
            <a:spAutoFit/>
          </a:bodyPr>
          <a:lstStyle/>
          <a:p>
            <a:pPr>
              <a:buFont typeface="Arial" panose="020B0604020202020204" pitchFamily="34" charset="0"/>
              <a:buChar char="•"/>
            </a:pPr>
            <a:r>
              <a:rPr lang="en-US" b="1" dirty="0"/>
              <a:t>You deserve the truth.</a:t>
            </a:r>
            <a:r>
              <a:rPr lang="en-US" dirty="0"/>
              <a:t>  You are smart enough to make up your own mind - as long as you have the real facts in front of you.  You have every right to be insulted when you read fake news, because you are in essence being treated like an idiot.</a:t>
            </a:r>
            <a:br>
              <a:rPr lang="en-US" dirty="0"/>
            </a:br>
            <a:r>
              <a:rPr lang="en-US" dirty="0"/>
              <a:t> </a:t>
            </a:r>
          </a:p>
          <a:p>
            <a:pPr>
              <a:buFont typeface="Arial" panose="020B0604020202020204" pitchFamily="34" charset="0"/>
              <a:buChar char="•"/>
            </a:pPr>
            <a:r>
              <a:rPr lang="en-US" b="1" dirty="0"/>
              <a:t>Fake news destroys your credibility</a:t>
            </a:r>
            <a:r>
              <a:rPr lang="en-US" dirty="0"/>
              <a:t>.  If your arguments are built on bad information, it will be much more difficult for people to believe you in the future.</a:t>
            </a:r>
            <a:br>
              <a:rPr lang="en-US" dirty="0"/>
            </a:br>
            <a:r>
              <a:rPr lang="en-US" dirty="0"/>
              <a:t> </a:t>
            </a:r>
          </a:p>
          <a:p>
            <a:pPr>
              <a:buFont typeface="Arial" panose="020B0604020202020204" pitchFamily="34" charset="0"/>
              <a:buChar char="•"/>
            </a:pPr>
            <a:r>
              <a:rPr lang="en-US" b="1" dirty="0"/>
              <a:t>Fake news can hurt you</a:t>
            </a:r>
            <a:r>
              <a:rPr lang="en-US" dirty="0"/>
              <a:t>, and a lot of other people.  Purveyors of fake and misleading medical advice like Mercola.com and NaturalNews.com help perpetuate myths like </a:t>
            </a:r>
            <a:r>
              <a:rPr lang="en-US" dirty="0">
                <a:hlinkClick r:id="rId2"/>
              </a:rPr>
              <a:t>HIV and AIDS aren't related</a:t>
            </a:r>
            <a:r>
              <a:rPr lang="en-US" dirty="0"/>
              <a:t>, or that </a:t>
            </a:r>
            <a:r>
              <a:rPr lang="en-US" dirty="0">
                <a:hlinkClick r:id="rId3"/>
              </a:rPr>
              <a:t>vaccines cause autism</a:t>
            </a:r>
            <a:r>
              <a:rPr lang="en-US" dirty="0"/>
              <a:t>.  These sites are heavily visited and their lies are dangerous.</a:t>
            </a:r>
            <a:br>
              <a:rPr lang="en-US" dirty="0"/>
            </a:br>
            <a:r>
              <a:rPr lang="en-US" dirty="0"/>
              <a:t> </a:t>
            </a:r>
          </a:p>
          <a:p>
            <a:pPr>
              <a:buFont typeface="Arial" panose="020B0604020202020204" pitchFamily="34" charset="0"/>
              <a:buChar char="•"/>
            </a:pPr>
            <a:r>
              <a:rPr lang="en-US" b="1" dirty="0"/>
              <a:t>Real news can benefit you</a:t>
            </a:r>
            <a:r>
              <a:rPr lang="en-US" dirty="0"/>
              <a:t>.  If you want to buy stock in a company, you want to read accurate articles about that company so you can invest wisely.  If you are planning on voting in an election, you want to read valid and factual information on a candidate so you can vote for the person who best represents your ideas and beliefs.  Fake news will not help you make money or make the world a better place, but real news can.</a:t>
            </a:r>
          </a:p>
        </p:txBody>
      </p:sp>
    </p:spTree>
    <p:extLst>
      <p:ext uri="{BB962C8B-B14F-4D97-AF65-F5344CB8AC3E}">
        <p14:creationId xmlns:p14="http://schemas.microsoft.com/office/powerpoint/2010/main" val="304833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67643" y="1374604"/>
            <a:ext cx="6951306" cy="5516895"/>
          </a:xfrm>
          <a:prstGeom prst="rect">
            <a:avLst/>
          </a:prstGeom>
          <a:noFill/>
        </p:spPr>
        <p:txBody>
          <a:bodyPr wrap="square" rtlCol="0">
            <a:sp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fake data there are 23481 rows   4 columns  and in true data there are 21417 rows 4 columns. In data we insert one columns as ‘label’ where zero is for fake news and one for true news.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Both true and fake news data are combined by append method.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the feature variables are of object type and target variable is of integer type.</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NLP to remove unnecessary details in the text.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visualize the categorical data by </a:t>
            </a:r>
            <a:r>
              <a:rPr lang="en-US" sz="1800" dirty="0" err="1">
                <a:latin typeface="Times New Roman" panose="02020603050405020304" pitchFamily="18" charset="0"/>
                <a:cs typeface="Times New Roman" panose="02020603050405020304" pitchFamily="18" charset="0"/>
              </a:rPr>
              <a:t>countplot</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Convert object data into float data type by encoding technique.</a:t>
            </a: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Describes the data in statistical terms.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endParaRPr lang="en-IN" sz="2000" dirty="0"/>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9F3981-D32A-5E99-8B7E-BB02C8BDE751}"/>
              </a:ext>
            </a:extLst>
          </p:cNvPr>
          <p:cNvPicPr>
            <a:picLocks noChangeAspect="1"/>
          </p:cNvPicPr>
          <p:nvPr/>
        </p:nvPicPr>
        <p:blipFill rotWithShape="1">
          <a:blip r:embed="rId2">
            <a:extLst>
              <a:ext uri="{28A0092B-C50C-407E-A947-70E740481C1C}">
                <a14:useLocalDpi xmlns:a14="http://schemas.microsoft.com/office/drawing/2010/main" val="0"/>
              </a:ext>
            </a:extLst>
          </a:blip>
          <a:srcRect l="14869" t="58247" r="51842" b="5964"/>
          <a:stretch/>
        </p:blipFill>
        <p:spPr>
          <a:xfrm>
            <a:off x="7218949" y="1374605"/>
            <a:ext cx="4453646" cy="4108792"/>
          </a:xfrm>
          <a:prstGeom prst="rect">
            <a:avLst/>
          </a:prstGeom>
        </p:spPr>
      </p:pic>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1193</TotalTime>
  <Words>1828</Words>
  <Application>Microsoft Office PowerPoint</Application>
  <PresentationFormat>Widescreen</PresentationFormat>
  <Paragraphs>117</Paragraphs>
  <Slides>20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Algerian</vt:lpstr>
      <vt:lpstr>Aparajita</vt:lpstr>
      <vt:lpstr>Arial</vt:lpstr>
      <vt:lpstr>Bahnschrift SemiBold</vt:lpstr>
      <vt:lpstr>Bell MT</vt:lpstr>
      <vt:lpstr>Bookman Old Style</vt:lpstr>
      <vt:lpstr>Calibri</vt:lpstr>
      <vt:lpstr>Century</vt:lpstr>
      <vt:lpstr>Century Gothic</vt:lpstr>
      <vt:lpstr>Times New Roman</vt:lpstr>
      <vt:lpstr>Wingdings</vt:lpstr>
      <vt:lpstr>Wingdings 3</vt:lpstr>
      <vt:lpstr>Slice</vt:lpstr>
      <vt:lpstr>FLIP ROBO TECHNOLOGIES Internship 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shahla m</dc:creator>
  <cp:lastModifiedBy>shahla mgd</cp:lastModifiedBy>
  <cp:revision>98</cp:revision>
  <dcterms:created xsi:type="dcterms:W3CDTF">2021-10-24T08:35:25Z</dcterms:created>
  <dcterms:modified xsi:type="dcterms:W3CDTF">2022-12-29T16:25:58Z</dcterms:modified>
</cp:coreProperties>
</file>