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Old Standard TT"/>
      <p:regular r:id="rId31"/>
      <p:bold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A536516-13D9-49C9-BFA0-42A1A68BABE1}">
  <a:tblStyle styleId="{9A536516-13D9-49C9-BFA0-42A1A68BABE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ldStandardTT-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OldStandardTT-italic.fntdata"/><Relationship Id="rId10" Type="http://schemas.openxmlformats.org/officeDocument/2006/relationships/slide" Target="slides/slide4.xml"/><Relationship Id="rId32" Type="http://schemas.openxmlformats.org/officeDocument/2006/relationships/font" Target="fonts/OldStandardTT-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cbi.nlm.nih.gov/pmc/articles/PMC4215537/"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 Cuba, Puerto Rico, Uruguay, Argentina are the top five mortality per capita countries as of year 2015-2018.</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0e7d8de97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0e7d8de97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D3D63"/>
                </a:solidFill>
                <a:highlight>
                  <a:srgbClr val="FAFAFA"/>
                </a:highlight>
              </a:rPr>
              <a:t>Our world data states that :</a:t>
            </a:r>
            <a:endParaRPr>
              <a:solidFill>
                <a:srgbClr val="1D3D63"/>
              </a:solidFill>
              <a:highlight>
                <a:srgbClr val="FAFAFA"/>
              </a:highlight>
            </a:endParaRPr>
          </a:p>
          <a:p>
            <a:pPr indent="0" lvl="0" marL="0" rtl="0" algn="l">
              <a:spcBef>
                <a:spcPts val="0"/>
              </a:spcBef>
              <a:spcAft>
                <a:spcPts val="0"/>
              </a:spcAft>
              <a:buNone/>
            </a:pPr>
            <a:r>
              <a:rPr lang="en">
                <a:solidFill>
                  <a:srgbClr val="1D3D63"/>
                </a:solidFill>
                <a:highlight>
                  <a:srgbClr val="FAFAFA"/>
                </a:highlight>
              </a:rPr>
              <a:t>2.56 million people died from pneumonia in 2017. Almost a third of all victims were children younger than 5 years, it is the leading cause of death for children under 5 which is contrast from our above analysis.</a:t>
            </a:r>
            <a:endParaRPr>
              <a:solidFill>
                <a:srgbClr val="1D3D63"/>
              </a:solidFill>
              <a:highlight>
                <a:srgbClr val="FAFAFA"/>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0e7d8de9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0e7d8de9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rgbClr val="1D3D63"/>
                </a:solidFill>
                <a:highlight>
                  <a:srgbClr val="FAFAFA"/>
                </a:highlight>
              </a:rPr>
              <a:t>– </a:t>
            </a:r>
            <a:r>
              <a:rPr b="1" lang="en">
                <a:solidFill>
                  <a:srgbClr val="1D3D63"/>
                </a:solidFill>
                <a:highlight>
                  <a:srgbClr val="FAFAFA"/>
                </a:highlight>
              </a:rPr>
              <a:t>A long and healthy life</a:t>
            </a:r>
            <a:r>
              <a:rPr lang="en">
                <a:solidFill>
                  <a:srgbClr val="1D3D63"/>
                </a:solidFill>
                <a:highlight>
                  <a:srgbClr val="FAFAFA"/>
                </a:highlight>
              </a:rPr>
              <a:t> – measured by </a:t>
            </a:r>
            <a:r>
              <a:rPr i="1" lang="en">
                <a:solidFill>
                  <a:srgbClr val="1D3D63"/>
                </a:solidFill>
                <a:highlight>
                  <a:srgbClr val="FAFAFA"/>
                </a:highlight>
              </a:rPr>
              <a:t>life expectancy</a:t>
            </a:r>
            <a:r>
              <a:rPr lang="en">
                <a:solidFill>
                  <a:srgbClr val="1D3D63"/>
                </a:solidFill>
                <a:highlight>
                  <a:srgbClr val="FAFAFA"/>
                </a:highlight>
              </a:rPr>
              <a:t>.</a:t>
            </a:r>
            <a:endParaRPr>
              <a:solidFill>
                <a:srgbClr val="1D3D63"/>
              </a:solidFill>
              <a:highlight>
                <a:srgbClr val="FAFAFA"/>
              </a:highlight>
            </a:endParaRPr>
          </a:p>
          <a:p>
            <a:pPr indent="0" lvl="0" marL="0" rtl="0" algn="l">
              <a:lnSpc>
                <a:spcPct val="115000"/>
              </a:lnSpc>
              <a:spcBef>
                <a:spcPts val="1200"/>
              </a:spcBef>
              <a:spcAft>
                <a:spcPts val="0"/>
              </a:spcAft>
              <a:buClr>
                <a:schemeClr val="dk1"/>
              </a:buClr>
              <a:buSzPts val="1100"/>
              <a:buFont typeface="Arial"/>
              <a:buNone/>
            </a:pPr>
            <a:r>
              <a:rPr lang="en">
                <a:solidFill>
                  <a:srgbClr val="1D3D63"/>
                </a:solidFill>
                <a:highlight>
                  <a:srgbClr val="FAFAFA"/>
                </a:highlight>
              </a:rPr>
              <a:t>– </a:t>
            </a:r>
            <a:r>
              <a:rPr b="1" lang="en">
                <a:solidFill>
                  <a:srgbClr val="1D3D63"/>
                </a:solidFill>
                <a:highlight>
                  <a:srgbClr val="FAFAFA"/>
                </a:highlight>
              </a:rPr>
              <a:t>Access to education</a:t>
            </a:r>
            <a:r>
              <a:rPr lang="en">
                <a:solidFill>
                  <a:srgbClr val="1D3D63"/>
                </a:solidFill>
                <a:highlight>
                  <a:srgbClr val="FAFAFA"/>
                </a:highlight>
              </a:rPr>
              <a:t> – measured by </a:t>
            </a:r>
            <a:r>
              <a:rPr i="1" lang="en">
                <a:solidFill>
                  <a:srgbClr val="1D3D63"/>
                </a:solidFill>
                <a:highlight>
                  <a:srgbClr val="FAFAFA"/>
                </a:highlight>
              </a:rPr>
              <a:t>expected years of schooling</a:t>
            </a:r>
            <a:r>
              <a:rPr lang="en">
                <a:solidFill>
                  <a:srgbClr val="1D3D63"/>
                </a:solidFill>
                <a:highlight>
                  <a:srgbClr val="FAFAFA"/>
                </a:highlight>
              </a:rPr>
              <a:t> of children at school-entry age and </a:t>
            </a:r>
            <a:r>
              <a:rPr i="1" lang="en">
                <a:solidFill>
                  <a:srgbClr val="1D3D63"/>
                </a:solidFill>
                <a:highlight>
                  <a:srgbClr val="FAFAFA"/>
                </a:highlight>
              </a:rPr>
              <a:t>mean years of schooling</a:t>
            </a:r>
            <a:r>
              <a:rPr lang="en">
                <a:solidFill>
                  <a:srgbClr val="1D3D63"/>
                </a:solidFill>
                <a:highlight>
                  <a:srgbClr val="FAFAFA"/>
                </a:highlight>
              </a:rPr>
              <a:t> of the adult population.</a:t>
            </a:r>
            <a:endParaRPr>
              <a:solidFill>
                <a:srgbClr val="1D3D63"/>
              </a:solidFill>
              <a:highlight>
                <a:srgbClr val="FAFAFA"/>
              </a:highlight>
            </a:endParaRPr>
          </a:p>
          <a:p>
            <a:pPr indent="0" lvl="0" marL="0" rtl="0" algn="l">
              <a:lnSpc>
                <a:spcPct val="115000"/>
              </a:lnSpc>
              <a:spcBef>
                <a:spcPts val="1200"/>
              </a:spcBef>
              <a:spcAft>
                <a:spcPts val="0"/>
              </a:spcAft>
              <a:buClr>
                <a:schemeClr val="dk1"/>
              </a:buClr>
              <a:buSzPts val="1100"/>
              <a:buFont typeface="Arial"/>
              <a:buNone/>
            </a:pPr>
            <a:r>
              <a:rPr lang="en">
                <a:solidFill>
                  <a:srgbClr val="1D3D63"/>
                </a:solidFill>
                <a:highlight>
                  <a:srgbClr val="FAFAFA"/>
                </a:highlight>
              </a:rPr>
              <a:t>– </a:t>
            </a:r>
            <a:r>
              <a:rPr b="1" lang="en">
                <a:solidFill>
                  <a:srgbClr val="1D3D63"/>
                </a:solidFill>
                <a:highlight>
                  <a:srgbClr val="FAFAFA"/>
                </a:highlight>
              </a:rPr>
              <a:t>And a decent standard of living</a:t>
            </a:r>
            <a:r>
              <a:rPr lang="en">
                <a:solidFill>
                  <a:srgbClr val="1D3D63"/>
                </a:solidFill>
                <a:highlight>
                  <a:srgbClr val="FAFAFA"/>
                </a:highlight>
              </a:rPr>
              <a:t> – measured by </a:t>
            </a:r>
            <a:r>
              <a:rPr i="1" lang="en">
                <a:solidFill>
                  <a:srgbClr val="1D3D63"/>
                </a:solidFill>
                <a:highlight>
                  <a:srgbClr val="FAFAFA"/>
                </a:highlight>
              </a:rPr>
              <a:t>Gross National Income per capita</a:t>
            </a:r>
            <a:r>
              <a:rPr lang="en">
                <a:solidFill>
                  <a:srgbClr val="1D3D63"/>
                </a:solidFill>
                <a:highlight>
                  <a:srgbClr val="FAFAFA"/>
                </a:highlight>
              </a:rPr>
              <a:t> adjusted for the price level of the country.</a:t>
            </a:r>
            <a:endParaRPr>
              <a:solidFill>
                <a:srgbClr val="1D3D63"/>
              </a:solidFill>
              <a:highlight>
                <a:srgbClr val="FAFAFA"/>
              </a:highlight>
            </a:endParaRPr>
          </a:p>
          <a:p>
            <a:pPr indent="0" lvl="0" marL="0" rtl="0" algn="l">
              <a:spcBef>
                <a:spcPts val="1200"/>
              </a:spcBef>
              <a:spcAft>
                <a:spcPts val="0"/>
              </a:spcAft>
              <a:buNone/>
            </a:pPr>
            <a:r>
              <a:t/>
            </a:r>
            <a:endParaRPr sz="1200">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0e7d8de97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0e7d8de97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4F4F4"/>
                </a:highlight>
              </a:rPr>
              <a:t>The Human Development Index (HDI) is a summary measure of average achievement in key dimensions of human development: a long and healthy life, being knowledgeable and have a decent standard of living. The HDI is the geometric mean of normalized indices for each of the three dimensions. </a:t>
            </a:r>
            <a:endParaRPr sz="1050">
              <a:solidFill>
                <a:schemeClr val="dk1"/>
              </a:solidFill>
              <a:highlight>
                <a:srgbClr val="F4F4F4"/>
              </a:highlight>
            </a:endParaRPr>
          </a:p>
          <a:p>
            <a:pPr indent="0" lvl="0" marL="0" rtl="0" algn="l">
              <a:spcBef>
                <a:spcPts val="0"/>
              </a:spcBef>
              <a:spcAft>
                <a:spcPts val="0"/>
              </a:spcAft>
              <a:buNone/>
            </a:pPr>
            <a:r>
              <a:rPr lang="en" sz="1050">
                <a:solidFill>
                  <a:schemeClr val="dk1"/>
                </a:solidFill>
                <a:highlight>
                  <a:srgbClr val="F4F4F4"/>
                </a:highlight>
              </a:rPr>
              <a:t>Very high HDI-[1-58]</a:t>
            </a:r>
            <a:endParaRPr sz="1050">
              <a:solidFill>
                <a:schemeClr val="dk1"/>
              </a:solidFill>
              <a:highlight>
                <a:srgbClr val="F4F4F4"/>
              </a:highlight>
            </a:endParaRPr>
          </a:p>
          <a:p>
            <a:pPr indent="0" lvl="0" marL="0" rtl="0" algn="l">
              <a:spcBef>
                <a:spcPts val="0"/>
              </a:spcBef>
              <a:spcAft>
                <a:spcPts val="0"/>
              </a:spcAft>
              <a:buNone/>
            </a:pPr>
            <a:r>
              <a:rPr lang="en" sz="1050">
                <a:solidFill>
                  <a:schemeClr val="dk1"/>
                </a:solidFill>
                <a:highlight>
                  <a:srgbClr val="F4F4F4"/>
                </a:highlight>
              </a:rPr>
              <a:t>High HDI-[60-112]</a:t>
            </a:r>
            <a:endParaRPr sz="1050">
              <a:solidFill>
                <a:schemeClr val="dk1"/>
              </a:solidFill>
              <a:highlight>
                <a:srgbClr val="F4F4F4"/>
              </a:highlight>
            </a:endParaRPr>
          </a:p>
          <a:p>
            <a:pPr indent="0" lvl="0" marL="0" rtl="0" algn="l">
              <a:spcBef>
                <a:spcPts val="0"/>
              </a:spcBef>
              <a:spcAft>
                <a:spcPts val="0"/>
              </a:spcAft>
              <a:buNone/>
            </a:pPr>
            <a:r>
              <a:rPr lang="en" sz="1050">
                <a:solidFill>
                  <a:schemeClr val="dk1"/>
                </a:solidFill>
                <a:highlight>
                  <a:srgbClr val="F4F4F4"/>
                </a:highlight>
              </a:rPr>
              <a:t>Medium HDI-[113-151]</a:t>
            </a:r>
            <a:endParaRPr sz="1050">
              <a:solidFill>
                <a:schemeClr val="dk1"/>
              </a:solidFill>
              <a:highlight>
                <a:srgbClr val="F4F4F4"/>
              </a:highlight>
            </a:endParaRPr>
          </a:p>
          <a:p>
            <a:pPr indent="0" lvl="0" marL="0" rtl="0" algn="l">
              <a:spcBef>
                <a:spcPts val="0"/>
              </a:spcBef>
              <a:spcAft>
                <a:spcPts val="0"/>
              </a:spcAft>
              <a:buNone/>
            </a:pPr>
            <a:r>
              <a:rPr lang="en" sz="1050">
                <a:solidFill>
                  <a:schemeClr val="dk1"/>
                </a:solidFill>
                <a:highlight>
                  <a:srgbClr val="F4F4F4"/>
                </a:highlight>
              </a:rPr>
              <a:t>Low HDI-[152-189]</a:t>
            </a:r>
            <a:endParaRPr sz="1050">
              <a:solidFill>
                <a:schemeClr val="dk1"/>
              </a:solidFill>
              <a:highlight>
                <a:srgbClr val="F4F4F4"/>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0e7d8de97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0e7d8de97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0e7d8de97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0e7d8de97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7397967e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7397967e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7397967e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7397967e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chemeClr val="dk1"/>
              </a:solidFill>
              <a:highlight>
                <a:srgbClr val="F4F4F4"/>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7345b96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7345b96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7397967e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7397967e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350">
                <a:solidFill>
                  <a:srgbClr val="272828"/>
                </a:solidFill>
                <a:highlight>
                  <a:schemeClr val="lt1"/>
                </a:highlight>
              </a:rPr>
              <a:t>It is interesting to note that besides New Jersey, New Hampshire and Washington none of the so called “rich states” have been able to showcase a model county level respiratory health system.</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1600"/>
              </a:spcAft>
              <a:buClr>
                <a:schemeClr val="dk1"/>
              </a:buClr>
              <a:buSzPts val="1100"/>
              <a:buFont typeface="Arial"/>
              <a:buNone/>
            </a:pPr>
            <a:r>
              <a:rPr b="1" lang="en" sz="1350">
                <a:solidFill>
                  <a:srgbClr val="272828"/>
                </a:solidFill>
                <a:highlight>
                  <a:schemeClr val="lt1"/>
                </a:highlight>
              </a:rPr>
              <a:t>It’s time for these states to draw some inspiration from the other states that less richer.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7345b96a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7345b96a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0e7d8de9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0e7d8de9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7397967e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7397967e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0e7d8de9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0e7d8de9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Respiratory diseases also include Lung Cancer but we haven’t included the same for our analysis.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0e7d8de9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0e7d8de9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0e7d8de9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0e7d8de9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0e7d8de9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0e7d8de9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0e7d8de9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0e7d8de9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0e7d8de9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0e7d8de9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0e7d8de9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0e7d8de9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Pneumonia: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However, the US National Institute of Medical Science shows that women are less prone to have pneumonia. Also, if they suffer from it, then their chances to survive are higher.</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accent5"/>
                </a:solidFill>
                <a:hlinkClick r:id="rId2"/>
              </a:rPr>
              <a:t>https://www.ncbi.nlm.nih.gov/pmc/articles/PMC4215537/</a:t>
            </a:r>
            <a:r>
              <a:rPr lang="en"/>
              <a:t> . This is contrary to the results obta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ata.worldbank.org/" TargetMode="External"/><Relationship Id="rId4" Type="http://schemas.openxmlformats.org/officeDocument/2006/relationships/hyperlink" Target="https://data.worldbank.org/indicator/NY.GDP.MKTP.CD" TargetMode="External"/><Relationship Id="rId5" Type="http://schemas.openxmlformats.org/officeDocument/2006/relationships/hyperlink" Target="http://hdr.undp.org/en/data#" TargetMode="External"/><Relationship Id="rId6" Type="http://schemas.openxmlformats.org/officeDocument/2006/relationships/hyperlink" Target="http://ghdx.healthdata.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Mortality trends due to Respiratory diseases in Americas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Anurag Sneh, Manshi Shah</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t>   Age groups affected by the respiratory diseases</a:t>
            </a:r>
            <a:endParaRPr b="1"/>
          </a:p>
        </p:txBody>
      </p:sp>
      <p:sp>
        <p:nvSpPr>
          <p:cNvPr id="116" name="Google Shape;116;p22"/>
          <p:cNvSpPr txBox="1"/>
          <p:nvPr>
            <p:ph idx="1" type="body"/>
          </p:nvPr>
        </p:nvSpPr>
        <p:spPr>
          <a:xfrm>
            <a:off x="311700" y="938300"/>
            <a:ext cx="8520600" cy="37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Upon further analysis we found that overall </a:t>
            </a:r>
            <a:r>
              <a:rPr b="1" lang="en" sz="1600">
                <a:latin typeface="Arial"/>
                <a:ea typeface="Arial"/>
                <a:cs typeface="Arial"/>
                <a:sym typeface="Arial"/>
              </a:rPr>
              <a:t>85 - 89 </a:t>
            </a:r>
            <a:r>
              <a:rPr lang="en" sz="1600">
                <a:latin typeface="Arial"/>
                <a:ea typeface="Arial"/>
                <a:cs typeface="Arial"/>
                <a:sym typeface="Arial"/>
              </a:rPr>
              <a:t>age groups</a:t>
            </a:r>
            <a:r>
              <a:rPr b="1" lang="en"/>
              <a:t> </a:t>
            </a:r>
            <a:r>
              <a:rPr lang="en"/>
              <a:t>are </a:t>
            </a:r>
            <a:r>
              <a:rPr lang="en"/>
              <a:t>the most affected due to respiratory diseases. However, the same doesn’t hold true for the below case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17" name="Google Shape;117;p22"/>
          <p:cNvGraphicFramePr/>
          <p:nvPr/>
        </p:nvGraphicFramePr>
        <p:xfrm>
          <a:off x="431150" y="1661725"/>
          <a:ext cx="3000000" cy="3000000"/>
        </p:xfrm>
        <a:graphic>
          <a:graphicData uri="http://schemas.openxmlformats.org/drawingml/2006/table">
            <a:tbl>
              <a:tblPr>
                <a:noFill/>
                <a:tableStyleId>{9A536516-13D9-49C9-BFA0-42A1A68BABE1}</a:tableStyleId>
              </a:tblPr>
              <a:tblGrid>
                <a:gridCol w="3413825"/>
                <a:gridCol w="3825175"/>
              </a:tblGrid>
              <a:tr h="381000">
                <a:tc>
                  <a:txBody>
                    <a:bodyPr/>
                    <a:lstStyle/>
                    <a:p>
                      <a:pPr indent="0" lvl="0" marL="0" rtl="0" algn="l">
                        <a:spcBef>
                          <a:spcPts val="0"/>
                        </a:spcBef>
                        <a:spcAft>
                          <a:spcPts val="0"/>
                        </a:spcAft>
                        <a:buNone/>
                      </a:pPr>
                      <a:r>
                        <a:rPr lang="en"/>
                        <a:t>ICD10</a:t>
                      </a:r>
                      <a:endParaRPr/>
                    </a:p>
                  </a:txBody>
                  <a:tcPr marT="91425" marB="91425" marR="91425" marL="91425"/>
                </a:tc>
                <a:tc>
                  <a:txBody>
                    <a:bodyPr/>
                    <a:lstStyle/>
                    <a:p>
                      <a:pPr indent="0" lvl="0" marL="0" rtl="0" algn="l">
                        <a:spcBef>
                          <a:spcPts val="0"/>
                        </a:spcBef>
                        <a:spcAft>
                          <a:spcPts val="0"/>
                        </a:spcAft>
                        <a:buNone/>
                      </a:pPr>
                      <a:r>
                        <a:rPr lang="en"/>
                        <a:t>Age  groups most affected and cause</a:t>
                      </a:r>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J449(Chronic obstructive pulmonary disease)</a:t>
                      </a:r>
                      <a:endParaRPr/>
                    </a:p>
                  </a:txBody>
                  <a:tcPr marT="91425" marB="91425" marR="91425" marL="91425"/>
                </a:tc>
                <a:tc>
                  <a:txBody>
                    <a:bodyPr/>
                    <a:lstStyle/>
                    <a:p>
                      <a:pPr indent="0" lvl="0" marL="0" rtl="0" algn="l">
                        <a:spcBef>
                          <a:spcPts val="0"/>
                        </a:spcBef>
                        <a:spcAft>
                          <a:spcPts val="0"/>
                        </a:spcAft>
                        <a:buNone/>
                      </a:pPr>
                      <a:r>
                        <a:rPr lang="en"/>
                        <a:t>80-84</a:t>
                      </a:r>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J189(Pneumonia)</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85-89</a:t>
                      </a:r>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J690(Pneumonitis due to inhalation of food and vomiting)</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85-89</a:t>
                      </a:r>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J182(Hypostatic pneumonia)</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85-89</a:t>
                      </a:r>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J159(Bacterial Pneumonia)</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85-89</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t>The relationship between HDI and MPC of a country with a rise in respiratory diseases</a:t>
            </a:r>
            <a:endParaRPr b="1" sz="1800"/>
          </a:p>
          <a:p>
            <a:pPr indent="0" lvl="0" marL="0" rtl="0" algn="l">
              <a:spcBef>
                <a:spcPts val="1600"/>
              </a:spcBef>
              <a:spcAft>
                <a:spcPts val="0"/>
              </a:spcAft>
              <a:buNone/>
            </a:pPr>
            <a:r>
              <a:t/>
            </a:r>
            <a:endParaRPr/>
          </a:p>
        </p:txBody>
      </p:sp>
      <p:pic>
        <p:nvPicPr>
          <p:cNvPr id="123" name="Google Shape;123;p23"/>
          <p:cNvPicPr preferRelativeResize="0"/>
          <p:nvPr/>
        </p:nvPicPr>
        <p:blipFill>
          <a:blip r:embed="rId3">
            <a:alphaModFix/>
          </a:blip>
          <a:stretch>
            <a:fillRect/>
          </a:stretch>
        </p:blipFill>
        <p:spPr>
          <a:xfrm>
            <a:off x="1545300" y="1180675"/>
            <a:ext cx="5731150" cy="3702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idx="1" type="body"/>
          </p:nvPr>
        </p:nvSpPr>
        <p:spPr>
          <a:xfrm>
            <a:off x="311700" y="771850"/>
            <a:ext cx="8520600" cy="379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the above visualization, the relationship between human development index and mpc measurement of the 5 countries that have the highest mortality per capita is determined</a:t>
            </a:r>
            <a:endParaRPr/>
          </a:p>
          <a:p>
            <a:pPr indent="-342900" lvl="0" marL="457200" rtl="0" algn="l">
              <a:spcBef>
                <a:spcPts val="0"/>
              </a:spcBef>
              <a:spcAft>
                <a:spcPts val="0"/>
              </a:spcAft>
              <a:buSzPts val="1800"/>
              <a:buChar char="●"/>
            </a:pPr>
            <a:r>
              <a:rPr lang="en"/>
              <a:t>The observation shows that developing countries like Colombia, Brazil, Mexico have high HDI ranking but low mortality per capita, while USA and Argentina have low HDI and high mortality per capita</a:t>
            </a:r>
            <a:endParaRPr/>
          </a:p>
          <a:p>
            <a:pPr indent="-342900" lvl="0" marL="457200" rtl="0" algn="l">
              <a:spcBef>
                <a:spcPts val="0"/>
              </a:spcBef>
              <a:spcAft>
                <a:spcPts val="0"/>
              </a:spcAft>
              <a:buSzPts val="1800"/>
              <a:buChar char="●"/>
            </a:pPr>
            <a:r>
              <a:rPr lang="en"/>
              <a:t>The visualization also shows that USA and Argentina have questionable public health systems and brings the urgency to reduce the mortality rate attributed to </a:t>
            </a:r>
            <a:r>
              <a:rPr lang="en"/>
              <a:t>respiratory</a:t>
            </a:r>
            <a:r>
              <a:rPr lang="en"/>
              <a:t> diseases, primarily </a:t>
            </a:r>
            <a:r>
              <a:rPr lang="en"/>
              <a:t>pneumonia</a:t>
            </a:r>
            <a:r>
              <a:rPr lang="en"/>
              <a:t> related diseases</a:t>
            </a:r>
            <a:endParaRPr/>
          </a:p>
          <a:p>
            <a:pPr indent="0" lvl="0" marL="0" rtl="0" algn="l">
              <a:spcBef>
                <a:spcPts val="1600"/>
              </a:spcBef>
              <a:spcAft>
                <a:spcPts val="160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t>Relationship between Population and MPC related to respiratory diseases</a:t>
            </a:r>
            <a:endParaRPr b="1"/>
          </a:p>
        </p:txBody>
      </p:sp>
      <p:sp>
        <p:nvSpPr>
          <p:cNvPr id="134" name="Google Shape;134;p2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5"/>
          <p:cNvPicPr preferRelativeResize="0"/>
          <p:nvPr/>
        </p:nvPicPr>
        <p:blipFill>
          <a:blip r:embed="rId3">
            <a:alphaModFix/>
          </a:blip>
          <a:stretch>
            <a:fillRect/>
          </a:stretch>
        </p:blipFill>
        <p:spPr>
          <a:xfrm>
            <a:off x="60275" y="1121375"/>
            <a:ext cx="8940851" cy="3791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idx="1" type="body"/>
          </p:nvPr>
        </p:nvSpPr>
        <p:spPr>
          <a:xfrm>
            <a:off x="311700" y="421925"/>
            <a:ext cx="8520600" cy="414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Caution: </a:t>
            </a:r>
            <a:r>
              <a:rPr lang="en"/>
              <a:t>Absolute death reported should not be considered a reliable parameter and overall public health should be ascertained by mortality per capita that takes population of a country into account.</a:t>
            </a:r>
            <a:endParaRPr/>
          </a:p>
          <a:p>
            <a:pPr indent="-342900" lvl="0" marL="457200" rtl="0" algn="l">
              <a:spcBef>
                <a:spcPts val="0"/>
              </a:spcBef>
              <a:spcAft>
                <a:spcPts val="0"/>
              </a:spcAft>
              <a:buSzPts val="1800"/>
              <a:buChar char="●"/>
            </a:pPr>
            <a:r>
              <a:rPr lang="en"/>
              <a:t>The table is sorted by the death count in ascending order. As we go from left to right, the absolute death count increases. Though the death count in the USA is maximum, the mortality per capita is better than a lot of countries whose absolute death count figure is low</a:t>
            </a:r>
            <a:endParaRPr/>
          </a:p>
          <a:p>
            <a:pPr indent="-342900" lvl="0" marL="457200" rtl="0" algn="l">
              <a:spcBef>
                <a:spcPts val="0"/>
              </a:spcBef>
              <a:spcAft>
                <a:spcPts val="0"/>
              </a:spcAft>
              <a:buSzPts val="1800"/>
              <a:buChar char="●"/>
            </a:pPr>
            <a:r>
              <a:rPr lang="en"/>
              <a:t>Puerto Rico’s population is about 1/10 th  of that of USA but still mortality per capita is relatively poor. Thereby, we can conclude that population is not a chief parameter that contributes to the mortality per capita of a country. Besides population, other factors like HDI, GDP, Environmental conditions and lifestyle  of the population are important predictors.</a:t>
            </a:r>
            <a:endParaRPr sz="2250">
              <a:solidFill>
                <a:srgbClr val="222222"/>
              </a:solidFill>
              <a:highlight>
                <a:srgbClr val="FFFFFF"/>
              </a:highlight>
              <a:latin typeface="Roboto"/>
              <a:ea typeface="Roboto"/>
              <a:cs typeface="Roboto"/>
              <a:sym typeface="Roboto"/>
            </a:endParaRPr>
          </a:p>
          <a:p>
            <a:pPr indent="0" lvl="0" marL="45720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01375" y="442025"/>
            <a:ext cx="8530800" cy="6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GDP and MPC</a:t>
            </a:r>
            <a:endParaRPr/>
          </a:p>
        </p:txBody>
      </p:sp>
      <p:pic>
        <p:nvPicPr>
          <p:cNvPr id="146" name="Google Shape;146;p27"/>
          <p:cNvPicPr preferRelativeResize="0"/>
          <p:nvPr/>
        </p:nvPicPr>
        <p:blipFill>
          <a:blip r:embed="rId3">
            <a:alphaModFix/>
          </a:blip>
          <a:stretch>
            <a:fillRect/>
          </a:stretch>
        </p:blipFill>
        <p:spPr>
          <a:xfrm>
            <a:off x="301376" y="1356225"/>
            <a:ext cx="4040525" cy="3393775"/>
          </a:xfrm>
          <a:prstGeom prst="rect">
            <a:avLst/>
          </a:prstGeom>
          <a:noFill/>
          <a:ln>
            <a:noFill/>
          </a:ln>
        </p:spPr>
      </p:pic>
      <p:pic>
        <p:nvPicPr>
          <p:cNvPr id="147" name="Google Shape;147;p27"/>
          <p:cNvPicPr preferRelativeResize="0"/>
          <p:nvPr/>
        </p:nvPicPr>
        <p:blipFill>
          <a:blip r:embed="rId4">
            <a:alphaModFix/>
          </a:blip>
          <a:stretch>
            <a:fillRect/>
          </a:stretch>
        </p:blipFill>
        <p:spPr>
          <a:xfrm>
            <a:off x="4843250" y="1301275"/>
            <a:ext cx="3481876" cy="34487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771850"/>
            <a:ext cx="8520600" cy="379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is a common notion that countries with high GDP have financial resources to combat diseases. </a:t>
            </a:r>
            <a:endParaRPr/>
          </a:p>
          <a:p>
            <a:pPr indent="-342900" lvl="0" marL="457200" rtl="0" algn="l">
              <a:spcBef>
                <a:spcPts val="0"/>
              </a:spcBef>
              <a:spcAft>
                <a:spcPts val="0"/>
              </a:spcAft>
              <a:buSzPts val="1800"/>
              <a:buChar char="●"/>
            </a:pPr>
            <a:r>
              <a:rPr lang="en"/>
              <a:t>The visualisation shows us that a rich country like USA has poor mortality rate per capita figure, in comparison to countries like Colombia, Mexico and Brazil that have far less economic resources.</a:t>
            </a:r>
            <a:endParaRPr/>
          </a:p>
          <a:p>
            <a:pPr indent="-342900" lvl="0" marL="457200" rtl="0" algn="l">
              <a:spcBef>
                <a:spcPts val="0"/>
              </a:spcBef>
              <a:spcAft>
                <a:spcPts val="0"/>
              </a:spcAft>
              <a:buSzPts val="1800"/>
              <a:buChar char="●"/>
            </a:pPr>
            <a:r>
              <a:rPr lang="en"/>
              <a:t>Brazil and USA have close MPCs despite their highly polarized GDPs.</a:t>
            </a:r>
            <a:endParaRPr/>
          </a:p>
          <a:p>
            <a:pPr indent="-342900" lvl="0" marL="457200" rtl="0" algn="l">
              <a:spcBef>
                <a:spcPts val="0"/>
              </a:spcBef>
              <a:spcAft>
                <a:spcPts val="0"/>
              </a:spcAft>
              <a:buSzPts val="1800"/>
              <a:buChar char="●"/>
            </a:pPr>
            <a:r>
              <a:rPr lang="en"/>
              <a:t>Thus, we can say that GDP could be a partial contributing factor to MPC but not the sole prominent factor.</a:t>
            </a:r>
            <a:endParaRPr/>
          </a:p>
          <a:p>
            <a:pPr indent="0" lvl="0" marL="0" rtl="0" algn="l">
              <a:spcBef>
                <a:spcPts val="1600"/>
              </a:spcBef>
              <a:spcAft>
                <a:spcPts val="1600"/>
              </a:spcAft>
              <a:buNone/>
            </a:pP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wise Analysis in USA</a:t>
            </a:r>
            <a:endParaRPr/>
          </a:p>
        </p:txBody>
      </p:sp>
      <p:sp>
        <p:nvSpPr>
          <p:cNvPr id="158" name="Google Shape;158;p2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have taken into consideration all the 50 states and picked up all the counties that could serve as source of inspiration for maintaining a consistent record of lowest mortality rate due to respiratory diseases.</a:t>
            </a:r>
            <a:endParaRPr/>
          </a:p>
          <a:p>
            <a:pPr indent="-342900" lvl="0" marL="457200" rtl="0" algn="l">
              <a:spcBef>
                <a:spcPts val="0"/>
              </a:spcBef>
              <a:spcAft>
                <a:spcPts val="0"/>
              </a:spcAft>
              <a:buSzPts val="1800"/>
              <a:buChar char="●"/>
            </a:pPr>
            <a:r>
              <a:rPr lang="en"/>
              <a:t>Following are the counties that could qualify to possess best respiratory health care. [Note that best is a very subjective terminology and different agencies have their own criterias of awarding this tag]</a:t>
            </a:r>
            <a:endParaRPr/>
          </a:p>
          <a:p>
            <a:pPr indent="-342900" lvl="0" marL="457200" rtl="0" algn="l">
              <a:spcBef>
                <a:spcPts val="0"/>
              </a:spcBef>
              <a:spcAft>
                <a:spcPts val="0"/>
              </a:spcAft>
              <a:buSzPts val="1800"/>
              <a:buChar char="●"/>
            </a:pPr>
            <a:r>
              <a:rPr lang="en"/>
              <a:t>In our opinion, healthcare system that have steadfastly managed to keep the fatalities off respiratory diseases lowest throughout a significant span of 30 years without the slightest aberration.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graphicFrame>
        <p:nvGraphicFramePr>
          <p:cNvPr id="163" name="Google Shape;163;p30"/>
          <p:cNvGraphicFramePr/>
          <p:nvPr/>
        </p:nvGraphicFramePr>
        <p:xfrm>
          <a:off x="927400" y="374800"/>
          <a:ext cx="3000000" cy="3000000"/>
        </p:xfrm>
        <a:graphic>
          <a:graphicData uri="http://schemas.openxmlformats.org/drawingml/2006/table">
            <a:tbl>
              <a:tblPr>
                <a:noFill/>
                <a:tableStyleId>{9A536516-13D9-49C9-BFA0-42A1A68BABE1}</a:tableStyleId>
              </a:tblPr>
              <a:tblGrid>
                <a:gridCol w="3757625"/>
                <a:gridCol w="3757625"/>
              </a:tblGrid>
              <a:tr h="709350">
                <a:tc gridSpan="2">
                  <a:txBody>
                    <a:bodyPr/>
                    <a:lstStyle/>
                    <a:p>
                      <a:pPr indent="-228600" lvl="0" marL="457200" rtl="0" algn="l">
                        <a:lnSpc>
                          <a:spcPct val="115000"/>
                        </a:lnSpc>
                        <a:spcBef>
                          <a:spcPts val="0"/>
                        </a:spcBef>
                        <a:spcAft>
                          <a:spcPts val="1600"/>
                        </a:spcAft>
                        <a:buNone/>
                      </a:pPr>
                      <a:r>
                        <a:rPr b="1" lang="en" sz="1800">
                          <a:solidFill>
                            <a:schemeClr val="dk1"/>
                          </a:solidFill>
                          <a:latin typeface="Old Standard TT"/>
                          <a:ea typeface="Old Standard TT"/>
                          <a:cs typeface="Old Standard TT"/>
                          <a:sym typeface="Old Standard TT"/>
                        </a:rPr>
                        <a:t>Counties with lowest Mortality rate due to respiratory diseases</a:t>
                      </a:r>
                      <a:endParaRPr b="1" sz="1800">
                        <a:solidFill>
                          <a:schemeClr val="dk1"/>
                        </a:solidFill>
                        <a:latin typeface="Old Standard TT"/>
                        <a:ea typeface="Old Standard TT"/>
                        <a:cs typeface="Old Standard TT"/>
                        <a:sym typeface="Old Standard TT"/>
                      </a:endParaRPr>
                    </a:p>
                  </a:txBody>
                  <a:tcPr marT="91425" marB="91425" marR="91425" marL="91425"/>
                </a:tc>
                <a:tc hMerge="1"/>
              </a:tr>
              <a:tr h="3684550">
                <a:tc>
                  <a:txBody>
                    <a:bodyPr/>
                    <a:lstStyle/>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Makon County of Alabama</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Santa Cruz County of Arizona</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Pitkin County of Colorado</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Kent County of Delaware</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Ottawa County in Michigan</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Traverse County in Minnesota</a:t>
                      </a:r>
                      <a:endParaRPr sz="1800">
                        <a:solidFill>
                          <a:schemeClr val="dk1"/>
                        </a:solidFill>
                        <a:latin typeface="Old Standard TT"/>
                        <a:ea typeface="Old Standard TT"/>
                        <a:cs typeface="Old Standard TT"/>
                        <a:sym typeface="Old Standard TT"/>
                      </a:endParaRPr>
                    </a:p>
                    <a:p>
                      <a:pPr indent="-361950" lvl="0" marL="457200" marR="127000" rtl="0" algn="l">
                        <a:lnSpc>
                          <a:spcPct val="115000"/>
                        </a:lnSpc>
                        <a:spcBef>
                          <a:spcPts val="0"/>
                        </a:spcBef>
                        <a:spcAft>
                          <a:spcPts val="0"/>
                        </a:spcAft>
                        <a:buClr>
                          <a:schemeClr val="dk1"/>
                        </a:buClr>
                        <a:buSzPts val="2100"/>
                        <a:buFont typeface="Old Standard TT"/>
                        <a:buChar char="●"/>
                      </a:pPr>
                      <a:r>
                        <a:rPr lang="en" sz="1700">
                          <a:solidFill>
                            <a:schemeClr val="dk1"/>
                          </a:solidFill>
                          <a:latin typeface="Old Standard TT"/>
                          <a:ea typeface="Old Standard TT"/>
                          <a:cs typeface="Old Standard TT"/>
                          <a:sym typeface="Old Standard TT"/>
                        </a:rPr>
                        <a:t>Rockingham County in New Hampshire</a:t>
                      </a:r>
                      <a:endParaRPr sz="1700">
                        <a:solidFill>
                          <a:schemeClr val="dk1"/>
                        </a:solidFill>
                        <a:latin typeface="Old Standard TT"/>
                        <a:ea typeface="Old Standard TT"/>
                        <a:cs typeface="Old Standard TT"/>
                        <a:sym typeface="Old Standard TT"/>
                      </a:endParaRPr>
                    </a:p>
                    <a:p>
                      <a:pPr indent="-336550" lvl="0" marL="457200" marR="127000" rtl="0" algn="l">
                        <a:lnSpc>
                          <a:spcPct val="115000"/>
                        </a:lnSpc>
                        <a:spcBef>
                          <a:spcPts val="0"/>
                        </a:spcBef>
                        <a:spcAft>
                          <a:spcPts val="0"/>
                        </a:spcAft>
                        <a:buClr>
                          <a:schemeClr val="dk1"/>
                        </a:buClr>
                        <a:buSzPts val="1700"/>
                        <a:buFont typeface="Old Standard TT"/>
                        <a:buChar char="●"/>
                      </a:pPr>
                      <a:r>
                        <a:rPr lang="en" sz="1100">
                          <a:solidFill>
                            <a:schemeClr val="dk1"/>
                          </a:solidFill>
                        </a:rPr>
                        <a:t> </a:t>
                      </a:r>
                      <a:r>
                        <a:rPr lang="en" sz="1700">
                          <a:solidFill>
                            <a:schemeClr val="dk1"/>
                          </a:solidFill>
                          <a:latin typeface="Old Standard TT"/>
                          <a:ea typeface="Old Standard TT"/>
                          <a:cs typeface="Old Standard TT"/>
                          <a:sym typeface="Old Standard TT"/>
                        </a:rPr>
                        <a:t>Bergen County in New Jersey</a:t>
                      </a:r>
                      <a:endParaRPr sz="1700">
                        <a:solidFill>
                          <a:schemeClr val="dk1"/>
                        </a:solidFill>
                        <a:latin typeface="Old Standard TT"/>
                        <a:ea typeface="Old Standard TT"/>
                        <a:cs typeface="Old Standard TT"/>
                        <a:sym typeface="Old Standard TT"/>
                      </a:endParaRPr>
                    </a:p>
                    <a:p>
                      <a:pPr indent="-336550" lvl="0" marL="457200" marR="127000" rtl="0" algn="l">
                        <a:lnSpc>
                          <a:spcPct val="115000"/>
                        </a:lnSpc>
                        <a:spcBef>
                          <a:spcPts val="0"/>
                        </a:spcBef>
                        <a:spcAft>
                          <a:spcPts val="0"/>
                        </a:spcAft>
                        <a:buClr>
                          <a:schemeClr val="dk1"/>
                        </a:buClr>
                        <a:buSzPts val="1700"/>
                        <a:buFont typeface="Old Standard TT"/>
                        <a:buChar char="●"/>
                      </a:pPr>
                      <a:r>
                        <a:rPr lang="en" sz="1700">
                          <a:solidFill>
                            <a:schemeClr val="dk1"/>
                          </a:solidFill>
                          <a:latin typeface="Old Standard TT"/>
                          <a:ea typeface="Old Standard TT"/>
                          <a:cs typeface="Old Standard TT"/>
                          <a:sym typeface="Old Standard TT"/>
                        </a:rPr>
                        <a:t>Mora County in New Mexico</a:t>
                      </a:r>
                      <a:endParaRPr sz="1700">
                        <a:solidFill>
                          <a:schemeClr val="dk1"/>
                        </a:solidFill>
                        <a:latin typeface="Old Standard TT"/>
                        <a:ea typeface="Old Standard TT"/>
                        <a:cs typeface="Old Standard TT"/>
                        <a:sym typeface="Old Standard TT"/>
                      </a:endParaRPr>
                    </a:p>
                    <a:p>
                      <a:pPr indent="-336550" lvl="0" marL="457200" marR="127000" rtl="0" algn="l">
                        <a:lnSpc>
                          <a:spcPct val="115000"/>
                        </a:lnSpc>
                        <a:spcBef>
                          <a:spcPts val="0"/>
                        </a:spcBef>
                        <a:spcAft>
                          <a:spcPts val="0"/>
                        </a:spcAft>
                        <a:buClr>
                          <a:schemeClr val="dk1"/>
                        </a:buClr>
                        <a:buSzPts val="1700"/>
                        <a:buFont typeface="Old Standard TT"/>
                        <a:buChar char="●"/>
                      </a:pPr>
                      <a:r>
                        <a:rPr lang="en" sz="1700">
                          <a:solidFill>
                            <a:schemeClr val="dk1"/>
                          </a:solidFill>
                          <a:latin typeface="Old Standard TT"/>
                          <a:ea typeface="Old Standard TT"/>
                          <a:cs typeface="Old Standard TT"/>
                          <a:sym typeface="Old Standard TT"/>
                        </a:rPr>
                        <a:t>Biling County in North Dacota</a:t>
                      </a:r>
                      <a:endParaRPr/>
                    </a:p>
                  </a:txBody>
                  <a:tcPr marT="91425" marB="91425" marR="91425" marL="91425"/>
                </a:tc>
                <a:tc>
                  <a:txBody>
                    <a:bodyPr/>
                    <a:lstStyle/>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Newport County in Rhode Island</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Beaufort County in North Carolina</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Cache county in Utah</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San juan County in Washington</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Tucker County in West Virginia</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Teton County in Woming</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31"/>
          <p:cNvPicPr preferRelativeResize="0"/>
          <p:nvPr/>
        </p:nvPicPr>
        <p:blipFill>
          <a:blip r:embed="rId3">
            <a:alphaModFix/>
          </a:blip>
          <a:stretch>
            <a:fillRect/>
          </a:stretch>
        </p:blipFill>
        <p:spPr>
          <a:xfrm>
            <a:off x="150700" y="143675"/>
            <a:ext cx="4856150" cy="4856150"/>
          </a:xfrm>
          <a:prstGeom prst="rect">
            <a:avLst/>
          </a:prstGeom>
          <a:noFill/>
          <a:ln>
            <a:noFill/>
          </a:ln>
        </p:spPr>
      </p:pic>
      <p:sp>
        <p:nvSpPr>
          <p:cNvPr id="169" name="Google Shape;169;p31"/>
          <p:cNvSpPr txBox="1"/>
          <p:nvPr/>
        </p:nvSpPr>
        <p:spPr>
          <a:xfrm>
            <a:off x="5525250" y="743400"/>
            <a:ext cx="2863200" cy="326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a:p>
            <a:pPr indent="0" lvl="0" marL="0" rtl="0" algn="ctr">
              <a:spcBef>
                <a:spcPts val="0"/>
              </a:spcBef>
              <a:spcAft>
                <a:spcPts val="0"/>
              </a:spcAft>
              <a:buNone/>
            </a:pPr>
            <a:r>
              <a:t/>
            </a:r>
            <a:endParaRPr>
              <a:latin typeface="Old Standard TT"/>
              <a:ea typeface="Old Standard TT"/>
              <a:cs typeface="Old Standard TT"/>
              <a:sym typeface="Old Standard TT"/>
            </a:endParaRPr>
          </a:p>
          <a:p>
            <a:pPr indent="0" lvl="0" marL="0" rtl="0" algn="ctr">
              <a:spcBef>
                <a:spcPts val="0"/>
              </a:spcBef>
              <a:spcAft>
                <a:spcPts val="0"/>
              </a:spcAft>
              <a:buNone/>
            </a:pPr>
            <a:r>
              <a:t/>
            </a:r>
            <a:endParaRPr>
              <a:latin typeface="Old Standard TT"/>
              <a:ea typeface="Old Standard TT"/>
              <a:cs typeface="Old Standard TT"/>
              <a:sym typeface="Old Standard TT"/>
            </a:endParaRPr>
          </a:p>
          <a:p>
            <a:pPr indent="0" lvl="0" marL="0" rtl="0" algn="ctr">
              <a:spcBef>
                <a:spcPts val="0"/>
              </a:spcBef>
              <a:spcAft>
                <a:spcPts val="0"/>
              </a:spcAft>
              <a:buNone/>
            </a:pPr>
            <a:r>
              <a:t/>
            </a:r>
            <a:endParaRPr>
              <a:latin typeface="Old Standard TT"/>
              <a:ea typeface="Old Standard TT"/>
              <a:cs typeface="Old Standard TT"/>
              <a:sym typeface="Old Standard TT"/>
            </a:endParaRPr>
          </a:p>
          <a:p>
            <a:pPr indent="0" lvl="0" marL="0" rtl="0" algn="ctr">
              <a:spcBef>
                <a:spcPts val="0"/>
              </a:spcBef>
              <a:spcAft>
                <a:spcPts val="0"/>
              </a:spcAft>
              <a:buNone/>
            </a:pPr>
            <a:r>
              <a:t/>
            </a:r>
            <a:endParaRPr b="1">
              <a:latin typeface="Old Standard TT"/>
              <a:ea typeface="Old Standard TT"/>
              <a:cs typeface="Old Standard TT"/>
              <a:sym typeface="Old Standard TT"/>
            </a:endParaRPr>
          </a:p>
          <a:p>
            <a:pPr indent="0" lvl="0" marL="0" rtl="0" algn="ctr">
              <a:spcBef>
                <a:spcPts val="0"/>
              </a:spcBef>
              <a:spcAft>
                <a:spcPts val="0"/>
              </a:spcAft>
              <a:buNone/>
            </a:pPr>
            <a:r>
              <a:rPr b="1" lang="en">
                <a:latin typeface="Old Standard TT"/>
                <a:ea typeface="Old Standard TT"/>
                <a:cs typeface="Old Standard TT"/>
                <a:sym typeface="Old Standard TT"/>
              </a:rPr>
              <a:t>County wise depiction of the lowest mortality rate due to respiratory diseases.</a:t>
            </a:r>
            <a:endParaRPr b="1">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Respiratory diseases</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Are pathological conditions affecting the lungs and other parts of the respiratory system. These diseases range from mild to life </a:t>
            </a:r>
            <a:r>
              <a:rPr lang="en"/>
              <a:t>threatening</a:t>
            </a:r>
            <a:r>
              <a:rPr lang="en"/>
              <a:t> diseases such as common cold, asthma, bacterial pneumonia, pulmonary embolism, and lung cancer</a:t>
            </a:r>
            <a:endParaRPr/>
          </a:p>
          <a:p>
            <a:pPr indent="-342900" lvl="0" marL="457200" rtl="0" algn="l">
              <a:spcBef>
                <a:spcPts val="0"/>
              </a:spcBef>
              <a:spcAft>
                <a:spcPts val="0"/>
              </a:spcAft>
              <a:buSzPts val="1800"/>
              <a:buChar char="●"/>
            </a:pPr>
            <a:r>
              <a:rPr lang="en"/>
              <a:t>Respiratory diseases can be classified in </a:t>
            </a:r>
            <a:r>
              <a:rPr lang="en"/>
              <a:t>many</a:t>
            </a:r>
            <a:r>
              <a:rPr lang="en"/>
              <a:t> ways like obstructive lung disease(asthma, chronic bronchitis, COPD), restrictive lung diseases, chronic respiratory diseases(CRD), respiratory tract infections, Tumors(lung cancer), pleural cavity diseases, pulmonary vascular diseases(pulmonary embolism), and neonatal diseases</a:t>
            </a:r>
            <a:endParaRPr/>
          </a:p>
          <a:p>
            <a:pPr indent="-342900" lvl="0" marL="457200" rtl="0" algn="l">
              <a:spcBef>
                <a:spcPts val="0"/>
              </a:spcBef>
              <a:spcAft>
                <a:spcPts val="0"/>
              </a:spcAft>
              <a:buSzPts val="1800"/>
              <a:buChar char="●"/>
            </a:pPr>
            <a:r>
              <a:rPr lang="en"/>
              <a:t>The ICD codes of all the respiratory diseases is shown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idx="1" type="body"/>
          </p:nvPr>
        </p:nvSpPr>
        <p:spPr>
          <a:xfrm>
            <a:off x="311725" y="1326050"/>
            <a:ext cx="8520600" cy="324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4300"/>
          </a:p>
          <a:p>
            <a:pPr indent="0" lvl="0" marL="0" rtl="0" algn="ctr">
              <a:spcBef>
                <a:spcPts val="1600"/>
              </a:spcBef>
              <a:spcAft>
                <a:spcPts val="1600"/>
              </a:spcAft>
              <a:buNone/>
            </a:pPr>
            <a:r>
              <a:rPr lang="en" sz="4300"/>
              <a:t>THANK YOU !</a:t>
            </a:r>
            <a:endParaRPr sz="4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ICD10 categories of the respiratory diseases</a:t>
            </a:r>
            <a:endParaRPr/>
          </a:p>
        </p:txBody>
      </p:sp>
      <p:pic>
        <p:nvPicPr>
          <p:cNvPr id="72" name="Google Shape;72;p15"/>
          <p:cNvPicPr preferRelativeResize="0"/>
          <p:nvPr/>
        </p:nvPicPr>
        <p:blipFill>
          <a:blip r:embed="rId3">
            <a:alphaModFix/>
          </a:blip>
          <a:stretch>
            <a:fillRect/>
          </a:stretch>
        </p:blipFill>
        <p:spPr>
          <a:xfrm>
            <a:off x="642950" y="1258150"/>
            <a:ext cx="7878299" cy="3232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 used for analysis</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Old Standard TT"/>
              <a:buChar char="●"/>
            </a:pPr>
            <a:r>
              <a:rPr lang="en"/>
              <a:t>Extraction of dataset for respiratory diseases </a:t>
            </a:r>
            <a:endParaRPr/>
          </a:p>
          <a:p>
            <a:pPr indent="-342900" lvl="1" marL="914400" rtl="0" algn="l">
              <a:spcBef>
                <a:spcPts val="0"/>
              </a:spcBef>
              <a:spcAft>
                <a:spcPts val="0"/>
              </a:spcAft>
              <a:buClr>
                <a:schemeClr val="dk1"/>
              </a:buClr>
              <a:buSzPts val="1800"/>
              <a:buFont typeface="Old Standard TT"/>
              <a:buChar char="○"/>
            </a:pPr>
            <a:r>
              <a:rPr lang="en" sz="1800"/>
              <a:t>Mortality Data Set attached in Moodle</a:t>
            </a:r>
            <a:endParaRPr sz="1800"/>
          </a:p>
          <a:p>
            <a:pPr indent="-342900" lvl="0" marL="457200" rtl="0" algn="l">
              <a:spcBef>
                <a:spcPts val="0"/>
              </a:spcBef>
              <a:spcAft>
                <a:spcPts val="0"/>
              </a:spcAft>
              <a:buClr>
                <a:schemeClr val="dk1"/>
              </a:buClr>
              <a:buSzPts val="1800"/>
              <a:buFont typeface="Old Standard TT"/>
              <a:buChar char="●"/>
            </a:pPr>
            <a:r>
              <a:rPr lang="en"/>
              <a:t>Population Dataset</a:t>
            </a:r>
            <a:endParaRPr/>
          </a:p>
          <a:p>
            <a:pPr indent="-342900" lvl="1" marL="914400" rtl="0" algn="l">
              <a:spcBef>
                <a:spcPts val="0"/>
              </a:spcBef>
              <a:spcAft>
                <a:spcPts val="0"/>
              </a:spcAft>
              <a:buClr>
                <a:srgbClr val="737373"/>
              </a:buClr>
              <a:buSzPts val="1800"/>
              <a:buFont typeface="Old Standard TT"/>
              <a:buChar char="○"/>
            </a:pPr>
            <a:r>
              <a:rPr lang="en" sz="1800" u="sng">
                <a:solidFill>
                  <a:srgbClr val="1155CC"/>
                </a:solidFill>
                <a:hlinkClick r:id="rId3"/>
              </a:rPr>
              <a:t>https://data.worldbank.org/</a:t>
            </a:r>
            <a:endParaRPr sz="1800"/>
          </a:p>
          <a:p>
            <a:pPr indent="-342900" lvl="0" marL="457200" rtl="0" algn="l">
              <a:spcBef>
                <a:spcPts val="0"/>
              </a:spcBef>
              <a:spcAft>
                <a:spcPts val="0"/>
              </a:spcAft>
              <a:buClr>
                <a:schemeClr val="dk1"/>
              </a:buClr>
              <a:buSzPts val="1800"/>
              <a:buFont typeface="Old Standard TT"/>
              <a:buChar char="●"/>
            </a:pPr>
            <a:r>
              <a:rPr lang="en"/>
              <a:t>GDP dataset</a:t>
            </a:r>
            <a:endParaRPr/>
          </a:p>
          <a:p>
            <a:pPr indent="-342900" lvl="1" marL="914400" rtl="0" algn="l">
              <a:spcBef>
                <a:spcPts val="0"/>
              </a:spcBef>
              <a:spcAft>
                <a:spcPts val="0"/>
              </a:spcAft>
              <a:buClr>
                <a:srgbClr val="737373"/>
              </a:buClr>
              <a:buSzPts val="1800"/>
              <a:buFont typeface="Old Standard TT"/>
              <a:buChar char="○"/>
            </a:pPr>
            <a:r>
              <a:rPr lang="en" sz="1800" u="sng">
                <a:solidFill>
                  <a:srgbClr val="1155CC"/>
                </a:solidFill>
                <a:hlinkClick r:id="rId4"/>
              </a:rPr>
              <a:t>https://data.worldbank.org/indicator/NY.GDP.MKTP.CD</a:t>
            </a:r>
            <a:endParaRPr sz="1800"/>
          </a:p>
          <a:p>
            <a:pPr indent="-342900" lvl="0" marL="457200" rtl="0" algn="l">
              <a:spcBef>
                <a:spcPts val="0"/>
              </a:spcBef>
              <a:spcAft>
                <a:spcPts val="0"/>
              </a:spcAft>
              <a:buClr>
                <a:schemeClr val="dk1"/>
              </a:buClr>
              <a:buSzPts val="1800"/>
              <a:buFont typeface="Old Standard TT"/>
              <a:buChar char="●"/>
            </a:pPr>
            <a:r>
              <a:rPr lang="en"/>
              <a:t>HDI dataset</a:t>
            </a:r>
            <a:endParaRPr/>
          </a:p>
          <a:p>
            <a:pPr indent="-342900" lvl="1" marL="914400" rtl="0" algn="l">
              <a:spcBef>
                <a:spcPts val="0"/>
              </a:spcBef>
              <a:spcAft>
                <a:spcPts val="0"/>
              </a:spcAft>
              <a:buClr>
                <a:srgbClr val="737373"/>
              </a:buClr>
              <a:buSzPts val="1800"/>
              <a:buFont typeface="Old Standard TT"/>
              <a:buChar char="○"/>
            </a:pPr>
            <a:r>
              <a:rPr lang="en" sz="1800" u="sng">
                <a:solidFill>
                  <a:srgbClr val="1155CC"/>
                </a:solidFill>
                <a:hlinkClick r:id="rId5"/>
              </a:rPr>
              <a:t>http://hdr.undp.org/en/data#</a:t>
            </a:r>
            <a:endParaRPr sz="1800"/>
          </a:p>
          <a:p>
            <a:pPr indent="-342900" lvl="0" marL="457200" rtl="0" algn="l">
              <a:spcBef>
                <a:spcPts val="0"/>
              </a:spcBef>
              <a:spcAft>
                <a:spcPts val="0"/>
              </a:spcAft>
              <a:buClr>
                <a:schemeClr val="dk1"/>
              </a:buClr>
              <a:buSzPts val="1800"/>
              <a:buFont typeface="Old Standard TT"/>
              <a:buChar char="●"/>
            </a:pPr>
            <a:r>
              <a:rPr lang="en"/>
              <a:t>State Wise</a:t>
            </a:r>
            <a:r>
              <a:rPr lang="en"/>
              <a:t> Analysis Dataset</a:t>
            </a:r>
            <a:endParaRPr/>
          </a:p>
          <a:p>
            <a:pPr indent="-387350" lvl="1" marL="914400" rtl="0" algn="l">
              <a:spcBef>
                <a:spcPts val="0"/>
              </a:spcBef>
              <a:spcAft>
                <a:spcPts val="0"/>
              </a:spcAft>
              <a:buClr>
                <a:srgbClr val="0000FF"/>
              </a:buClr>
              <a:buSzPts val="2500"/>
              <a:buFont typeface="Old Standard TT"/>
              <a:buChar char="○"/>
            </a:pPr>
            <a:r>
              <a:rPr lang="en" sz="1800" u="sng">
                <a:solidFill>
                  <a:srgbClr val="0000FF"/>
                </a:solidFill>
                <a:hlinkClick r:id="rId6"/>
              </a:rPr>
              <a:t>http://ghdx.healthdata.org/</a:t>
            </a:r>
            <a:endParaRPr sz="2100">
              <a:solidFill>
                <a:srgbClr val="0000FF"/>
              </a:solidFill>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research analysis</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Mortality per capita in Americas due to respiratory diseases and their rise</a:t>
            </a:r>
            <a:endParaRPr/>
          </a:p>
          <a:p>
            <a:pPr indent="-342900" lvl="0" marL="457200" rtl="0" algn="l">
              <a:spcBef>
                <a:spcPts val="0"/>
              </a:spcBef>
              <a:spcAft>
                <a:spcPts val="0"/>
              </a:spcAft>
              <a:buSzPts val="1800"/>
              <a:buChar char="●"/>
            </a:pPr>
            <a:r>
              <a:rPr lang="en"/>
              <a:t>Identifying the most/least dangerous respiratory diseases </a:t>
            </a:r>
            <a:endParaRPr/>
          </a:p>
          <a:p>
            <a:pPr indent="-342900" lvl="0" marL="457200" rtl="0" algn="l">
              <a:spcBef>
                <a:spcPts val="0"/>
              </a:spcBef>
              <a:spcAft>
                <a:spcPts val="0"/>
              </a:spcAft>
              <a:buSzPts val="1800"/>
              <a:buChar char="●"/>
            </a:pPr>
            <a:r>
              <a:rPr lang="en"/>
              <a:t>Age groups and gender affected by the respiratory diseases</a:t>
            </a:r>
            <a:endParaRPr/>
          </a:p>
          <a:p>
            <a:pPr indent="-342900" lvl="0" marL="457200" rtl="0" algn="l">
              <a:spcBef>
                <a:spcPts val="0"/>
              </a:spcBef>
              <a:spcAft>
                <a:spcPts val="0"/>
              </a:spcAft>
              <a:buSzPts val="1800"/>
              <a:buChar char="●"/>
            </a:pPr>
            <a:r>
              <a:rPr lang="en"/>
              <a:t>The relationship between HDI and MPC of a country with a rise in respiratory diseases</a:t>
            </a:r>
            <a:endParaRPr/>
          </a:p>
          <a:p>
            <a:pPr indent="-342900" lvl="0" marL="457200" rtl="0" algn="l">
              <a:spcBef>
                <a:spcPts val="0"/>
              </a:spcBef>
              <a:spcAft>
                <a:spcPts val="0"/>
              </a:spcAft>
              <a:buSzPts val="1800"/>
              <a:buChar char="●"/>
            </a:pPr>
            <a:r>
              <a:rPr lang="en"/>
              <a:t>Population being the cause for MPC related to respiratory diseases</a:t>
            </a:r>
            <a:endParaRPr/>
          </a:p>
          <a:p>
            <a:pPr indent="-342900" lvl="0" marL="457200" rtl="0" algn="l">
              <a:spcBef>
                <a:spcPts val="0"/>
              </a:spcBef>
              <a:spcAft>
                <a:spcPts val="0"/>
              </a:spcAft>
              <a:buSzPts val="1800"/>
              <a:buChar char="●"/>
            </a:pPr>
            <a:r>
              <a:rPr lang="en"/>
              <a:t>The relationship between GDP and MPC of a country with a rise in respiratory diseases</a:t>
            </a:r>
            <a:endParaRPr/>
          </a:p>
          <a:p>
            <a:pPr indent="-342900" lvl="0" marL="457200" rtl="0" algn="l">
              <a:spcBef>
                <a:spcPts val="0"/>
              </a:spcBef>
              <a:spcAft>
                <a:spcPts val="0"/>
              </a:spcAft>
              <a:buSzPts val="1800"/>
              <a:buChar char="●"/>
            </a:pPr>
            <a:r>
              <a:rPr lang="en"/>
              <a:t>State wise analysis of respiratory diseases in USA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04825"/>
            <a:ext cx="8520600" cy="6132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b="1" lang="en" sz="1800"/>
              <a:t>Mortality per capita in Americas due to respiratory diseases</a:t>
            </a:r>
            <a:endParaRPr b="1"/>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Based on the analysis, respiratory diseases and their rise is shown in the top five mortality per capita countries during the years 2015- 2018 which are USA, Cuba, Puerto Rico, Uruguay and Argentina</a:t>
            </a:r>
            <a:endParaRPr/>
          </a:p>
          <a:p>
            <a:pPr indent="-342900" lvl="0" marL="457200" rtl="0" algn="l">
              <a:spcBef>
                <a:spcPts val="0"/>
              </a:spcBef>
              <a:spcAft>
                <a:spcPts val="0"/>
              </a:spcAft>
              <a:buSzPts val="1800"/>
              <a:buChar char="●"/>
            </a:pPr>
            <a:r>
              <a:rPr lang="en"/>
              <a:t>Out of the five countries Argentina has the highest breakout in respiratory diseases</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b="1" lang="en" sz="1800"/>
              <a:t>Identifying the most dangerous respiratory diseases </a:t>
            </a:r>
            <a:endParaRPr b="1"/>
          </a:p>
        </p:txBody>
      </p:sp>
      <p:sp>
        <p:nvSpPr>
          <p:cNvPr id="96" name="Google Shape;96;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l">
              <a:spcBef>
                <a:spcPts val="1600"/>
              </a:spcBef>
              <a:spcAft>
                <a:spcPts val="1600"/>
              </a:spcAft>
              <a:buNone/>
            </a:pPr>
            <a:r>
              <a:t/>
            </a:r>
            <a:endParaRPr/>
          </a:p>
        </p:txBody>
      </p:sp>
      <p:graphicFrame>
        <p:nvGraphicFramePr>
          <p:cNvPr id="97" name="Google Shape;97;p19"/>
          <p:cNvGraphicFramePr/>
          <p:nvPr/>
        </p:nvGraphicFramePr>
        <p:xfrm>
          <a:off x="384875" y="1058250"/>
          <a:ext cx="3000000" cy="3000000"/>
        </p:xfrm>
        <a:graphic>
          <a:graphicData uri="http://schemas.openxmlformats.org/drawingml/2006/table">
            <a:tbl>
              <a:tblPr>
                <a:noFill/>
                <a:tableStyleId>{9A536516-13D9-49C9-BFA0-42A1A68BABE1}</a:tableStyleId>
              </a:tblPr>
              <a:tblGrid>
                <a:gridCol w="1689475"/>
                <a:gridCol w="1689475"/>
                <a:gridCol w="1689475"/>
                <a:gridCol w="1689475"/>
                <a:gridCol w="1689475"/>
              </a:tblGrid>
              <a:tr h="647650">
                <a:tc>
                  <a:txBody>
                    <a:bodyPr/>
                    <a:lstStyle/>
                    <a:p>
                      <a:pPr indent="0" lvl="0" marL="0" rtl="0" algn="l">
                        <a:spcBef>
                          <a:spcPts val="0"/>
                        </a:spcBef>
                        <a:spcAft>
                          <a:spcPts val="0"/>
                        </a:spcAft>
                        <a:buNone/>
                      </a:pPr>
                      <a:r>
                        <a:rPr b="1" lang="en"/>
                        <a:t>USA</a:t>
                      </a:r>
                      <a:endParaRPr b="1"/>
                    </a:p>
                  </a:txBody>
                  <a:tcPr marT="91425" marB="91425" marR="91425" marL="91425"/>
                </a:tc>
                <a:tc>
                  <a:txBody>
                    <a:bodyPr/>
                    <a:lstStyle/>
                    <a:p>
                      <a:pPr indent="0" lvl="0" marL="0" rtl="0" algn="l">
                        <a:spcBef>
                          <a:spcPts val="0"/>
                        </a:spcBef>
                        <a:spcAft>
                          <a:spcPts val="0"/>
                        </a:spcAft>
                        <a:buNone/>
                      </a:pPr>
                      <a:r>
                        <a:rPr b="1" lang="en"/>
                        <a:t>Cuba</a:t>
                      </a:r>
                      <a:endParaRPr b="1"/>
                    </a:p>
                  </a:txBody>
                  <a:tcPr marT="91425" marB="91425" marR="91425" marL="91425"/>
                </a:tc>
                <a:tc>
                  <a:txBody>
                    <a:bodyPr/>
                    <a:lstStyle/>
                    <a:p>
                      <a:pPr indent="0" lvl="0" marL="0" rtl="0" algn="l">
                        <a:spcBef>
                          <a:spcPts val="0"/>
                        </a:spcBef>
                        <a:spcAft>
                          <a:spcPts val="0"/>
                        </a:spcAft>
                        <a:buNone/>
                      </a:pPr>
                      <a:r>
                        <a:rPr b="1" lang="en"/>
                        <a:t>Puerto Rico</a:t>
                      </a:r>
                      <a:endParaRPr b="1"/>
                    </a:p>
                  </a:txBody>
                  <a:tcPr marT="91425" marB="91425" marR="91425" marL="91425"/>
                </a:tc>
                <a:tc>
                  <a:txBody>
                    <a:bodyPr/>
                    <a:lstStyle/>
                    <a:p>
                      <a:pPr indent="0" lvl="0" marL="0" rtl="0" algn="l">
                        <a:spcBef>
                          <a:spcPts val="0"/>
                        </a:spcBef>
                        <a:spcAft>
                          <a:spcPts val="0"/>
                        </a:spcAft>
                        <a:buNone/>
                      </a:pPr>
                      <a:r>
                        <a:rPr b="1" lang="en"/>
                        <a:t>Uruguay</a:t>
                      </a:r>
                      <a:endParaRPr b="1"/>
                    </a:p>
                  </a:txBody>
                  <a:tcPr marT="91425" marB="91425" marR="91425" marL="91425"/>
                </a:tc>
                <a:tc>
                  <a:txBody>
                    <a:bodyPr/>
                    <a:lstStyle/>
                    <a:p>
                      <a:pPr indent="0" lvl="0" marL="0" rtl="0" algn="l">
                        <a:spcBef>
                          <a:spcPts val="0"/>
                        </a:spcBef>
                        <a:spcAft>
                          <a:spcPts val="0"/>
                        </a:spcAft>
                        <a:buNone/>
                      </a:pPr>
                      <a:r>
                        <a:rPr b="1" lang="en"/>
                        <a:t>Argentina</a:t>
                      </a:r>
                      <a:endParaRPr b="1"/>
                    </a:p>
                  </a:txBody>
                  <a:tcPr marT="91425" marB="91425" marR="91425" marL="91425"/>
                </a:tc>
              </a:tr>
              <a:tr h="1021950">
                <a:tc>
                  <a:txBody>
                    <a:bodyPr/>
                    <a:lstStyle/>
                    <a:p>
                      <a:pPr indent="0" lvl="0" marL="0" rtl="0" algn="l">
                        <a:spcBef>
                          <a:spcPts val="0"/>
                        </a:spcBef>
                        <a:spcAft>
                          <a:spcPts val="0"/>
                        </a:spcAft>
                        <a:buNone/>
                      </a:pPr>
                      <a:r>
                        <a:rPr lang="en"/>
                        <a:t>J449(Chronic obstructive pulmonary disease)</a:t>
                      </a:r>
                      <a:endParaRPr/>
                    </a:p>
                  </a:txBody>
                  <a:tcPr marT="91425" marB="91425" marR="91425" marL="91425"/>
                </a:tc>
                <a:tc>
                  <a:txBody>
                    <a:bodyPr/>
                    <a:lstStyle/>
                    <a:p>
                      <a:pPr indent="0" lvl="0" marL="0" rtl="0" algn="l">
                        <a:spcBef>
                          <a:spcPts val="0"/>
                        </a:spcBef>
                        <a:spcAft>
                          <a:spcPts val="0"/>
                        </a:spcAft>
                        <a:buNone/>
                      </a:pPr>
                      <a:r>
                        <a:rPr lang="en"/>
                        <a:t>J159(Bacterial Pneumonia)</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J449(Chronic obstructive pulmonary disease)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J449(Chronic obstructive pulmonary disease)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J449(Chronic obstructive pulmonary disease)</a:t>
                      </a:r>
                      <a:endParaRPr/>
                    </a:p>
                  </a:txBody>
                  <a:tcPr marT="91425" marB="91425" marR="91425" marL="91425"/>
                </a:tc>
              </a:tr>
              <a:tr h="1021950">
                <a:tc>
                  <a:txBody>
                    <a:bodyPr/>
                    <a:lstStyle/>
                    <a:p>
                      <a:pPr indent="0" lvl="0" marL="0" rtl="0" algn="l">
                        <a:spcBef>
                          <a:spcPts val="0"/>
                        </a:spcBef>
                        <a:spcAft>
                          <a:spcPts val="0"/>
                        </a:spcAft>
                        <a:buNone/>
                      </a:pPr>
                      <a:r>
                        <a:rPr lang="en"/>
                        <a:t>J189(Pneumonia)</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J440(</a:t>
                      </a:r>
                      <a:r>
                        <a:rPr lang="en">
                          <a:solidFill>
                            <a:schemeClr val="dk1"/>
                          </a:solidFill>
                        </a:rPr>
                        <a:t>P</a:t>
                      </a:r>
                      <a:r>
                        <a:rPr lang="en">
                          <a:solidFill>
                            <a:schemeClr val="dk1"/>
                          </a:solidFill>
                        </a:rPr>
                        <a:t>ulmonary disease with respiratory infection)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J189(Pneumonia)</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J189(Pneumonia)</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J189(Pneumonia)</a:t>
                      </a:r>
                      <a:endParaRPr>
                        <a:solidFill>
                          <a:schemeClr val="dk1"/>
                        </a:solidFill>
                      </a:endParaRPr>
                    </a:p>
                    <a:p>
                      <a:pPr indent="0" lvl="0" marL="0" rtl="0" algn="l">
                        <a:spcBef>
                          <a:spcPts val="0"/>
                        </a:spcBef>
                        <a:spcAft>
                          <a:spcPts val="0"/>
                        </a:spcAft>
                        <a:buNone/>
                      </a:pPr>
                      <a:r>
                        <a:t/>
                      </a:r>
                      <a:endParaRPr/>
                    </a:p>
                  </a:txBody>
                  <a:tcPr marT="91425" marB="91425" marR="91425" marL="91425"/>
                </a:tc>
              </a:tr>
              <a:tr h="1054200">
                <a:tc>
                  <a:txBody>
                    <a:bodyPr/>
                    <a:lstStyle/>
                    <a:p>
                      <a:pPr indent="0" lvl="0" marL="0" rtl="0" algn="l">
                        <a:spcBef>
                          <a:spcPts val="0"/>
                        </a:spcBef>
                        <a:spcAft>
                          <a:spcPts val="0"/>
                        </a:spcAft>
                        <a:buNone/>
                      </a:pPr>
                      <a:r>
                        <a:rPr lang="en"/>
                        <a:t>J690(Pneumonitis due to inhalation of food and vomiting)</a:t>
                      </a:r>
                      <a:endParaRPr/>
                    </a:p>
                  </a:txBody>
                  <a:tcPr marT="91425" marB="91425" marR="91425" marL="91425"/>
                </a:tc>
                <a:tc>
                  <a:txBody>
                    <a:bodyPr/>
                    <a:lstStyle/>
                    <a:p>
                      <a:pPr indent="0" lvl="0" marL="0" rtl="0" algn="l">
                        <a:spcBef>
                          <a:spcPts val="0"/>
                        </a:spcBef>
                        <a:spcAft>
                          <a:spcPts val="0"/>
                        </a:spcAft>
                        <a:buNone/>
                      </a:pPr>
                      <a:r>
                        <a:rPr lang="en"/>
                        <a:t>J182(</a:t>
                      </a:r>
                      <a:r>
                        <a:rPr lang="en"/>
                        <a:t>Hypostatic</a:t>
                      </a:r>
                      <a:r>
                        <a:rPr lang="en"/>
                        <a:t> pneumonia)</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J690(Pneumonitis due to inhalation of food and vomiting)</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J690(Pneumonitis due to inhalation of food and vomiting)</a:t>
                      </a:r>
                      <a:endParaRPr/>
                    </a:p>
                  </a:txBody>
                  <a:tcPr marT="91425" marB="91425" marR="91425" marL="91425"/>
                </a:tc>
                <a:tc>
                  <a:txBody>
                    <a:bodyPr/>
                    <a:lstStyle/>
                    <a:p>
                      <a:pPr indent="0" lvl="0" marL="0" rtl="0" algn="l">
                        <a:spcBef>
                          <a:spcPts val="0"/>
                        </a:spcBef>
                        <a:spcAft>
                          <a:spcPts val="0"/>
                        </a:spcAft>
                        <a:buNone/>
                      </a:pPr>
                      <a:r>
                        <a:rPr lang="en"/>
                        <a:t>J969(Respiratory failure)</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nvSpPr>
        <p:spPr>
          <a:xfrm>
            <a:off x="371700" y="371700"/>
            <a:ext cx="8227500" cy="80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It is observed that Pneumonia is the most common disease among the five countries</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Argentina is the most affected with </a:t>
            </a:r>
            <a:r>
              <a:rPr lang="en">
                <a:latin typeface="Old Standard TT"/>
                <a:ea typeface="Old Standard TT"/>
                <a:cs typeface="Old Standard TT"/>
                <a:sym typeface="Old Standard TT"/>
              </a:rPr>
              <a:t>Pneumonia</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pic>
        <p:nvPicPr>
          <p:cNvPr id="103" name="Google Shape;103;p20"/>
          <p:cNvPicPr preferRelativeResize="0"/>
          <p:nvPr/>
        </p:nvPicPr>
        <p:blipFill>
          <a:blip r:embed="rId3">
            <a:alphaModFix/>
          </a:blip>
          <a:stretch>
            <a:fillRect/>
          </a:stretch>
        </p:blipFill>
        <p:spPr>
          <a:xfrm>
            <a:off x="256175" y="1384400"/>
            <a:ext cx="8631651" cy="3178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t>   G</a:t>
            </a:r>
            <a:r>
              <a:rPr b="1" lang="en" sz="1800"/>
              <a:t>ender affected by the respiratory diseases</a:t>
            </a:r>
            <a:endParaRPr b="1"/>
          </a:p>
        </p:txBody>
      </p:sp>
      <p:sp>
        <p:nvSpPr>
          <p:cNvPr id="109" name="Google Shape;109;p21"/>
          <p:cNvSpPr txBox="1"/>
          <p:nvPr>
            <p:ph idx="1" type="body"/>
          </p:nvPr>
        </p:nvSpPr>
        <p:spPr>
          <a:xfrm>
            <a:off x="311700" y="964400"/>
            <a:ext cx="8520600" cy="39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Upon further analysis we found that overall male death count is higher than the female death count. However, the same isn’t true for J189, J182:</a:t>
            </a:r>
            <a:endParaRPr/>
          </a:p>
          <a:p>
            <a:pPr indent="0" lvl="0" marL="0" rtl="0" algn="l">
              <a:spcBef>
                <a:spcPts val="1600"/>
              </a:spcBef>
              <a:spcAft>
                <a:spcPts val="0"/>
              </a:spcAft>
              <a:buNone/>
            </a:pPr>
            <a:r>
              <a:t/>
            </a:r>
            <a:endParaRPr/>
          </a:p>
          <a:p>
            <a:pPr indent="0" lvl="0" marL="0" rtl="0" algn="l">
              <a:spcBef>
                <a:spcPts val="1600"/>
              </a:spcBef>
              <a:spcAft>
                <a:spcPts val="1600"/>
              </a:spcAft>
              <a:buClr>
                <a:schemeClr val="dk1"/>
              </a:buClr>
              <a:buSzPts val="1100"/>
              <a:buFont typeface="Arial"/>
              <a:buNone/>
            </a:pPr>
            <a:r>
              <a:t/>
            </a:r>
            <a:endParaRPr/>
          </a:p>
        </p:txBody>
      </p:sp>
      <p:graphicFrame>
        <p:nvGraphicFramePr>
          <p:cNvPr id="110" name="Google Shape;110;p21"/>
          <p:cNvGraphicFramePr/>
          <p:nvPr/>
        </p:nvGraphicFramePr>
        <p:xfrm>
          <a:off x="542300" y="1751075"/>
          <a:ext cx="3000000" cy="3000000"/>
        </p:xfrm>
        <a:graphic>
          <a:graphicData uri="http://schemas.openxmlformats.org/drawingml/2006/table">
            <a:tbl>
              <a:tblPr>
                <a:noFill/>
                <a:tableStyleId>{9A536516-13D9-49C9-BFA0-42A1A68BABE1}</a:tableStyleId>
              </a:tblPr>
              <a:tblGrid>
                <a:gridCol w="3413825"/>
                <a:gridCol w="3825175"/>
              </a:tblGrid>
              <a:tr h="381000">
                <a:tc>
                  <a:txBody>
                    <a:bodyPr/>
                    <a:lstStyle/>
                    <a:p>
                      <a:pPr indent="0" lvl="0" marL="0" rtl="0" algn="l">
                        <a:spcBef>
                          <a:spcPts val="0"/>
                        </a:spcBef>
                        <a:spcAft>
                          <a:spcPts val="0"/>
                        </a:spcAft>
                        <a:buNone/>
                      </a:pPr>
                      <a:r>
                        <a:rPr lang="en"/>
                        <a:t>ICD10</a:t>
                      </a:r>
                      <a:endParaRPr/>
                    </a:p>
                  </a:txBody>
                  <a:tcPr marT="91425" marB="91425" marR="91425" marL="91425"/>
                </a:tc>
                <a:tc>
                  <a:txBody>
                    <a:bodyPr/>
                    <a:lstStyle/>
                    <a:p>
                      <a:pPr indent="0" lvl="0" marL="0" rtl="0" algn="l">
                        <a:spcBef>
                          <a:spcPts val="0"/>
                        </a:spcBef>
                        <a:spcAft>
                          <a:spcPts val="0"/>
                        </a:spcAft>
                        <a:buNone/>
                      </a:pPr>
                      <a:r>
                        <a:rPr lang="en"/>
                        <a:t>Number of deaths in from 2015 - 2018</a:t>
                      </a:r>
                      <a:endParaRPr/>
                    </a:p>
                  </a:txBody>
                  <a:tcPr marT="91425" marB="91425" marR="91425" marL="91425"/>
                </a:tc>
              </a:tr>
              <a:tr h="524350">
                <a:tc>
                  <a:txBody>
                    <a:bodyPr/>
                    <a:lstStyle/>
                    <a:p>
                      <a:pPr indent="0" lvl="0" marL="0" rtl="0" algn="l">
                        <a:spcBef>
                          <a:spcPts val="0"/>
                        </a:spcBef>
                        <a:spcAft>
                          <a:spcPts val="0"/>
                        </a:spcAft>
                        <a:buClr>
                          <a:schemeClr val="dk1"/>
                        </a:buClr>
                        <a:buSzPts val="1100"/>
                        <a:buFont typeface="Arial"/>
                        <a:buNone/>
                      </a:pPr>
                      <a:r>
                        <a:rPr lang="en">
                          <a:solidFill>
                            <a:schemeClr val="dk1"/>
                          </a:solidFill>
                        </a:rPr>
                        <a:t>J449(Chronic obstructive pulmonary disease) </a:t>
                      </a:r>
                      <a:endParaRPr/>
                    </a:p>
                  </a:txBody>
                  <a:tcPr marT="91425" marB="91425" marR="91425" marL="91425"/>
                </a:tc>
                <a:tc>
                  <a:txBody>
                    <a:bodyPr/>
                    <a:lstStyle/>
                    <a:p>
                      <a:pPr indent="0" lvl="0" marL="0" rtl="0" algn="l">
                        <a:spcBef>
                          <a:spcPts val="0"/>
                        </a:spcBef>
                        <a:spcAft>
                          <a:spcPts val="0"/>
                        </a:spcAft>
                        <a:buNone/>
                      </a:pPr>
                      <a:r>
                        <a:rPr lang="en"/>
                        <a:t>1626853 male deaths [Male &gt; Female]</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J189(Pneumonia)</a:t>
                      </a:r>
                      <a:endParaRPr/>
                    </a:p>
                  </a:txBody>
                  <a:tcPr marT="91425" marB="91425" marR="91425" marL="91425"/>
                </a:tc>
                <a:tc>
                  <a:txBody>
                    <a:bodyPr/>
                    <a:lstStyle/>
                    <a:p>
                      <a:pPr indent="0" lvl="0" marL="0" rtl="0" algn="l">
                        <a:spcBef>
                          <a:spcPts val="0"/>
                        </a:spcBef>
                        <a:spcAft>
                          <a:spcPts val="0"/>
                        </a:spcAft>
                        <a:buNone/>
                      </a:pPr>
                      <a:r>
                        <a:rPr lang="en"/>
                        <a:t>1348091 female deaths </a:t>
                      </a:r>
                      <a:r>
                        <a:rPr lang="en">
                          <a:solidFill>
                            <a:schemeClr val="dk1"/>
                          </a:solidFill>
                        </a:rPr>
                        <a:t>[Male &lt; Female]</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J690(Pneumonitis due to inhalation of food and vomiting)</a:t>
                      </a:r>
                      <a:endParaRPr/>
                    </a:p>
                  </a:txBody>
                  <a:tcPr marT="91425" marB="91425" marR="91425" marL="91425"/>
                </a:tc>
                <a:tc>
                  <a:txBody>
                    <a:bodyPr/>
                    <a:lstStyle/>
                    <a:p>
                      <a:pPr indent="0" lvl="0" marL="0" rtl="0" algn="l">
                        <a:spcBef>
                          <a:spcPts val="0"/>
                        </a:spcBef>
                        <a:spcAft>
                          <a:spcPts val="0"/>
                        </a:spcAft>
                        <a:buNone/>
                      </a:pPr>
                      <a:r>
                        <a:rPr lang="en"/>
                        <a:t>266336 male deaths </a:t>
                      </a:r>
                      <a:r>
                        <a:rPr lang="en">
                          <a:solidFill>
                            <a:schemeClr val="dk1"/>
                          </a:solidFill>
                        </a:rPr>
                        <a:t>[Male &gt; Female]</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J182(Hypostatic pneumonia)</a:t>
                      </a:r>
                      <a:endParaRPr/>
                    </a:p>
                  </a:txBody>
                  <a:tcPr marT="91425" marB="91425" marR="91425" marL="91425"/>
                </a:tc>
                <a:tc>
                  <a:txBody>
                    <a:bodyPr/>
                    <a:lstStyle/>
                    <a:p>
                      <a:pPr indent="0" lvl="0" marL="0" rtl="0" algn="l">
                        <a:spcBef>
                          <a:spcPts val="0"/>
                        </a:spcBef>
                        <a:spcAft>
                          <a:spcPts val="0"/>
                        </a:spcAft>
                        <a:buNone/>
                      </a:pPr>
                      <a:r>
                        <a:rPr lang="en"/>
                        <a:t>19569 female deaths </a:t>
                      </a:r>
                      <a:r>
                        <a:rPr lang="en">
                          <a:solidFill>
                            <a:schemeClr val="dk1"/>
                          </a:solidFill>
                        </a:rPr>
                        <a:t>[Male &lt; Female]</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J159(Bacterial Pneumonia)</a:t>
                      </a:r>
                      <a:endParaRPr/>
                    </a:p>
                  </a:txBody>
                  <a:tcPr marT="91425" marB="91425" marR="91425" marL="91425"/>
                </a:tc>
                <a:tc>
                  <a:txBody>
                    <a:bodyPr/>
                    <a:lstStyle/>
                    <a:p>
                      <a:pPr indent="0" lvl="0" marL="0" rtl="0" algn="l">
                        <a:spcBef>
                          <a:spcPts val="0"/>
                        </a:spcBef>
                        <a:spcAft>
                          <a:spcPts val="0"/>
                        </a:spcAft>
                        <a:buNone/>
                      </a:pPr>
                      <a:r>
                        <a:rPr lang="en"/>
                        <a:t>125402 male deaths </a:t>
                      </a:r>
                      <a:r>
                        <a:rPr lang="en">
                          <a:solidFill>
                            <a:schemeClr val="dk1"/>
                          </a:solidFill>
                        </a:rPr>
                        <a:t>[Male &gt; Female]</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