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72" r:id="rId14"/>
    <p:sldId id="269" r:id="rId15"/>
    <p:sldId id="273" r:id="rId16"/>
    <p:sldId id="270" r:id="rId17"/>
    <p:sldId id="271" r:id="rId18"/>
    <p:sldId id="274" r:id="rId19"/>
    <p:sldId id="278" r:id="rId20"/>
    <p:sldId id="275" r:id="rId21"/>
    <p:sldId id="277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6C34-A4ED-4BE2-A3B4-B955829E7322}" type="datetimeFigureOut">
              <a:rPr lang="en-IN" smtClean="0"/>
              <a:t>13-05-2016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59B3-23FC-4237-A25D-49334789B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29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6C34-A4ED-4BE2-A3B4-B955829E7322}" type="datetimeFigureOut">
              <a:rPr lang="en-IN" smtClean="0"/>
              <a:t>13-05-2016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59B3-23FC-4237-A25D-49334789B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464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6C34-A4ED-4BE2-A3B4-B955829E7322}" type="datetimeFigureOut">
              <a:rPr lang="en-IN" smtClean="0"/>
              <a:t>13-05-2016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59B3-23FC-4237-A25D-49334789B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277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6C34-A4ED-4BE2-A3B4-B955829E7322}" type="datetimeFigureOut">
              <a:rPr lang="en-IN" smtClean="0"/>
              <a:t>13-05-2016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59B3-23FC-4237-A25D-49334789B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678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6C34-A4ED-4BE2-A3B4-B955829E7322}" type="datetimeFigureOut">
              <a:rPr lang="en-IN" smtClean="0"/>
              <a:t>13-05-2016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59B3-23FC-4237-A25D-49334789B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703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6C34-A4ED-4BE2-A3B4-B955829E7322}" type="datetimeFigureOut">
              <a:rPr lang="en-IN" smtClean="0"/>
              <a:t>13-05-2016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59B3-23FC-4237-A25D-49334789B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711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6C34-A4ED-4BE2-A3B4-B955829E7322}" type="datetimeFigureOut">
              <a:rPr lang="en-IN" smtClean="0"/>
              <a:t>13-05-2016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59B3-23FC-4237-A25D-49334789B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360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6C34-A4ED-4BE2-A3B4-B955829E7322}" type="datetimeFigureOut">
              <a:rPr lang="en-IN" smtClean="0"/>
              <a:t>13-05-2016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59B3-23FC-4237-A25D-49334789B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638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6C34-A4ED-4BE2-A3B4-B955829E7322}" type="datetimeFigureOut">
              <a:rPr lang="en-IN" smtClean="0"/>
              <a:t>13-05-2016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59B3-23FC-4237-A25D-49334789B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05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6C34-A4ED-4BE2-A3B4-B955829E7322}" type="datetimeFigureOut">
              <a:rPr lang="en-IN" smtClean="0"/>
              <a:t>13-05-2016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57959B3-23FC-4237-A25D-49334789B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61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6C34-A4ED-4BE2-A3B4-B955829E7322}" type="datetimeFigureOut">
              <a:rPr lang="en-IN" smtClean="0"/>
              <a:t>13-05-2016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59B3-23FC-4237-A25D-49334789B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72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6C34-A4ED-4BE2-A3B4-B955829E7322}" type="datetimeFigureOut">
              <a:rPr lang="en-IN" smtClean="0"/>
              <a:t>13-05-2016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59B3-23FC-4237-A25D-49334789B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7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6C34-A4ED-4BE2-A3B4-B955829E7322}" type="datetimeFigureOut">
              <a:rPr lang="en-IN" smtClean="0"/>
              <a:t>13-05-2016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59B3-23FC-4237-A25D-49334789B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86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6C34-A4ED-4BE2-A3B4-B955829E7322}" type="datetimeFigureOut">
              <a:rPr lang="en-IN" smtClean="0"/>
              <a:t>13-05-2016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59B3-23FC-4237-A25D-49334789B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32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6C34-A4ED-4BE2-A3B4-B955829E7322}" type="datetimeFigureOut">
              <a:rPr lang="en-IN" smtClean="0"/>
              <a:t>13-05-2016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59B3-23FC-4237-A25D-49334789B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831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6C34-A4ED-4BE2-A3B4-B955829E7322}" type="datetimeFigureOut">
              <a:rPr lang="en-IN" smtClean="0"/>
              <a:t>13-05-2016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59B3-23FC-4237-A25D-49334789B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57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6C34-A4ED-4BE2-A3B4-B955829E7322}" type="datetimeFigureOut">
              <a:rPr lang="en-IN" smtClean="0"/>
              <a:t>13-05-2016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59B3-23FC-4237-A25D-49334789B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033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62C6C34-A4ED-4BE2-A3B4-B955829E7322}" type="datetimeFigureOut">
              <a:rPr lang="en-IN" smtClean="0"/>
              <a:t>13-05-2016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7959B3-23FC-4237-A25D-49334789B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85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i="1" dirty="0" smtClean="0"/>
              <a:t>High Performance Content Based Matching Using Multiple GPGPU</a:t>
            </a:r>
            <a:r>
              <a:rPr lang="en-US" sz="3200" i="1" dirty="0"/>
              <a:t> </a:t>
            </a:r>
            <a:r>
              <a:rPr lang="en-US" sz="3200" i="1" dirty="0" smtClean="0"/>
              <a:t>and MPI-GPGPU Approach</a:t>
            </a:r>
            <a:endParaRPr lang="en-IN" sz="32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2803" y="4820515"/>
            <a:ext cx="6987645" cy="1388534"/>
          </a:xfrm>
        </p:spPr>
        <p:txBody>
          <a:bodyPr/>
          <a:lstStyle/>
          <a:p>
            <a:r>
              <a:rPr lang="en-US" i="1" dirty="0" smtClean="0"/>
              <a:t>Abhijeet Kulkarni (2012BCS031)</a:t>
            </a:r>
          </a:p>
          <a:p>
            <a:r>
              <a:rPr lang="en-US" i="1" dirty="0" err="1" smtClean="0"/>
              <a:t>Suyog</a:t>
            </a:r>
            <a:r>
              <a:rPr lang="en-US" i="1" dirty="0" smtClean="0"/>
              <a:t> Jain (2012BCS026)</a:t>
            </a:r>
          </a:p>
          <a:p>
            <a:r>
              <a:rPr lang="en-US" i="1" dirty="0" err="1" smtClean="0"/>
              <a:t>Nitesh</a:t>
            </a:r>
            <a:r>
              <a:rPr lang="en-US" i="1" dirty="0" smtClean="0"/>
              <a:t> </a:t>
            </a:r>
            <a:r>
              <a:rPr lang="en-US" i="1" dirty="0" err="1" smtClean="0"/>
              <a:t>Sakle</a:t>
            </a:r>
            <a:r>
              <a:rPr lang="en-US" i="1" dirty="0" smtClean="0"/>
              <a:t> (2012BCS013)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42535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i="1" u="sng" dirty="0"/>
              <a:t>Single Event Collaborative </a:t>
            </a:r>
            <a:r>
              <a:rPr lang="en-IN" sz="3600" i="1" u="sng" dirty="0" smtClean="0"/>
              <a:t>Processing</a:t>
            </a:r>
            <a:br>
              <a:rPr lang="en-IN" sz="3600" i="1" u="sng" dirty="0" smtClean="0"/>
            </a:br>
            <a:r>
              <a:rPr lang="en-IN" sz="3600" i="1" u="sng" dirty="0" smtClean="0"/>
              <a:t>(MCCM </a:t>
            </a:r>
            <a:r>
              <a:rPr lang="en-IN" sz="3600" i="1" u="sng" dirty="0"/>
              <a:t>Single Event)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The aim of this parallelization technique is to improve matching time for a single event</a:t>
            </a:r>
            <a:r>
              <a:rPr lang="en-IN" dirty="0" smtClean="0"/>
              <a:t>.</a:t>
            </a:r>
          </a:p>
          <a:p>
            <a:r>
              <a:rPr lang="en-IN" dirty="0"/>
              <a:t>In this approach we divide the interfaces among number of GPGPU's</a:t>
            </a:r>
            <a:r>
              <a:rPr lang="en-IN" dirty="0" smtClean="0"/>
              <a:t>.</a:t>
            </a:r>
          </a:p>
          <a:p>
            <a:r>
              <a:rPr lang="en-IN" dirty="0"/>
              <a:t>The Filter and Constraints table will consists of filters corresponding to Interfaces assigned to particular GPGPU</a:t>
            </a:r>
            <a:r>
              <a:rPr lang="en-IN" dirty="0" smtClean="0"/>
              <a:t>.</a:t>
            </a:r>
          </a:p>
          <a:p>
            <a:r>
              <a:rPr lang="en-IN" dirty="0"/>
              <a:t>These Filter and Constraints table are then respectively copied to GPGPU asynchronously</a:t>
            </a:r>
            <a:r>
              <a:rPr lang="en-IN" dirty="0" smtClean="0"/>
              <a:t>.</a:t>
            </a:r>
          </a:p>
          <a:p>
            <a:r>
              <a:rPr lang="en-IN" dirty="0"/>
              <a:t>We used offset to collect results from multiple GPUs asynchronously in single interface array</a:t>
            </a:r>
            <a:r>
              <a:rPr lang="en-IN" dirty="0" smtClean="0"/>
              <a:t>.</a:t>
            </a:r>
          </a:p>
          <a:p>
            <a:r>
              <a:rPr lang="en-IN" dirty="0"/>
              <a:t>Uneven distribution of filters in interfaces leads to minor degradation in performance due to difference in event matching time of individual device.</a:t>
            </a:r>
          </a:p>
        </p:txBody>
      </p:sp>
    </p:spTree>
    <p:extLst>
      <p:ext uri="{BB962C8B-B14F-4D97-AF65-F5344CB8AC3E}">
        <p14:creationId xmlns:p14="http://schemas.microsoft.com/office/powerpoint/2010/main" val="313379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/>
              <a:t>Parameters in Default Scenario</a:t>
            </a:r>
            <a:endParaRPr lang="en-IN" i="1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564" y="2189018"/>
            <a:ext cx="5968206" cy="3892308"/>
          </a:xfrm>
        </p:spPr>
      </p:pic>
    </p:spTree>
    <p:extLst>
      <p:ext uri="{BB962C8B-B14F-4D97-AF65-F5344CB8AC3E}">
        <p14:creationId xmlns:p14="http://schemas.microsoft.com/office/powerpoint/2010/main" val="206146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/>
              <a:t>Performance of </a:t>
            </a:r>
            <a:r>
              <a:rPr lang="en-US" i="1" u="sng" dirty="0" err="1" smtClean="0"/>
              <a:t>MultiGPU</a:t>
            </a:r>
            <a:r>
              <a:rPr lang="en-US" i="1" u="sng" dirty="0" smtClean="0"/>
              <a:t> Algorithm</a:t>
            </a:r>
            <a:endParaRPr lang="en-IN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Number Of Interfaces : Change in performance with increasing number of interfaces.</a:t>
            </a:r>
          </a:p>
          <a:p>
            <a:r>
              <a:rPr lang="en-IN" sz="2000" dirty="0"/>
              <a:t>It is observed that beyond certain limit of interfaces CCM, doesn’t provide results</a:t>
            </a:r>
            <a:r>
              <a:rPr lang="en-IN" sz="2000" dirty="0" smtClean="0"/>
              <a:t>.</a:t>
            </a:r>
          </a:p>
          <a:p>
            <a:r>
              <a:rPr lang="en-IN" sz="2000" dirty="0"/>
              <a:t>The reason may be memory limit of single GPU</a:t>
            </a:r>
            <a:r>
              <a:rPr lang="en-IN" sz="2000" dirty="0" smtClean="0"/>
              <a:t>.</a:t>
            </a:r>
          </a:p>
          <a:p>
            <a:r>
              <a:rPr lang="en-IN" sz="2000" dirty="0"/>
              <a:t>MCCM (Single Event) produces result for large values of interfaces</a:t>
            </a:r>
            <a:r>
              <a:rPr lang="en-IN" sz="2000" dirty="0" smtClean="0"/>
              <a:t>.</a:t>
            </a:r>
          </a:p>
          <a:p>
            <a:r>
              <a:rPr lang="en-IN" sz="2000" dirty="0"/>
              <a:t>Processing time is low for algorithm MCCM (Single event) as it divides the interfaces among available GPGPUs.</a:t>
            </a:r>
            <a:r>
              <a:rPr lang="en-US" sz="2000" dirty="0" smtClean="0"/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5059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922070" y="941229"/>
            <a:ext cx="6878752" cy="451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831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/>
              <a:t>Performance </a:t>
            </a:r>
            <a:r>
              <a:rPr lang="en-US" i="1" u="sng" dirty="0"/>
              <a:t>of </a:t>
            </a:r>
            <a:r>
              <a:rPr lang="en-US" i="1" u="sng" dirty="0" err="1"/>
              <a:t>MultiGPU</a:t>
            </a:r>
            <a:r>
              <a:rPr lang="en-US" i="1" u="sng" dirty="0"/>
              <a:t> Algorithm</a:t>
            </a:r>
            <a:endParaRPr lang="en-IN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Number of Filters Per Interface : Change in performance with the number of filters per interface.</a:t>
            </a:r>
          </a:p>
          <a:p>
            <a:r>
              <a:rPr lang="en-IN" sz="2000" dirty="0"/>
              <a:t>Increasing such number also increases the overall number of constraints, and thus the complexity of matching</a:t>
            </a:r>
            <a:r>
              <a:rPr lang="en-IN" sz="2000" dirty="0" smtClean="0"/>
              <a:t>.</a:t>
            </a:r>
          </a:p>
          <a:p>
            <a:r>
              <a:rPr lang="en-IN" sz="2000" dirty="0"/>
              <a:t>Accordingly, all the algorithms show growing, processing times</a:t>
            </a:r>
            <a:r>
              <a:rPr lang="en-IN" sz="2000" dirty="0" smtClean="0"/>
              <a:t>.</a:t>
            </a:r>
          </a:p>
          <a:p>
            <a:r>
              <a:rPr lang="en-IN" sz="2000" dirty="0"/>
              <a:t>MCCM (single event) exhibits good for performance with increasing number of filters per interfaces.</a:t>
            </a:r>
          </a:p>
        </p:txBody>
      </p:sp>
    </p:spTree>
    <p:extLst>
      <p:ext uri="{BB962C8B-B14F-4D97-AF65-F5344CB8AC3E}">
        <p14:creationId xmlns:p14="http://schemas.microsoft.com/office/powerpoint/2010/main" val="287306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 descr="G:\MTech2\DP3\Result\filtperINt\1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288162" y="1279729"/>
            <a:ext cx="6628570" cy="4103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672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	</a:t>
            </a:r>
            <a:r>
              <a:rPr lang="en-GB" i="1" u="sng" dirty="0" smtClean="0"/>
              <a:t>The MPI-GPU Approach</a:t>
            </a:r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b="1" dirty="0"/>
              <a:t>Message Passing Interface</a:t>
            </a:r>
            <a:r>
              <a:rPr lang="en-GB" sz="2000" dirty="0"/>
              <a:t> (</a:t>
            </a:r>
            <a:r>
              <a:rPr lang="en-GB" sz="2000" b="1" dirty="0"/>
              <a:t>MPI</a:t>
            </a:r>
            <a:r>
              <a:rPr lang="en-GB" sz="2000" dirty="0"/>
              <a:t>) is a standardized and </a:t>
            </a:r>
            <a:r>
              <a:rPr lang="en-GB" sz="2000" dirty="0" smtClean="0"/>
              <a:t>portable message-passing</a:t>
            </a:r>
            <a:r>
              <a:rPr lang="en-GB" sz="2000" dirty="0"/>
              <a:t> system designed by a group of researchers from academia and industry to function on a wide variety of parallel computers</a:t>
            </a:r>
            <a:endParaRPr lang="en-GB" sz="2000" dirty="0" smtClean="0"/>
          </a:p>
          <a:p>
            <a:r>
              <a:rPr lang="en-GB" sz="2000" dirty="0" smtClean="0"/>
              <a:t>This approach takes benefits of the CCM algorithm and combines it with high level parallelism using MPI.</a:t>
            </a:r>
          </a:p>
          <a:p>
            <a:r>
              <a:rPr lang="en-GB" sz="2000" dirty="0"/>
              <a:t>A </a:t>
            </a:r>
            <a:r>
              <a:rPr lang="en-GB" sz="2000" b="1" dirty="0"/>
              <a:t>Beowulf cluster</a:t>
            </a:r>
            <a:r>
              <a:rPr lang="en-GB" sz="2000" dirty="0"/>
              <a:t> is a computer </a:t>
            </a:r>
            <a:r>
              <a:rPr lang="en-GB" sz="2000" b="1" dirty="0"/>
              <a:t>cluster</a:t>
            </a:r>
            <a:r>
              <a:rPr lang="en-GB" sz="2000" dirty="0"/>
              <a:t> of what are normally identical, commodity-grade computers networked into a small local area network with libraries and programs installed which allow processing to be shared among them.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344371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		</a:t>
            </a:r>
            <a:r>
              <a:rPr lang="en-GB" i="1" u="sng" dirty="0" smtClean="0"/>
              <a:t>MPI-GPU Algorithm</a:t>
            </a:r>
            <a:r>
              <a:rPr lang="en-GB" dirty="0" smtClean="0"/>
              <a:t>	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1388" y="2160476"/>
            <a:ext cx="10515600" cy="512896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GB" sz="2000" dirty="0" smtClean="0"/>
              <a:t>Get number of GPU’s available on each system connected in cluster.</a:t>
            </a:r>
          </a:p>
          <a:p>
            <a:pPr marL="457200" indent="-457200">
              <a:buAutoNum type="arabicPeriod"/>
            </a:pPr>
            <a:r>
              <a:rPr lang="en-GB" sz="2000" dirty="0" smtClean="0"/>
              <a:t>Assign each device to process on system.</a:t>
            </a:r>
          </a:p>
          <a:p>
            <a:pPr marL="457200" indent="-457200">
              <a:buAutoNum type="arabicPeriod"/>
            </a:pPr>
            <a:r>
              <a:rPr lang="en-GB" sz="2000" dirty="0" smtClean="0"/>
              <a:t>If master process</a:t>
            </a:r>
          </a:p>
          <a:p>
            <a:pPr marL="0" indent="0">
              <a:buNone/>
            </a:pPr>
            <a:r>
              <a:rPr lang="en-GB" sz="2000" dirty="0" smtClean="0"/>
              <a:t>	Get all subscriptions.</a:t>
            </a:r>
          </a:p>
          <a:p>
            <a:pPr marL="457200" lvl="1" indent="0">
              <a:buNone/>
            </a:pPr>
            <a:r>
              <a:rPr lang="en-GB" sz="2000" dirty="0" smtClean="0"/>
              <a:t>         Transfer them to all process</a:t>
            </a:r>
          </a:p>
          <a:p>
            <a:pPr marL="457200" lvl="1" indent="0">
              <a:buNone/>
            </a:pPr>
            <a:r>
              <a:rPr lang="en-GB" sz="2000" dirty="0" smtClean="0"/>
              <a:t>Else</a:t>
            </a:r>
          </a:p>
          <a:p>
            <a:pPr marL="457200" lvl="1" indent="0">
              <a:buNone/>
            </a:pPr>
            <a:r>
              <a:rPr lang="en-GB" sz="2000" dirty="0" smtClean="0"/>
              <a:t>	Receive subscriptions from master process.</a:t>
            </a:r>
          </a:p>
          <a:p>
            <a:pPr marL="457200" indent="-457200">
              <a:buAutoNum type="arabicPeriod" startAt="4"/>
            </a:pPr>
            <a:r>
              <a:rPr lang="en-GB" sz="2000" dirty="0" smtClean="0"/>
              <a:t>Transfer subscriptions to GPU’s assigned to the process.</a:t>
            </a:r>
          </a:p>
          <a:p>
            <a:pPr marL="457200" lvl="1" indent="0">
              <a:buNone/>
            </a:pPr>
            <a:endParaRPr lang="en-GB" sz="2000" dirty="0" smtClean="0"/>
          </a:p>
          <a:p>
            <a:pPr marL="457200" lvl="1" indent="0">
              <a:buNone/>
            </a:pPr>
            <a:endParaRPr lang="en-GB" sz="2000" dirty="0" smtClean="0"/>
          </a:p>
          <a:p>
            <a:pPr marL="457200" lvl="1" indent="0">
              <a:buNone/>
            </a:pP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224981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1431" y="1894267"/>
            <a:ext cx="10018713" cy="40686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000" dirty="0" smtClean="0"/>
              <a:t>5. If </a:t>
            </a:r>
            <a:r>
              <a:rPr lang="en-GB" sz="2000" dirty="0"/>
              <a:t>master process</a:t>
            </a:r>
          </a:p>
          <a:p>
            <a:pPr marL="457200" lvl="1" indent="0">
              <a:buNone/>
            </a:pPr>
            <a:r>
              <a:rPr lang="en-GB" dirty="0"/>
              <a:t>     while all events not processed</a:t>
            </a:r>
          </a:p>
          <a:p>
            <a:pPr marL="457200" lvl="1" indent="0">
              <a:buNone/>
            </a:pPr>
            <a:r>
              <a:rPr lang="en-GB" dirty="0"/>
              <a:t>	  Receive matched interfaces from ‘x’ process</a:t>
            </a:r>
          </a:p>
          <a:p>
            <a:pPr marL="457200" lvl="1" indent="0">
              <a:buNone/>
            </a:pPr>
            <a:r>
              <a:rPr lang="en-GB" dirty="0"/>
              <a:t>	  Send </a:t>
            </a:r>
            <a:r>
              <a:rPr lang="en-GB" dirty="0" smtClean="0"/>
              <a:t>incoming events </a:t>
            </a:r>
            <a:r>
              <a:rPr lang="en-GB" dirty="0"/>
              <a:t>to ‘x’ process</a:t>
            </a:r>
          </a:p>
          <a:p>
            <a:pPr marL="457200" lvl="1" indent="0">
              <a:buNone/>
            </a:pPr>
            <a:r>
              <a:rPr lang="en-GB" dirty="0"/>
              <a:t>Else</a:t>
            </a:r>
          </a:p>
          <a:p>
            <a:pPr marL="457200" lvl="1" indent="0">
              <a:buNone/>
            </a:pPr>
            <a:r>
              <a:rPr lang="en-GB" dirty="0"/>
              <a:t>	while(true)</a:t>
            </a:r>
          </a:p>
          <a:p>
            <a:pPr marL="457200" lvl="1" indent="0">
              <a:buNone/>
            </a:pPr>
            <a:r>
              <a:rPr lang="en-GB" dirty="0"/>
              <a:t>	   Receive event from master process</a:t>
            </a:r>
          </a:p>
          <a:p>
            <a:pPr marL="457200" lvl="1" indent="0">
              <a:buNone/>
            </a:pPr>
            <a:r>
              <a:rPr lang="en-GB" dirty="0"/>
              <a:t>	   If number of attributes in event equals zero then break;</a:t>
            </a:r>
          </a:p>
          <a:p>
            <a:pPr marL="457200" lvl="1" indent="0">
              <a:buNone/>
            </a:pPr>
            <a:r>
              <a:rPr lang="en-GB" dirty="0"/>
              <a:t>	   Process Event</a:t>
            </a:r>
          </a:p>
          <a:p>
            <a:pPr marL="457200" lvl="1" indent="0">
              <a:buNone/>
            </a:pPr>
            <a:r>
              <a:rPr lang="en-GB" dirty="0"/>
              <a:t>	   Send matched interfaces to master process.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29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855" y="0"/>
            <a:ext cx="10018713" cy="1752599"/>
          </a:xfrm>
        </p:spPr>
        <p:txBody>
          <a:bodyPr/>
          <a:lstStyle/>
          <a:p>
            <a:r>
              <a:rPr lang="en-US" dirty="0" smtClean="0"/>
              <a:t>MPI-GPU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3854" y="1379112"/>
            <a:ext cx="10018713" cy="4867142"/>
          </a:xfrm>
        </p:spPr>
        <p:txBody>
          <a:bodyPr>
            <a:normAutofit/>
          </a:bodyPr>
          <a:lstStyle/>
          <a:p>
            <a:r>
              <a:rPr lang="en-US" dirty="0" smtClean="0"/>
              <a:t>We do not need any special software for cluster. </a:t>
            </a:r>
            <a:r>
              <a:rPr lang="en-US" dirty="0" err="1" smtClean="0"/>
              <a:t>Bewoulf</a:t>
            </a:r>
            <a:r>
              <a:rPr lang="en-US" dirty="0" smtClean="0"/>
              <a:t> Cluster is password-less </a:t>
            </a:r>
            <a:r>
              <a:rPr lang="en-US" dirty="0" err="1" smtClean="0"/>
              <a:t>ssh</a:t>
            </a:r>
            <a:r>
              <a:rPr lang="en-US" dirty="0" smtClean="0"/>
              <a:t>.</a:t>
            </a:r>
          </a:p>
          <a:p>
            <a:r>
              <a:rPr lang="en-US" dirty="0" smtClean="0"/>
              <a:t>MPI-GPU approach takes advantage of multiple nodes available in the network therefore utilizing all available GPU. The system needs to be scalable.</a:t>
            </a:r>
          </a:p>
          <a:p>
            <a:r>
              <a:rPr lang="en-US" dirty="0" smtClean="0"/>
              <a:t>Load-Balancing occurs in the MPI-GPU approach.</a:t>
            </a:r>
          </a:p>
          <a:p>
            <a:r>
              <a:rPr lang="en-US" dirty="0" smtClean="0"/>
              <a:t>Communication </a:t>
            </a:r>
            <a:r>
              <a:rPr lang="en-US" smtClean="0"/>
              <a:t>overhead.</a:t>
            </a:r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8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/>
              <a:t>Introduction</a:t>
            </a:r>
            <a:endParaRPr lang="en-IN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the near future, the majority of human information will be in the Web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searching, querying and retrieving information approach, while very efficient for static information, does not integrate well with the dynamic aspect of the Web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To address this issue, notification systems emerged, being able to capture the dynamic aspect of the Web by notifying users of interesting events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Event Notification system is able to cope with high rate of events, large number of user demands (post subscription, remove subscription) and efficiently notify users with very short delay.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92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/>
              <a:t>Analysis Of MPI-GPGPU Approach</a:t>
            </a:r>
            <a:endParaRPr lang="en-IN" i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079" y="2438399"/>
            <a:ext cx="6578441" cy="3995996"/>
          </a:xfrm>
        </p:spPr>
      </p:pic>
    </p:spTree>
    <p:extLst>
      <p:ext uri="{BB962C8B-B14F-4D97-AF65-F5344CB8AC3E}">
        <p14:creationId xmlns:p14="http://schemas.microsoft.com/office/powerpoint/2010/main" val="387255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/>
              <a:t>Comparison Of All Approaches</a:t>
            </a:r>
            <a:endParaRPr lang="en-IN" i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3161732"/>
              </p:ext>
            </p:extLst>
          </p:nvPr>
        </p:nvGraphicFramePr>
        <p:xfrm>
          <a:off x="2610642" y="2721603"/>
          <a:ext cx="7383363" cy="1593692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330293"/>
                <a:gridCol w="2408350"/>
                <a:gridCol w="2227272"/>
                <a:gridCol w="1417448"/>
              </a:tblGrid>
              <a:tr h="4466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CCM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MCCM(Parallel Events)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MCCM(Single Event)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MPI-GPGPU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</a:tr>
              <a:tr h="11470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0.25245ms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 smtClean="0">
                          <a:effectLst/>
                        </a:rPr>
                        <a:t>0.1505ms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(1.6x)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 smtClean="0">
                          <a:effectLst/>
                        </a:rPr>
                        <a:t>0.1798ms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(1.4x)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 smtClean="0">
                          <a:effectLst/>
                        </a:rPr>
                        <a:t>0.1254ms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(2x)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14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4157" y="1623810"/>
            <a:ext cx="10018713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Thank You..!!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61544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/>
              <a:t>Introduction</a:t>
            </a:r>
            <a:endParaRPr lang="en-IN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Publish-subscribe (pub-sub) is an important paradigm for asynchronous communication between entities in a distributed network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In the pub-sub model, subscribers typically receive only a subset of the total messages published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process of selecting messages for reception and processing is called filtering.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4957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/>
              <a:t>Content Based Pub-Sub System</a:t>
            </a:r>
            <a:endParaRPr lang="en-IN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Subscribers </a:t>
            </a:r>
            <a:r>
              <a:rPr lang="en-US" sz="2000" dirty="0"/>
              <a:t>have the added flexibility of choosing filtering criteria along multiple dimensions, using thresholds and conditions on the contents of the </a:t>
            </a:r>
            <a:r>
              <a:rPr lang="en-US" sz="2000" dirty="0" smtClean="0"/>
              <a:t>message.</a:t>
            </a:r>
          </a:p>
          <a:p>
            <a:r>
              <a:rPr lang="en-US" sz="2000" dirty="0" smtClean="0"/>
              <a:t>They present </a:t>
            </a:r>
            <a:r>
              <a:rPr lang="en-US" sz="2000" dirty="0"/>
              <a:t>a unique challenge for efficient matching of events to subscriptions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In a large-scale pub-sub </a:t>
            </a:r>
            <a:r>
              <a:rPr lang="en-US" sz="2000" dirty="0" smtClean="0"/>
              <a:t>system, there </a:t>
            </a:r>
            <a:r>
              <a:rPr lang="en-US" sz="2000" dirty="0"/>
              <a:t>are millions of subscriptions maintained by brokers and millions of events to be matched every second</a:t>
            </a:r>
            <a:r>
              <a:rPr lang="en-US" sz="2000" dirty="0" smtClean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9229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/>
              <a:t>Events &amp; Predicate</a:t>
            </a:r>
            <a:endParaRPr lang="en-IN" i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A</a:t>
            </a:r>
            <a:r>
              <a:rPr lang="en-IN" dirty="0" smtClean="0"/>
              <a:t>n </a:t>
            </a:r>
            <a:r>
              <a:rPr lang="en-IN" dirty="0"/>
              <a:t>event </a:t>
            </a:r>
            <a:r>
              <a:rPr lang="en-IN" dirty="0" smtClean="0"/>
              <a:t>notification</a:t>
            </a:r>
            <a:r>
              <a:rPr lang="en-IN" dirty="0"/>
              <a:t>, or simply </a:t>
            </a:r>
            <a:r>
              <a:rPr lang="en-IN" dirty="0" smtClean="0"/>
              <a:t>event, is </a:t>
            </a:r>
            <a:r>
              <a:rPr lang="en-IN" dirty="0"/>
              <a:t>represented as a set of attributes, i.e., (</a:t>
            </a:r>
            <a:r>
              <a:rPr lang="en-IN" dirty="0" smtClean="0"/>
              <a:t>name</a:t>
            </a:r>
            <a:r>
              <a:rPr lang="en-IN" dirty="0"/>
              <a:t>,</a:t>
            </a:r>
            <a:r>
              <a:rPr lang="en-IN" dirty="0" smtClean="0"/>
              <a:t> value) pairs.</a:t>
            </a:r>
          </a:p>
          <a:p>
            <a:r>
              <a:rPr lang="en-IN" dirty="0"/>
              <a:t>As an example, e1 </a:t>
            </a:r>
            <a:r>
              <a:rPr lang="en-IN" dirty="0" smtClean="0"/>
              <a:t>=[</a:t>
            </a:r>
            <a:r>
              <a:rPr lang="en-IN" dirty="0"/>
              <a:t>(</a:t>
            </a:r>
            <a:r>
              <a:rPr lang="en-IN" dirty="0" smtClean="0"/>
              <a:t>area,”area1“); </a:t>
            </a:r>
            <a:r>
              <a:rPr lang="en-IN" dirty="0"/>
              <a:t>(</a:t>
            </a:r>
            <a:r>
              <a:rPr lang="en-IN" dirty="0" smtClean="0"/>
              <a:t>temp</a:t>
            </a:r>
            <a:r>
              <a:rPr lang="en-IN" dirty="0"/>
              <a:t>,</a:t>
            </a:r>
            <a:r>
              <a:rPr lang="en-IN" dirty="0" smtClean="0"/>
              <a:t> 25); </a:t>
            </a:r>
            <a:r>
              <a:rPr lang="en-IN" dirty="0"/>
              <a:t>(</a:t>
            </a:r>
            <a:r>
              <a:rPr lang="en-IN" dirty="0" smtClean="0"/>
              <a:t>wind</a:t>
            </a:r>
            <a:r>
              <a:rPr lang="en-IN" dirty="0"/>
              <a:t>,</a:t>
            </a:r>
            <a:r>
              <a:rPr lang="en-IN" dirty="0" smtClean="0"/>
              <a:t> 15)] </a:t>
            </a:r>
            <a:r>
              <a:rPr lang="en-IN" dirty="0"/>
              <a:t>is an event that </a:t>
            </a:r>
            <a:r>
              <a:rPr lang="en-IN" dirty="0" smtClean="0"/>
              <a:t>an environmental </a:t>
            </a:r>
            <a:r>
              <a:rPr lang="en-IN" dirty="0"/>
              <a:t>monitoring component could publish to </a:t>
            </a:r>
            <a:r>
              <a:rPr lang="en-IN" dirty="0" smtClean="0"/>
              <a:t>notify the </a:t>
            </a:r>
            <a:r>
              <a:rPr lang="en-IN" dirty="0"/>
              <a:t>rest of the system about the current </a:t>
            </a:r>
            <a:r>
              <a:rPr lang="en-IN" dirty="0" smtClean="0"/>
              <a:t>temperature and </a:t>
            </a:r>
            <a:r>
              <a:rPr lang="en-IN" dirty="0"/>
              <a:t>wind speed in the area it monitors</a:t>
            </a:r>
            <a:r>
              <a:rPr lang="en-IN" dirty="0" smtClean="0"/>
              <a:t>.</a:t>
            </a:r>
          </a:p>
          <a:p>
            <a:r>
              <a:rPr lang="en-IN" dirty="0"/>
              <a:t>The interests of components </a:t>
            </a:r>
            <a:r>
              <a:rPr lang="en-IN"/>
              <a:t>are </a:t>
            </a:r>
            <a:r>
              <a:rPr lang="en-IN" smtClean="0"/>
              <a:t>modelled </a:t>
            </a:r>
            <a:r>
              <a:rPr lang="en-IN" dirty="0"/>
              <a:t>through </a:t>
            </a:r>
            <a:r>
              <a:rPr lang="en-IN" dirty="0" smtClean="0"/>
              <a:t>predicates</a:t>
            </a:r>
            <a:r>
              <a:rPr lang="en-IN" dirty="0"/>
              <a:t>, each being a disjunction of </a:t>
            </a:r>
            <a:r>
              <a:rPr lang="en-IN" dirty="0" smtClean="0"/>
              <a:t>filters</a:t>
            </a:r>
            <a:r>
              <a:rPr lang="en-IN" dirty="0"/>
              <a:t>, which, in turn, </a:t>
            </a:r>
            <a:r>
              <a:rPr lang="en-IN" dirty="0" smtClean="0"/>
              <a:t>are conjunctions </a:t>
            </a:r>
            <a:r>
              <a:rPr lang="en-IN" dirty="0"/>
              <a:t>of elementary constraints on the values of </a:t>
            </a:r>
            <a:r>
              <a:rPr lang="en-IN" dirty="0" smtClean="0"/>
              <a:t>single attributes.</a:t>
            </a:r>
          </a:p>
          <a:p>
            <a:r>
              <a:rPr lang="en-IN" dirty="0"/>
              <a:t>As an example, f1 = (area = </a:t>
            </a:r>
            <a:r>
              <a:rPr lang="en-IN" dirty="0" smtClean="0"/>
              <a:t>“area1</a:t>
            </a:r>
            <a:r>
              <a:rPr lang="en-IN" dirty="0"/>
              <a:t>" ^ temp </a:t>
            </a:r>
            <a:r>
              <a:rPr lang="en-IN" dirty="0" smtClean="0"/>
              <a:t>&gt;30</a:t>
            </a:r>
            <a:r>
              <a:rPr lang="en-IN" dirty="0"/>
              <a:t>) is a </a:t>
            </a:r>
            <a:r>
              <a:rPr lang="en-IN" dirty="0" smtClean="0"/>
              <a:t>filter </a:t>
            </a:r>
            <a:r>
              <a:rPr lang="en-IN" dirty="0"/>
              <a:t>composed of two constraints, while </a:t>
            </a:r>
            <a:r>
              <a:rPr lang="en-IN" dirty="0" smtClean="0"/>
              <a:t>     p1 =[(</a:t>
            </a:r>
            <a:r>
              <a:rPr lang="en-IN" dirty="0"/>
              <a:t>area = </a:t>
            </a:r>
            <a:r>
              <a:rPr lang="en-IN" dirty="0" smtClean="0"/>
              <a:t>“area1</a:t>
            </a:r>
            <a:r>
              <a:rPr lang="en-IN" dirty="0"/>
              <a:t>" </a:t>
            </a:r>
            <a:r>
              <a:rPr lang="en-IN" dirty="0" smtClean="0"/>
              <a:t>^ temp </a:t>
            </a:r>
            <a:r>
              <a:rPr lang="en-IN" dirty="0"/>
              <a:t>&gt; 30) </a:t>
            </a:r>
            <a:r>
              <a:rPr lang="en-IN" dirty="0" smtClean="0"/>
              <a:t>V </a:t>
            </a:r>
            <a:r>
              <a:rPr lang="en-IN" dirty="0"/>
              <a:t>(area = </a:t>
            </a:r>
            <a:r>
              <a:rPr lang="en-IN" dirty="0" smtClean="0"/>
              <a:t>“area2</a:t>
            </a:r>
            <a:r>
              <a:rPr lang="en-IN" dirty="0"/>
              <a:t>" ^wind </a:t>
            </a:r>
            <a:r>
              <a:rPr lang="en-IN" dirty="0" smtClean="0"/>
              <a:t>&gt;20</a:t>
            </a:r>
            <a:r>
              <a:rPr lang="en-IN" dirty="0"/>
              <a:t>)] is a predicate composed of two </a:t>
            </a:r>
            <a:r>
              <a:rPr lang="en-IN" dirty="0" err="1"/>
              <a:t>lters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380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err="1" smtClean="0"/>
              <a:t>Cuda</a:t>
            </a:r>
            <a:r>
              <a:rPr lang="en-US" i="1" u="sng" dirty="0" smtClean="0"/>
              <a:t> Content-Based Matcher</a:t>
            </a:r>
            <a:endParaRPr lang="en-IN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The CUDA Content-based Matcher (CCM) </a:t>
            </a:r>
            <a:r>
              <a:rPr lang="en-IN" dirty="0" smtClean="0"/>
              <a:t>algorithm is </a:t>
            </a:r>
            <a:r>
              <a:rPr lang="en-IN" dirty="0"/>
              <a:t>composed of two phases: a constraint selection phase and a constraint evaluation and counting phase</a:t>
            </a:r>
            <a:r>
              <a:rPr lang="en-IN" dirty="0" smtClean="0"/>
              <a:t>.</a:t>
            </a:r>
          </a:p>
          <a:p>
            <a:r>
              <a:rPr lang="en-IN" dirty="0"/>
              <a:t>When an event enters the engine, the first phase is used to select, for each attribute a, of the event, all the constraints having the same name as a</a:t>
            </a:r>
            <a:r>
              <a:rPr lang="en-IN" dirty="0" smtClean="0"/>
              <a:t>.</a:t>
            </a:r>
          </a:p>
          <a:p>
            <a:r>
              <a:rPr lang="en-IN" dirty="0"/>
              <a:t>These constraints are evaluated in the second phase, using the value of a</a:t>
            </a:r>
            <a:r>
              <a:rPr lang="en-IN" dirty="0" smtClean="0"/>
              <a:t>.</a:t>
            </a:r>
          </a:p>
          <a:p>
            <a:r>
              <a:rPr lang="en-IN" dirty="0"/>
              <a:t>W</a:t>
            </a:r>
            <a:r>
              <a:rPr lang="en-IN" dirty="0" smtClean="0"/>
              <a:t>e </a:t>
            </a:r>
            <a:r>
              <a:rPr lang="en-IN" dirty="0"/>
              <a:t>keep a counter of satisfied constraints for each filter stored by the system: when a constraint c is satisfied, we increase the counter associated to the filter c belongs to</a:t>
            </a:r>
            <a:r>
              <a:rPr lang="en-IN" dirty="0" smtClean="0"/>
              <a:t>.</a:t>
            </a:r>
          </a:p>
          <a:p>
            <a:r>
              <a:rPr lang="en-IN" dirty="0"/>
              <a:t>If a filter matches an event so does the predicate it belongs to</a:t>
            </a:r>
            <a:r>
              <a:rPr lang="en-IN" dirty="0" smtClean="0"/>
              <a:t>.</a:t>
            </a:r>
          </a:p>
          <a:p>
            <a:r>
              <a:rPr lang="en-IN" dirty="0"/>
              <a:t>Accordingly, the event can be forwarded to the interface exposing it.</a:t>
            </a:r>
          </a:p>
        </p:txBody>
      </p:sp>
    </p:spTree>
    <p:extLst>
      <p:ext uri="{BB962C8B-B14F-4D97-AF65-F5344CB8AC3E}">
        <p14:creationId xmlns:p14="http://schemas.microsoft.com/office/powerpoint/2010/main" val="62579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/>
              <a:t>Content Matching using Multiple GPGPU’s</a:t>
            </a:r>
            <a:endParaRPr lang="en-IN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Two parallelization techniques using multiple GPGPUs for event processing:</a:t>
            </a:r>
          </a:p>
          <a:p>
            <a:r>
              <a:rPr lang="en-IN" sz="2000" dirty="0" smtClean="0"/>
              <a:t>Multiple Events Independent </a:t>
            </a:r>
            <a:r>
              <a:rPr lang="en-IN" sz="2000" dirty="0"/>
              <a:t>P</a:t>
            </a:r>
            <a:r>
              <a:rPr lang="en-IN" sz="2000" dirty="0" smtClean="0"/>
              <a:t>rocessing</a:t>
            </a:r>
            <a:r>
              <a:rPr lang="en-US" sz="2000" dirty="0" smtClean="0"/>
              <a:t> (MCCM for parallel events</a:t>
            </a:r>
            <a:r>
              <a:rPr lang="en-IN" sz="2000" dirty="0" smtClean="0"/>
              <a:t>): </a:t>
            </a:r>
            <a:r>
              <a:rPr lang="en-IN" sz="2000" dirty="0"/>
              <a:t>to increase </a:t>
            </a:r>
            <a:r>
              <a:rPr lang="en-IN" sz="2000" dirty="0" smtClean="0"/>
              <a:t>throughput</a:t>
            </a:r>
          </a:p>
          <a:p>
            <a:r>
              <a:rPr lang="en-IN" sz="2000" dirty="0"/>
              <a:t>S</a:t>
            </a:r>
            <a:r>
              <a:rPr lang="en-IN" sz="2000" dirty="0" smtClean="0"/>
              <a:t>ingle </a:t>
            </a:r>
            <a:r>
              <a:rPr lang="en-IN" sz="2000" dirty="0"/>
              <a:t>E</a:t>
            </a:r>
            <a:r>
              <a:rPr lang="en-IN" sz="2000" dirty="0" smtClean="0"/>
              <a:t>vent </a:t>
            </a:r>
            <a:r>
              <a:rPr lang="en-IN" sz="2000" dirty="0"/>
              <a:t>C</a:t>
            </a:r>
            <a:r>
              <a:rPr lang="en-IN" sz="2000" dirty="0" smtClean="0"/>
              <a:t>ollaborative </a:t>
            </a:r>
            <a:r>
              <a:rPr lang="en-IN" sz="2000" dirty="0"/>
              <a:t>P</a:t>
            </a:r>
            <a:r>
              <a:rPr lang="en-IN" sz="2000" dirty="0" smtClean="0"/>
              <a:t>rocessing </a:t>
            </a:r>
            <a:r>
              <a:rPr lang="en-IN" sz="2000" dirty="0"/>
              <a:t>(MCCM for single event</a:t>
            </a:r>
            <a:r>
              <a:rPr lang="en-IN" sz="2000" dirty="0" smtClean="0"/>
              <a:t>):</a:t>
            </a:r>
            <a:r>
              <a:rPr lang="en-IN" sz="2000" dirty="0"/>
              <a:t>to reduce matching time of a single event.</a:t>
            </a:r>
          </a:p>
        </p:txBody>
      </p:sp>
    </p:spTree>
    <p:extLst>
      <p:ext uri="{BB962C8B-B14F-4D97-AF65-F5344CB8AC3E}">
        <p14:creationId xmlns:p14="http://schemas.microsoft.com/office/powerpoint/2010/main" val="317913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i="1" u="sng" dirty="0"/>
              <a:t>Multiple Events Independent </a:t>
            </a:r>
            <a:r>
              <a:rPr lang="en-US" sz="3200" i="1" u="sng" dirty="0" smtClean="0"/>
              <a:t>Processing</a:t>
            </a:r>
            <a:br>
              <a:rPr lang="en-US" sz="3200" i="1" u="sng" dirty="0" smtClean="0"/>
            </a:br>
            <a:r>
              <a:rPr lang="en-US" sz="3200" i="1" u="sng" dirty="0" smtClean="0"/>
              <a:t>(MCCM </a:t>
            </a:r>
            <a:r>
              <a:rPr lang="en-US" sz="3200" i="1" u="sng" dirty="0"/>
              <a:t>Parallel Events</a:t>
            </a:r>
            <a:r>
              <a:rPr lang="en-US" sz="3200" i="1" u="sng" dirty="0" smtClean="0"/>
              <a:t>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aim of this parallelization technique is to increase system throughput (i.e., number of events processed per second</a:t>
            </a:r>
            <a:r>
              <a:rPr lang="en-US" sz="2000" dirty="0" smtClean="0"/>
              <a:t>).</a:t>
            </a:r>
          </a:p>
          <a:p>
            <a:r>
              <a:rPr lang="en-US" sz="2000" dirty="0"/>
              <a:t>A distinct event is given to every GPGPU for processing</a:t>
            </a:r>
            <a:r>
              <a:rPr lang="en-US" sz="2000" dirty="0" smtClean="0"/>
              <a:t>.</a:t>
            </a:r>
          </a:p>
          <a:p>
            <a:r>
              <a:rPr lang="en-IN" sz="2000" dirty="0"/>
              <a:t>D</a:t>
            </a:r>
            <a:r>
              <a:rPr lang="en-IN" sz="2000" dirty="0" smtClean="0"/>
              <a:t>ata </a:t>
            </a:r>
            <a:r>
              <a:rPr lang="en-IN" sz="2000" dirty="0"/>
              <a:t>pertaining to </a:t>
            </a:r>
            <a:r>
              <a:rPr lang="en-IN" sz="2000" dirty="0" smtClean="0"/>
              <a:t>Constraints </a:t>
            </a:r>
            <a:r>
              <a:rPr lang="en-IN" sz="2000" dirty="0"/>
              <a:t>and Interfaces tables on host are transferred to the memory of every GPGPU asynchronously using default stream of GPGPU.</a:t>
            </a:r>
            <a:endParaRPr lang="en-US" sz="2000" dirty="0" smtClean="0"/>
          </a:p>
          <a:p>
            <a:r>
              <a:rPr lang="en-US" sz="2000" dirty="0"/>
              <a:t>For each event, GPGPU executes matching algorithm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233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u="sng" dirty="0"/>
              <a:t>Multiple Events Independent </a:t>
            </a:r>
            <a:r>
              <a:rPr lang="en-US" sz="3200" i="1" u="sng" dirty="0" smtClean="0"/>
              <a:t>Processing</a:t>
            </a:r>
            <a:br>
              <a:rPr lang="en-US" sz="3200" i="1" u="sng" dirty="0" smtClean="0"/>
            </a:br>
            <a:r>
              <a:rPr lang="en-US" sz="3200" i="1" u="sng" dirty="0" smtClean="0"/>
              <a:t>(MCCM </a:t>
            </a:r>
            <a:r>
              <a:rPr lang="en-US" sz="3200" i="1" u="sng" dirty="0"/>
              <a:t>Parallel Events)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After processing, results are copied to interface array maintained on CPU for every GPGPU asynchronously.</a:t>
            </a:r>
            <a:endParaRPr lang="en-US" sz="2000" dirty="0"/>
          </a:p>
          <a:p>
            <a:r>
              <a:rPr lang="en-US" sz="2000" dirty="0"/>
              <a:t>Once the event is processed, it fetches the next available events from input stream.</a:t>
            </a:r>
          </a:p>
          <a:p>
            <a:r>
              <a:rPr lang="en-US" sz="2000" dirty="0"/>
              <a:t>Minimal synchronization is needed in this approach.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371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146</TotalTime>
  <Words>1080</Words>
  <Application>Microsoft Office PowerPoint</Application>
  <PresentationFormat>Widescreen</PresentationFormat>
  <Paragraphs>107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Corbel</vt:lpstr>
      <vt:lpstr>Mangal</vt:lpstr>
      <vt:lpstr>Parallax</vt:lpstr>
      <vt:lpstr>High Performance Content Based Matching Using Multiple GPGPU and MPI-GPGPU Approach</vt:lpstr>
      <vt:lpstr>Introduction</vt:lpstr>
      <vt:lpstr>Introduction</vt:lpstr>
      <vt:lpstr>Content Based Pub-Sub System</vt:lpstr>
      <vt:lpstr>Events &amp; Predicate</vt:lpstr>
      <vt:lpstr>Cuda Content-Based Matcher</vt:lpstr>
      <vt:lpstr>Content Matching using Multiple GPGPU’s</vt:lpstr>
      <vt:lpstr>Multiple Events Independent Processing (MCCM Parallel Events)</vt:lpstr>
      <vt:lpstr>Multiple Events Independent Processing (MCCM Parallel Events)</vt:lpstr>
      <vt:lpstr>Single Event Collaborative Processing (MCCM Single Event)</vt:lpstr>
      <vt:lpstr>Parameters in Default Scenario</vt:lpstr>
      <vt:lpstr>Performance of MultiGPU Algorithm</vt:lpstr>
      <vt:lpstr>PowerPoint Presentation</vt:lpstr>
      <vt:lpstr>Performance of MultiGPU Algorithm</vt:lpstr>
      <vt:lpstr>PowerPoint Presentation</vt:lpstr>
      <vt:lpstr> The MPI-GPU Approach </vt:lpstr>
      <vt:lpstr>  MPI-GPU Algorithm  </vt:lpstr>
      <vt:lpstr>PowerPoint Presentation</vt:lpstr>
      <vt:lpstr>MPI-GPU System</vt:lpstr>
      <vt:lpstr>Analysis Of MPI-GPGPU Approach</vt:lpstr>
      <vt:lpstr>Comparison Of All Approaches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Performance Content Based Matching Using Multiple GPGPU’s</dc:title>
  <dc:creator>Abhijeet Kulkarni</dc:creator>
  <cp:lastModifiedBy>Abhijeet Kulkarni</cp:lastModifiedBy>
  <cp:revision>91</cp:revision>
  <dcterms:created xsi:type="dcterms:W3CDTF">2016-04-27T17:03:43Z</dcterms:created>
  <dcterms:modified xsi:type="dcterms:W3CDTF">2016-05-13T05:46:03Z</dcterms:modified>
</cp:coreProperties>
</file>