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Constantia"/>
                <a:ea typeface="DejaVu Sans"/>
              </a:rPr>
              <a:t>Constraints  vs Time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Sequential Algorithm</c:v>
                </c:pt>
              </c:strCache>
            </c:strRef>
          </c:tx>
          <c:spPr>
            <a:solidFill>
              <a:srgbClr val="095294"/>
            </a:solidFill>
            <a:ln w="28440">
              <a:solidFill>
                <a:srgbClr val="095294"/>
              </a:solidFill>
              <a:round/>
            </a:ln>
          </c:spPr>
          <c:marker>
            <c:size val="4"/>
          </c:marker>
          <c:smooth val="1"/>
          <c:xVal>
            <c:numRef>
              <c:f>1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16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</c:numCache>
            </c:numRef>
          </c:y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Parallel Algorithm</c:v>
                </c:pt>
              </c:strCache>
            </c:strRef>
          </c:tx>
          <c:spPr>
            <a:solidFill>
              <a:srgbClr val="0074a0"/>
            </a:solidFill>
            <a:ln w="28440">
              <a:solidFill>
                <a:srgbClr val="0074a0"/>
              </a:solidFill>
              <a:round/>
            </a:ln>
          </c:spPr>
          <c:marker>
            <c:size val="4"/>
          </c:marker>
          <c:smooth val="1"/>
          <c:xVal>
            <c:numRef>
              <c:f>3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16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</c:ser>
        <c:axId val="58936148"/>
        <c:axId val="15675481"/>
      </c:scatterChart>
      <c:valAx>
        <c:axId val="589361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Constantia"/>
                    <a:ea typeface="DejaVu Sans"/>
                  </a:rPr>
                  <a:t>No. of Constraints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666666"/>
            </a:solidFill>
            <a:round/>
          </a:ln>
        </c:spPr>
        <c:crossAx val="15675481"/>
        <c:crossesAt val="0"/>
      </c:valAx>
      <c:valAx>
        <c:axId val="15675481"/>
        <c:scaling>
          <c:orientation val="minMax"/>
        </c:scaling>
        <c:delete val="0"/>
        <c:axPos val="l"/>
        <c:majorGridlines>
          <c:spPr>
            <a:ln w="9360">
              <a:solidFill>
                <a:srgbClr val="666666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Constantia"/>
                    <a:ea typeface="DejaVu Sans"/>
                  </a:rPr>
                  <a:t>Time in ms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666666"/>
            </a:solidFill>
            <a:round/>
          </a:ln>
        </c:spPr>
        <c:crossAx val="58936148"/>
        <c:crossesAt val="0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Constantia"/>
                <a:ea typeface="DejaVu Sans"/>
              </a:rPr>
              <a:t>Subscription vs Time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Sequential Algorithm</c:v>
                </c:pt>
              </c:strCache>
            </c:strRef>
          </c:tx>
          <c:spPr>
            <a:solidFill>
              <a:srgbClr val="095294"/>
            </a:solidFill>
            <a:ln w="28440">
              <a:solidFill>
                <a:srgbClr val="095294"/>
              </a:solidFill>
              <a:round/>
            </a:ln>
          </c:spPr>
          <c:marker>
            <c:size val="4"/>
          </c:marker>
          <c:smooth val="1"/>
          <c:xVal>
            <c:numRef>
              <c:f>1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22</c:v>
                </c:pt>
                <c:pt idx="4">
                  <c:v>23</c:v>
                </c:pt>
                <c:pt idx="5">
                  <c:v>25</c:v>
                </c:pt>
              </c:numCache>
            </c:numRef>
          </c:y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Parallel Algorithm</c:v>
                </c:pt>
              </c:strCache>
            </c:strRef>
          </c:tx>
          <c:spPr>
            <a:solidFill>
              <a:srgbClr val="0074a0"/>
            </a:solidFill>
            <a:ln w="28440">
              <a:solidFill>
                <a:srgbClr val="0074a0"/>
              </a:solidFill>
              <a:round/>
            </a:ln>
          </c:spPr>
          <c:marker>
            <c:size val="4"/>
          </c:marker>
          <c:smooth val="1"/>
          <c:xVal>
            <c:numRef>
              <c:f>3</c:f>
              <c:numCache>
                <c:formatCode>General</c:formatCode>
                <c:ptCount val="6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6"/>
                <c:pt idx="0">
                  <c:v>11</c:v>
                </c:pt>
                <c:pt idx="1">
                  <c:v>12</c:v>
                </c:pt>
                <c:pt idx="2">
                  <c:v>12</c:v>
                </c:pt>
                <c:pt idx="3">
                  <c:v>14</c:v>
                </c:pt>
                <c:pt idx="4">
                  <c:v>15</c:v>
                </c:pt>
                <c:pt idx="5">
                  <c:v>17</c:v>
                </c:pt>
              </c:numCache>
            </c:numRef>
          </c:yVal>
        </c:ser>
        <c:axId val="20939722"/>
        <c:axId val="77074611"/>
      </c:scatterChart>
      <c:valAx>
        <c:axId val="2093972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Constantia"/>
                    <a:ea typeface="DejaVu Sans"/>
                  </a:rPr>
                  <a:t>No.of Subscriptions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666666"/>
            </a:solidFill>
            <a:round/>
          </a:ln>
        </c:spPr>
        <c:crossAx val="77074611"/>
        <c:crossesAt val="0"/>
      </c:valAx>
      <c:valAx>
        <c:axId val="77074611"/>
        <c:scaling>
          <c:orientation val="minMax"/>
        </c:scaling>
        <c:delete val="0"/>
        <c:axPos val="l"/>
        <c:majorGridlines>
          <c:spPr>
            <a:ln w="9360">
              <a:solidFill>
                <a:srgbClr val="666666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Constantia"/>
                    <a:ea typeface="DejaVu Sans"/>
                  </a:rPr>
                  <a:t>Time in ms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666666"/>
            </a:solidFill>
            <a:round/>
          </a:ln>
        </c:spPr>
        <c:crossAx val="20939722"/>
        <c:crossesAt val="0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97332f"/>
              </a:gs>
              <a:gs pos="100000">
                <a:srgbClr val="95c138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bd332f"/>
              </a:gs>
              <a:gs pos="100000">
                <a:srgbClr val="769536"/>
              </a:gs>
            </a:gsLst>
            <a:lin ang="54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97332f"/>
              </a:gs>
              <a:gs pos="100000">
                <a:srgbClr val="95c138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bd332f"/>
              </a:gs>
              <a:gs pos="100000">
                <a:srgbClr val="769536"/>
              </a:gs>
            </a:gsLst>
            <a:lin ang="54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IN" sz="5600">
                <a:solidFill>
                  <a:srgbClr val="50e0ea"/>
                </a:solidFill>
                <a:latin typeface="Calibri"/>
              </a:rPr>
              <a:t>Parallelized Content Based Event Matching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  <a:noFill/>
          <a:ln>
            <a:noFill/>
          </a:ln>
        </p:spPr>
        <p:txBody>
          <a:bodyPr lIns="0" rIns="18360" tIns="45000" bIns="45000"/>
          <a:p>
            <a:pPr algn="r">
              <a:lnSpc>
                <a:spcPct val="100000"/>
              </a:lnSpc>
            </a:pPr>
            <a:r>
              <a:rPr lang="en-IN" sz="2600">
                <a:solidFill>
                  <a:srgbClr val="ffffff"/>
                </a:solidFill>
                <a:latin typeface="Constantia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10760" y="1946160"/>
            <a:ext cx="8228880" cy="187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latin typeface="Constantia"/>
              </a:rPr>
              <a:t>1.Presented our experience in analyzing and understanding working of SIENA distributed system</a:t>
            </a:r>
            <a:endParaRPr/>
          </a:p>
          <a:p>
            <a:endParaRPr/>
          </a:p>
          <a:p>
            <a:endParaRPr/>
          </a:p>
          <a:p>
            <a:r>
              <a:rPr lang="en-IN">
                <a:latin typeface="Constantia"/>
              </a:rPr>
              <a:t>2. Focused on issues: Working of SIENA, analyzing siena fast forwarding algorithm, to develop existing matching algorithm for better performance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0760" y="1953360"/>
            <a:ext cx="8228880" cy="503028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CustomShape 3"/>
          <p:cNvSpPr/>
          <p:nvPr/>
        </p:nvSpPr>
        <p:spPr>
          <a:xfrm>
            <a:off x="457560" y="7041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4000">
                <a:latin typeface="Constantia"/>
              </a:rPr>
              <a:t>Conclusion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609480"/>
            <a:ext cx="8228880" cy="551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lang="en-IN" sz="8000">
                <a:solidFill>
                  <a:srgbClr val="000000"/>
                </a:solidFill>
                <a:latin typeface="Constantia"/>
              </a:rPr>
              <a:t>THANK YOU</a:t>
            </a:r>
            <a:endParaRPr/>
          </a:p>
          <a:p>
            <a:pPr>
              <a:lnSpc>
                <a:spcPct val="100000"/>
              </a:lnSpc>
            </a:pPr>
            <a:r>
              <a:rPr lang="en-IN" sz="80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80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80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80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3886200" y="4343400"/>
            <a:ext cx="913680" cy="91368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685800"/>
            <a:ext cx="8228880" cy="543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Guide :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Mrs. M. A. Shah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Project By: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Devyani Ramakant Chawale(2012BCS040)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devyanichawale@gmail.com(9764405898)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Pooja Avinash Ambekar (2012BCS044)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poojaambekar99@gmail.com(9403934125)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Hitasvi Manik Sutar (2012BCS056)-hitasvisutar@gmail.com(9765342684)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Urmila Nandkumar Shinde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(2012BCS073)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-umashinde.us@gmail.com(9552610727)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685800"/>
            <a:ext cx="8228880" cy="543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Guide : 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Mrs. M. A. Shah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Project By: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Devyani Ramakant Chawale(2012BCS040)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Pooja Avinash Ambekar (2012BCS044)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Hitasvi Manik Sutar (2012BCS056)</a:t>
            </a:r>
            <a:endParaRPr/>
          </a:p>
          <a:p>
            <a:pPr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	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 </a:t>
            </a:r>
            <a:r>
              <a:rPr lang="en-IN" sz="2600">
                <a:solidFill>
                  <a:srgbClr val="000000"/>
                </a:solidFill>
                <a:latin typeface="Constantia"/>
              </a:rPr>
              <a:t>Ms. Urmila Nandkumar Shinde  (2012BCS073)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Problem Statement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To analyze SIENA content-based publish/subscribe system and existing matching algorithms and to reduce matching time by parallelizing existing matching algorithm.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Objectives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To study SIENA pub/sub system.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To develop existing SFF algorithm by parallelizing it.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To analyze and compare existing sequential matching algorithm and developed parallelized algorithm.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Scalable Interface Event Notification Architecture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Distributed system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Pub/sub event notification service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Client-server architecture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Clients are of two types: publisher and subscriber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Content-based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Siena Fast Forwarding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Event matching algorithm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Counting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Evaluation</a:t>
            </a:r>
            <a:endParaRPr/>
          </a:p>
        </p:txBody>
      </p:sp>
      <p:graphicFrame>
        <p:nvGraphicFramePr>
          <p:cNvPr id="93" name="Content Placeholder 3"/>
          <p:cNvGraphicFramePr/>
          <p:nvPr/>
        </p:nvGraphicFramePr>
        <p:xfrm>
          <a:off x="457200" y="1935000"/>
          <a:ext cx="8228880" cy="438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95" name="Content Placeholder 3"/>
          <p:cNvGraphicFramePr/>
          <p:nvPr/>
        </p:nvGraphicFramePr>
        <p:xfrm>
          <a:off x="457200" y="1935000"/>
          <a:ext cx="8228880" cy="438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