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61" r:id="rId3"/>
    <p:sldId id="288" r:id="rId4"/>
    <p:sldId id="281" r:id="rId5"/>
    <p:sldId id="282" r:id="rId6"/>
    <p:sldId id="283" r:id="rId7"/>
    <p:sldId id="284" r:id="rId8"/>
    <p:sldId id="289" r:id="rId9"/>
    <p:sldId id="290" r:id="rId10"/>
    <p:sldId id="293" r:id="rId11"/>
    <p:sldId id="291" r:id="rId12"/>
    <p:sldId id="292" r:id="rId13"/>
    <p:sldId id="286" r:id="rId14"/>
    <p:sldId id="297" r:id="rId15"/>
    <p:sldId id="294" r:id="rId16"/>
    <p:sldId id="295" r:id="rId17"/>
    <p:sldId id="296" r:id="rId18"/>
    <p:sldId id="298" r:id="rId19"/>
    <p:sldId id="299" r:id="rId20"/>
    <p:sldId id="300" r:id="rId21"/>
    <p:sldId id="262" r:id="rId22"/>
    <p:sldId id="301" r:id="rId23"/>
    <p:sldId id="302" r:id="rId24"/>
    <p:sldId id="303" r:id="rId25"/>
    <p:sldId id="287" r:id="rId26"/>
    <p:sldId id="304" r:id="rId27"/>
    <p:sldId id="305" r:id="rId28"/>
    <p:sldId id="306" r:id="rId29"/>
    <p:sldId id="314" r:id="rId30"/>
    <p:sldId id="307" r:id="rId31"/>
    <p:sldId id="315" r:id="rId32"/>
    <p:sldId id="308" r:id="rId33"/>
    <p:sldId id="316" r:id="rId34"/>
    <p:sldId id="309" r:id="rId35"/>
    <p:sldId id="310" r:id="rId36"/>
    <p:sldId id="311" r:id="rId37"/>
    <p:sldId id="312" r:id="rId38"/>
    <p:sldId id="276" r:id="rId39"/>
    <p:sldId id="313" r:id="rId40"/>
    <p:sldId id="27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1"/>
            <p14:sldId id="282"/>
            <p14:sldId id="283"/>
            <p14:sldId id="284"/>
            <p14:sldId id="289"/>
            <p14:sldId id="290"/>
            <p14:sldId id="293"/>
            <p14:sldId id="291"/>
            <p14:sldId id="292"/>
            <p14:sldId id="286"/>
            <p14:sldId id="297"/>
            <p14:sldId id="294"/>
            <p14:sldId id="295"/>
            <p14:sldId id="296"/>
            <p14:sldId id="298"/>
            <p14:sldId id="299"/>
            <p14:sldId id="300"/>
            <p14:sldId id="262"/>
            <p14:sldId id="301"/>
            <p14:sldId id="302"/>
            <p14:sldId id="303"/>
            <p14:sldId id="287"/>
            <p14:sldId id="304"/>
          </p14:sldIdLst>
        </p14:section>
        <p14:section name="Topic 1" id="{6D9936A3-3945-4757-BC8B-B5C252D8E036}">
          <p14:sldIdLst>
            <p14:sldId id="305"/>
            <p14:sldId id="306"/>
            <p14:sldId id="314"/>
            <p14:sldId id="307"/>
            <p14:sldId id="315"/>
            <p14:sldId id="308"/>
            <p14:sldId id="316"/>
            <p14:sldId id="309"/>
            <p14:sldId id="310"/>
            <p14:sldId id="311"/>
            <p14:sldId id="312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6"/>
            <p14:sldId id="313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pc\Documents\Project\Result%20Analysis\EDC390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pc\Desktop\Attribut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pc\Documents\Project\Result%20Analysis\pubvs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</a:t>
            </a:r>
            <a:r>
              <a:rPr lang="en-US" sz="14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 Time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363890657448318"/>
          <c:y val="0.11540690740244548"/>
          <c:w val="0.72548669805918997"/>
          <c:h val="0.7544141121871107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T2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6"/>
              <c:pt idx="0">
                <c:v>7000</c:v>
              </c:pt>
              <c:pt idx="1">
                <c:v>8000</c:v>
              </c:pt>
              <c:pt idx="2">
                <c:v>9000</c:v>
              </c:pt>
              <c:pt idx="3">
                <c:v>10000</c:v>
              </c:pt>
              <c:pt idx="4">
                <c:v>11000</c:v>
              </c:pt>
              <c:pt idx="5">
                <c:v>12000</c:v>
              </c:pt>
            </c:numLit>
          </c:cat>
          <c:val>
            <c:numRef>
              <c:f>Sheet1!$A$2:$A$7</c:f>
              <c:numCache>
                <c:formatCode>General</c:formatCode>
                <c:ptCount val="6"/>
                <c:pt idx="0">
                  <c:v>5838</c:v>
                </c:pt>
                <c:pt idx="1">
                  <c:v>6509</c:v>
                </c:pt>
                <c:pt idx="2">
                  <c:v>7839</c:v>
                </c:pt>
                <c:pt idx="3">
                  <c:v>8089</c:v>
                </c:pt>
                <c:pt idx="4">
                  <c:v>8601</c:v>
                </c:pt>
                <c:pt idx="5">
                  <c:v>9590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Serial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6"/>
              <c:pt idx="0">
                <c:v>7000</c:v>
              </c:pt>
              <c:pt idx="1">
                <c:v>8000</c:v>
              </c:pt>
              <c:pt idx="2">
                <c:v>9000</c:v>
              </c:pt>
              <c:pt idx="3">
                <c:v>10000</c:v>
              </c:pt>
              <c:pt idx="4">
                <c:v>11000</c:v>
              </c:pt>
              <c:pt idx="5">
                <c:v>12000</c:v>
              </c:pt>
            </c:numLit>
          </c:cat>
          <c:val>
            <c:numRef>
              <c:f>Sheet1!$C$2:$C$7</c:f>
              <c:numCache>
                <c:formatCode>General</c:formatCode>
                <c:ptCount val="6"/>
                <c:pt idx="0">
                  <c:v>7113</c:v>
                </c:pt>
                <c:pt idx="1">
                  <c:v>8395</c:v>
                </c:pt>
                <c:pt idx="2">
                  <c:v>8941</c:v>
                </c:pt>
                <c:pt idx="3">
                  <c:v>9971</c:v>
                </c:pt>
                <c:pt idx="4">
                  <c:v>10668</c:v>
                </c:pt>
                <c:pt idx="5">
                  <c:v>10781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805760"/>
        <c:axId val="138752384"/>
      </c:lineChart>
      <c:catAx>
        <c:axId val="13480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4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Subscriptions</a:t>
                </a: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639421657975152"/>
              <c:y val="0.9446174881647955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IN"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38752384"/>
        <c:crosses val="autoZero"/>
        <c:auto val="1"/>
        <c:lblAlgn val="ctr"/>
        <c:lblOffset val="100"/>
        <c:noMultiLvlLbl val="0"/>
      </c:catAx>
      <c:valAx>
        <c:axId val="138752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(microseconds)</a:t>
                </a:r>
              </a:p>
            </c:rich>
          </c:tx>
          <c:layout>
            <c:manualLayout>
              <c:xMode val="edge"/>
              <c:yMode val="edge"/>
              <c:x val="1.8842322794661425E-2"/>
              <c:y val="0.272053579156454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IN"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34805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33954774255851"/>
          <c:y val="0.48410756647954151"/>
          <c:w val="0.10795007819643972"/>
          <c:h val="0.12631112882882295"/>
        </c:manualLayout>
      </c:layout>
      <c:overlay val="0"/>
      <c:txPr>
        <a:bodyPr/>
        <a:lstStyle/>
        <a:p>
          <a:pPr>
            <a:defRPr lang="en-IN"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4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 Time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6193202146690517"/>
          <c:y val="3.06513409961686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841220433059463"/>
          <c:y val="0.11243809455944703"/>
          <c:w val="0.66684009545764622"/>
          <c:h val="0.741386539352264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6"/>
              <c:pt idx="0">
                <c:v>5</c:v>
              </c:pt>
              <c:pt idx="1">
                <c:v>7</c:v>
              </c:pt>
              <c:pt idx="2">
                <c:v>9</c:v>
              </c:pt>
              <c:pt idx="3">
                <c:v>11</c:v>
              </c:pt>
              <c:pt idx="4">
                <c:v>13</c:v>
              </c:pt>
              <c:pt idx="5">
                <c:v>15</c:v>
              </c:pt>
            </c:numLit>
          </c:cat>
          <c:val>
            <c:numRef>
              <c:f>Sheet1!$B$2:$B$7</c:f>
              <c:numCache>
                <c:formatCode>General</c:formatCode>
                <c:ptCount val="6"/>
                <c:pt idx="0">
                  <c:v>5828</c:v>
                </c:pt>
                <c:pt idx="1">
                  <c:v>7291</c:v>
                </c:pt>
                <c:pt idx="2">
                  <c:v>7823</c:v>
                </c:pt>
                <c:pt idx="3">
                  <c:v>9431</c:v>
                </c:pt>
                <c:pt idx="4">
                  <c:v>10316</c:v>
                </c:pt>
                <c:pt idx="5">
                  <c:v>11846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parallel(T2)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6"/>
              <c:pt idx="0">
                <c:v>5</c:v>
              </c:pt>
              <c:pt idx="1">
                <c:v>7</c:v>
              </c:pt>
              <c:pt idx="2">
                <c:v>9</c:v>
              </c:pt>
              <c:pt idx="3">
                <c:v>11</c:v>
              </c:pt>
              <c:pt idx="4">
                <c:v>13</c:v>
              </c:pt>
              <c:pt idx="5">
                <c:v>15</c:v>
              </c:pt>
            </c:numLit>
          </c:cat>
          <c:val>
            <c:numRef>
              <c:f>Sheet1!$C$2:$C$7</c:f>
              <c:numCache>
                <c:formatCode>General</c:formatCode>
                <c:ptCount val="6"/>
                <c:pt idx="0">
                  <c:v>5540</c:v>
                </c:pt>
                <c:pt idx="1">
                  <c:v>6319</c:v>
                </c:pt>
                <c:pt idx="2">
                  <c:v>6808</c:v>
                </c:pt>
                <c:pt idx="3">
                  <c:v>7770</c:v>
                </c:pt>
                <c:pt idx="4">
                  <c:v>7825</c:v>
                </c:pt>
                <c:pt idx="5">
                  <c:v>8704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271616"/>
        <c:axId val="211207296"/>
      </c:lineChart>
      <c:catAx>
        <c:axId val="188271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4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Attributes</a:t>
                </a:r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9231379619587087"/>
              <c:y val="0.927755030621175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211207296"/>
        <c:crosses val="autoZero"/>
        <c:auto val="1"/>
        <c:lblAlgn val="ctr"/>
        <c:lblOffset val="100"/>
        <c:noMultiLvlLbl val="0"/>
      </c:catAx>
      <c:valAx>
        <c:axId val="211207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IN"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US" sz="1400" b="1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(microseconds)</a:t>
                </a:r>
                <a:endPara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4844465734558866E-2"/>
              <c:y val="0.327530199075993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882716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IN"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en-US" sz="1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Time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5623271447796007"/>
          <c:y val="6.481474735958299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87841606461218"/>
          <c:y val="0.16205890930300368"/>
          <c:w val="0.68187091423741319"/>
          <c:h val="0.658051427801282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Serial</c:v>
                </c:pt>
              </c:strCache>
            </c:strRef>
          </c:tx>
          <c:marker>
            <c:symbol val="none"/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8445</c:v>
                </c:pt>
                <c:pt idx="1">
                  <c:v>12603</c:v>
                </c:pt>
                <c:pt idx="2">
                  <c:v>16783</c:v>
                </c:pt>
                <c:pt idx="3">
                  <c:v>21001</c:v>
                </c:pt>
                <c:pt idx="4">
                  <c:v>26815</c:v>
                </c:pt>
                <c:pt idx="5">
                  <c:v>35208</c:v>
                </c:pt>
                <c:pt idx="6">
                  <c:v>39178</c:v>
                </c:pt>
                <c:pt idx="7">
                  <c:v>41878</c:v>
                </c:pt>
                <c:pt idx="8">
                  <c:v>46640</c:v>
                </c:pt>
                <c:pt idx="9">
                  <c:v>49139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marker>
            <c:symbol val="none"/>
          </c:marker>
          <c:val>
            <c:numRef>
              <c:f>Sheet1!$B$2:$B$11</c:f>
              <c:numCache>
                <c:formatCode>General</c:formatCode>
                <c:ptCount val="10"/>
                <c:pt idx="0">
                  <c:v>3749</c:v>
                </c:pt>
                <c:pt idx="1">
                  <c:v>5798</c:v>
                </c:pt>
                <c:pt idx="2">
                  <c:v>7979</c:v>
                </c:pt>
                <c:pt idx="3">
                  <c:v>11163</c:v>
                </c:pt>
                <c:pt idx="4">
                  <c:v>13952</c:v>
                </c:pt>
                <c:pt idx="5">
                  <c:v>16022</c:v>
                </c:pt>
                <c:pt idx="6">
                  <c:v>17431</c:v>
                </c:pt>
                <c:pt idx="7">
                  <c:v>18862</c:v>
                </c:pt>
                <c:pt idx="8">
                  <c:v>19853</c:v>
                </c:pt>
                <c:pt idx="9">
                  <c:v>25896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79200"/>
        <c:axId val="188181120"/>
      </c:lineChart>
      <c:catAx>
        <c:axId val="18817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14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Publishers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88181120"/>
        <c:crosses val="autoZero"/>
        <c:auto val="1"/>
        <c:lblAlgn val="ctr"/>
        <c:lblOffset val="100"/>
        <c:noMultiLvlLbl val="0"/>
      </c:catAx>
      <c:valAx>
        <c:axId val="188181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14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(microseconds)</a:t>
                </a:r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7736126624199763E-2"/>
              <c:y val="0.285187802448179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881792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476672"/>
            <a:ext cx="6180224" cy="32793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REIN :Fast Event Matching Approach for Content Based Publish/Subscribe Systems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Mrs. </a:t>
            </a:r>
            <a:r>
              <a:rPr lang="en-IN" sz="27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M.A.Shah</a:t>
            </a:r>
            <a:r>
              <a:rPr lang="en-IN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95736" y="4437112"/>
            <a:ext cx="6480720" cy="230425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Presented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Apoorva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Kokadwar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2012BCS010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Popatrao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Bhogade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2012BCS033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Pratibha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Bhimrao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2012BCS054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76672"/>
            <a:ext cx="7200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Subscriptions-</a:t>
            </a: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who issue subscriptions are called subscribers. 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subscription is an expression of subscribers’ interests in some events.</a:t>
            </a: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subscription is identiﬁed by a unique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range constraints contained in a subscription is not larger than m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 is the number of attributes appearing in events.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5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980728"/>
            <a:ext cx="50943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Matching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n subscriptions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{s1,s2,...,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an event e, the task of event matching is to ﬁnd all subscriptions from S which match e. 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S-subscriptions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e-event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365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443841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Publish/Subscribe Systems-</a:t>
            </a: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publish/subscribe system consists of subscribers, publishers, and a network of brokers.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publishers input events into the system while the subscribers submit subscriptions to the system.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of publish/subscribe systems is to transmit events from the publishers to the target subscribers as quickly as possible.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06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3048000"/>
            <a:ext cx="4847456" cy="13620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3048000"/>
            <a:ext cx="5711552" cy="136207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203848" y="3429000"/>
            <a:ext cx="5472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REIN: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476672"/>
            <a:ext cx="69847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fast event matching approach for content-based publish/subscribe systems. </a:t>
            </a:r>
          </a:p>
          <a:p>
            <a:pPr marL="68580" lvl="0" indent="0" fontAlgn="base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idea behind REIN is to quickly ﬁlter out unlikely matched subscriptions rather than to determine whether a subscription is matched or not by counting its satisﬁed component constraints.</a:t>
            </a:r>
          </a:p>
          <a:p>
            <a:pPr marL="68580" lvl="0" indent="0" fontAlgn="base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each subscription is composed of multiple range constraints.</a:t>
            </a:r>
          </a:p>
          <a:p>
            <a:pPr lvl="0" fontAlgn="base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lvl="0" indent="0" fontAlgn="base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545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831984"/>
            <a:ext cx="64624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constraint is satisﬁed if an attribute value is located in the range formed by the low value and the high value.</a:t>
            </a:r>
          </a:p>
          <a:p>
            <a:pPr marL="68580" lvl="0" indent="0" fontAlgn="base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appearing in events form a high-dimensional space. In this space, a subscription is a high-dimensional rectangle (for short rectangle) and an event is a point.</a:t>
            </a:r>
          </a:p>
          <a:p>
            <a:pPr marL="68580" lvl="0" indent="0" fontAlgn="base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Therefore, the matching problem is equivalent to the point enclosure problem.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00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548680"/>
            <a:ext cx="639045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Event Matching-</a:t>
            </a: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input: event e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output: matched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initialize a bit set of size n;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generate a cube {v11, v12, v21, v22, ..., vm1, vm2} from e;</a:t>
            </a:r>
          </a:p>
          <a:p>
            <a:pPr marL="68580" indent="0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for (i = 1 to m) do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for high Value</a:t>
            </a: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map vi1 to the bucket b in the bucket list for the high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range constraints specified on attribute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for (each item t in b) do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 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vi1 then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 mark the t.ID in the bit set;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end if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11: end for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 mark the bits for the IDs stored in the buckets before b;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284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621475"/>
            <a:ext cx="66247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for  low value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13: map vi2 to the bucket b in the bucket list for the low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range constraints specified on attribute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14: for (each item t in b) do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 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vi2 then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16: mark the t.ID in the bit set;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 end if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18: end for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19: mark the bits for the IDs stored in the buckets after b;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 end for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21: for (each bit in the bit set) do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22: if (the bit is unmarked) then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 add the corresponding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ID;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24: end if</a:t>
            </a:r>
          </a:p>
          <a:p>
            <a:pPr marL="6858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 end for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90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626" y="3048000"/>
            <a:ext cx="5332774" cy="136207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582626" y="3244334"/>
            <a:ext cx="4733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Parallel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content-based publish/subscribe paradigm is a ﬂexible many-to-many communication model that meets the demands of many modern distributed applications.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such systems are information ﬁltering, selective location-based services, and workload monitoring and management.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matching is the process of checking high volumes of events against large numbers of subscriptions.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109" y="570418"/>
            <a:ext cx="59046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Parallel REIN-</a:t>
            </a: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generate a cube {v11, v12, v21, v22, ..., vm1, vm2} from e;</a:t>
            </a:r>
          </a:p>
          <a:p>
            <a:pPr marL="68580" indent="0">
              <a:buNone/>
            </a:pPr>
            <a:r>
              <a:rPr lang="pl-P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for (i = 1 to m) do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6858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loop is used for above for loop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for high Value</a:t>
            </a:r>
            <a:endParaRPr lang="pl-PL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map vi1 to the bucket b in the bucket list for the high</a:t>
            </a:r>
          </a:p>
          <a:p>
            <a:pPr marL="6858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range constraints specified on attribute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58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for (each item t in b) do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969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0"/>
            <a:ext cx="8077200" cy="119675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For Parallelization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778" y="1196753"/>
            <a:ext cx="78836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OPENMP-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 (Open Multi-Processing) is an application programming interface (API) that supports multi-platform memory multiprocessing programming in C, C++and Fortran.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OpenMP functions are included in a header file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C/C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implementation of multithreading, a method of parallelizing whereby a master thread (a series of instructions executed consecutively) forks a specified number of slave threads and the system divides a task among them.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threads then run concurrently, with the runtime environment allocating threads to different processors.</a:t>
            </a:r>
          </a:p>
          <a:p>
            <a:pPr marL="6858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section of code that is meant to run in parallel is marked accordingly, with a preprocessor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that will cause the threads to form before the section is executed.</a:t>
            </a:r>
          </a:p>
          <a:p>
            <a:pPr marL="68580" lv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each thread executes the parallelized section of code independently. </a:t>
            </a:r>
          </a:p>
          <a:p>
            <a:pPr marL="6858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8036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92696"/>
            <a:ext cx="8077200" cy="5688631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preprocessor directives are like-  </a:t>
            </a:r>
          </a:p>
          <a:p>
            <a:pPr marL="68580" lv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#pragma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68580" lv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#pragma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</a:t>
            </a:r>
          </a:p>
          <a:p>
            <a:pPr marL="68580" lv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under the directive #pragma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runs parallel.</a:t>
            </a:r>
          </a:p>
          <a:p>
            <a:pPr marL="68580" lv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of threads is an important issue in case of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lv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clauses are used for synchronization. These are as follows:</a:t>
            </a:r>
          </a:p>
          <a:p>
            <a:pPr marL="68580" lv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1.critical</a:t>
            </a:r>
          </a:p>
          <a:p>
            <a:pPr marL="68580" lv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2.atomic</a:t>
            </a:r>
          </a:p>
          <a:p>
            <a:pPr marL="68580" lv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3.barrier</a:t>
            </a:r>
          </a:p>
          <a:p>
            <a:pPr marL="68580" lv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4.ordered</a:t>
            </a:r>
          </a:p>
          <a:p>
            <a:pPr marL="68580" lv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80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58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43608" y="1268760"/>
            <a:ext cx="4165848" cy="45259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{a1, a2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{a1 = 3, a2 = 5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matching: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value(S) &lt; low value(P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value(S) &gt;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value(P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657563"/>
            <a:ext cx="6408712" cy="4896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566124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matched subscriptions are those that intersect 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81694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943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88640"/>
            <a:ext cx="8077200" cy="135902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vs Time (microseconds)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72816"/>
            <a:ext cx="8077200" cy="4120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subscriptions: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7000-12000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publisher: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subscription: 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publisher: 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used for Parallel REIN: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 OPENMP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used: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: Ubuntu 14.04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43503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137345"/>
              </p:ext>
            </p:extLst>
          </p:nvPr>
        </p:nvGraphicFramePr>
        <p:xfrm>
          <a:off x="762000" y="620688"/>
          <a:ext cx="80772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9848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20689"/>
            <a:ext cx="8077200" cy="52730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distribute the load and be scalable, a content-based publish/subscribe system often uses a network to route and forward subscriptions and events, which consists of multiple connected brokers.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large-scale publish/subscribe system, it is possible that there are millions of subscriptions maintained by brokers and millions of events to be matched every second.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techniques have been employed to improve matching efﬁciencies in recent years.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Parallel REIN(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fast event matching approach for large-scale content-based publish/subscribe systems.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14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2: Attribute vs Time (microseconds)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700808"/>
            <a:ext cx="8077200" cy="4192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subscription: 5-15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subscriptions: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7500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publisher: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publisher: 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used for Parallel REIN: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 OPENMP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used: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: Ubuntu 14.04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07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85103"/>
              </p:ext>
            </p:extLst>
          </p:nvPr>
        </p:nvGraphicFramePr>
        <p:xfrm>
          <a:off x="1042988" y="476672"/>
          <a:ext cx="7561460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575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3: Publisher vs Time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publisher: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1-10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subscription: 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subscriptions: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7500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publisher: 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used for Parallel REIN: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 OPENMP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used: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: Ubuntu 14.04</a:t>
            </a:r>
          </a:p>
          <a:p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7564718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12348"/>
              </p:ext>
            </p:extLst>
          </p:nvPr>
        </p:nvGraphicFramePr>
        <p:xfrm>
          <a:off x="1115616" y="404664"/>
          <a:ext cx="7704856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705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896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0769"/>
            <a:ext cx="8077200" cy="45530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behind parallel REIN is to quickly ﬁlter out unlikely matched subscriptions rather than to identify matched subscriptions by counting satisﬁed component constraints.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parallel REIN outperforms its counterparts to a large degree, especially in the case where the selectivity of subscriptions is high and the number of subscriptions is large.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202742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92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1340768"/>
            <a:ext cx="8077200" cy="4297363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system to reduce the event matching time.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using multiple cores of system.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system to add functionalities for insertion, deletion of subscription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more efficient index structure.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11060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8077200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1196752"/>
            <a:ext cx="8352928" cy="547260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ShiyouQian,Jian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“REIN: A Fast Event Matching Approach for Content-based Publish/Subscribe Systems”, Shanghai Jiao Tong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UniversityIEEE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INFOCOM 2014 - IEEE Conference on Computer Communications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Eugster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Guerraoui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Kermarrec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many faces of publish/subscribe,” Computing Surveys (CSUR), vol. 35, no. 2, pp. 114–131, 2003.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Jacobsen, 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Llirbat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Pereira, K. Ross, and 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“Filtering algorithms and implementation for very fast publish/subscribe systems,” in SIGMOD. ACM, 2001, pp. 115–126.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Carzaniga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Wolf, “Forwarding in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contentbased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network,” in SIGCOMM. ACM, 2003, pp. 163– 174.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Jafarpour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Mehrotra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Venkatasubramanian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Montanari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“Mics: an efﬁcient content space representation model for publish/subscribe systems,” in DEBS. ACM, 2009, p. 7.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2996952"/>
            <a:ext cx="4343400" cy="1362075"/>
          </a:xfrm>
        </p:spPr>
        <p:txBody>
          <a:bodyPr>
            <a:noAutofit/>
          </a:bodyPr>
          <a:lstStyle/>
          <a:p>
            <a:pPr marL="0" indent="0"/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	Thank You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2071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087940"/>
            <a:ext cx="6048672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design, implement and analyze Parallel REIN for fast Event Matching process in Content-based Publish/Subscribe Systems 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Concepts About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REIN: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940152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548680"/>
            <a:ext cx="5472607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Events-</a:t>
            </a:r>
          </a:p>
          <a:p>
            <a:pPr marL="6858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is an observable occurrence, which is also called message, publication or notiﬁcation in some literatures.</a:t>
            </a:r>
          </a:p>
          <a:p>
            <a:pPr marL="6858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</a:p>
          <a:p>
            <a:pPr marL="6858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{(temperature = 35),(humidity = 15)} is an  event describing the weather conditions.</a:t>
            </a:r>
          </a:p>
          <a:p>
            <a:pPr marL="6858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attributes appearing in the event expression is deﬁned as A ={a1,a2,...,am} and the number of attributes in the set A is denoted by m.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386345"/>
            <a:ext cx="6372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Constraints-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constraint is a condition speciﬁed on an attribute selected from A. Attribute is one of the attributes in A.</a:t>
            </a: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 and value2 are bounded by the value domain of the attribute and value1 is not larger than value2. 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419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836712"/>
            <a:ext cx="5760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Brokers-</a:t>
            </a:r>
          </a:p>
          <a:p>
            <a:pPr marL="6858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Brokers are also called servers or proxies.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non-P2P computing environments, a broker is a specialized server that is responsible for routing and forwarding subscriptions and events.</a:t>
            </a:r>
          </a:p>
          <a:p>
            <a:pPr marL="6858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P2P environments, some clients also act as brokers.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2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1780</Words>
  <Application>Microsoft Office PowerPoint</Application>
  <PresentationFormat>On-screen Show (4:3)</PresentationFormat>
  <Paragraphs>286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Training</vt:lpstr>
      <vt:lpstr>Parallel REIN :Fast Event Matching Approach for Content Based Publish/Subscribe Systems   Guided By: Mrs. M.A.Shah </vt:lpstr>
      <vt:lpstr>Introduction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Methodology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Technology Used For Parallelization </vt:lpstr>
      <vt:lpstr> </vt:lpstr>
      <vt:lpstr> </vt:lpstr>
      <vt:lpstr>Example:</vt:lpstr>
      <vt:lpstr> </vt:lpstr>
      <vt:lpstr>PowerPoint Presentation</vt:lpstr>
      <vt:lpstr>Result Analysis</vt:lpstr>
      <vt:lpstr> Graph 1: Subscription vs Time (microseconds) </vt:lpstr>
      <vt:lpstr> </vt:lpstr>
      <vt:lpstr>Graph 2: Attribute vs Time (microseconds)</vt:lpstr>
      <vt:lpstr> </vt:lpstr>
      <vt:lpstr>Graph 3: Publisher vs Time (microseconds)</vt:lpstr>
      <vt:lpstr> </vt:lpstr>
      <vt:lpstr>Conclusion:</vt:lpstr>
      <vt:lpstr> </vt:lpstr>
      <vt:lpstr>Future Work:</vt:lpstr>
      <vt:lpstr> </vt:lpstr>
      <vt:lpstr>Resources</vt:lpstr>
      <vt:lpstr>    Thank You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2016-05-12T16:47:11Z</dcterms:created>
  <dcterms:modified xsi:type="dcterms:W3CDTF">2016-05-12T18:06:38Z</dcterms:modified>
</cp:coreProperties>
</file>