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74" r:id="rId13"/>
    <p:sldId id="275" r:id="rId14"/>
    <p:sldId id="276" r:id="rId15"/>
    <p:sldId id="277" r:id="rId16"/>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D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660"/>
  </p:normalViewPr>
  <p:slideViewPr>
    <p:cSldViewPr>
      <p:cViewPr varScale="1">
        <p:scale>
          <a:sx n="43" d="100"/>
          <a:sy n="43" d="100"/>
        </p:scale>
        <p:origin x="688"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E4A5"/>
          </a:solidFill>
        </p:spPr>
        <p:txBody>
          <a:bodyPr wrap="square" lIns="0" tIns="0" rIns="0" bIns="0" rtlCol="0"/>
          <a:lstStyle/>
          <a:p>
            <a:endParaRPr/>
          </a:p>
        </p:txBody>
      </p:sp>
      <p:sp>
        <p:nvSpPr>
          <p:cNvPr id="17" name="bg object 17"/>
          <p:cNvSpPr/>
          <p:nvPr/>
        </p:nvSpPr>
        <p:spPr>
          <a:xfrm>
            <a:off x="404607" y="371322"/>
            <a:ext cx="17479010" cy="9544685"/>
          </a:xfrm>
          <a:custGeom>
            <a:avLst/>
            <a:gdLst/>
            <a:ahLst/>
            <a:cxnLst/>
            <a:rect l="l" t="t" r="r" b="b"/>
            <a:pathLst>
              <a:path w="17479010" h="9544685">
                <a:moveTo>
                  <a:pt x="0" y="9544355"/>
                </a:moveTo>
                <a:lnTo>
                  <a:pt x="0" y="0"/>
                </a:lnTo>
                <a:lnTo>
                  <a:pt x="17478786" y="0"/>
                </a:lnTo>
                <a:lnTo>
                  <a:pt x="17478786" y="9544355"/>
                </a:lnTo>
                <a:lnTo>
                  <a:pt x="0" y="9544355"/>
                </a:lnTo>
                <a:close/>
              </a:path>
            </a:pathLst>
          </a:custGeom>
          <a:solidFill>
            <a:srgbClr val="95B89E"/>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2011494" y="1126499"/>
            <a:ext cx="6722531" cy="1089527"/>
          </a:xfrm>
          <a:prstGeom prst="rect">
            <a:avLst/>
          </a:prstGeom>
        </p:spPr>
      </p:pic>
      <p:pic>
        <p:nvPicPr>
          <p:cNvPr id="19" name="bg object 19"/>
          <p:cNvPicPr/>
          <p:nvPr/>
        </p:nvPicPr>
        <p:blipFill>
          <a:blip r:embed="rId3" cstate="print"/>
          <a:stretch>
            <a:fillRect/>
          </a:stretch>
        </p:blipFill>
        <p:spPr>
          <a:xfrm>
            <a:off x="8772887" y="1126499"/>
            <a:ext cx="7467102" cy="1089527"/>
          </a:xfrm>
          <a:prstGeom prst="rect">
            <a:avLst/>
          </a:prstGeom>
        </p:spPr>
      </p:pic>
      <p:sp>
        <p:nvSpPr>
          <p:cNvPr id="2" name="Holder 2"/>
          <p:cNvSpPr>
            <a:spLocks noGrp="1"/>
          </p:cNvSpPr>
          <p:nvPr>
            <p:ph type="ctrTitle"/>
          </p:nvPr>
        </p:nvSpPr>
        <p:spPr>
          <a:xfrm>
            <a:off x="2114710" y="820546"/>
            <a:ext cx="14058579" cy="146938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46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2D82"/>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7225" y="1028700"/>
            <a:ext cx="16233548" cy="2442845"/>
          </a:xfrm>
          <a:prstGeom prst="rect">
            <a:avLst/>
          </a:prstGeom>
        </p:spPr>
        <p:txBody>
          <a:bodyPr wrap="square" lIns="0" tIns="0" rIns="0" bIns="0">
            <a:spAutoFit/>
          </a:bodyPr>
          <a:lstStyle>
            <a:lvl1pPr>
              <a:defRPr sz="46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27225" y="3922143"/>
            <a:ext cx="16233548" cy="2442845"/>
          </a:xfrm>
          <a:prstGeom prst="rect">
            <a:avLst/>
          </a:prstGeom>
        </p:spPr>
        <p:txBody>
          <a:bodyPr wrap="square" lIns="0" tIns="0" rIns="0" bIns="0">
            <a:spAutoFit/>
          </a:bodyPr>
          <a:lstStyle>
            <a:lvl1pPr>
              <a:defRPr sz="46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fi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fi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068560" y="2317542"/>
            <a:ext cx="8150859" cy="1048364"/>
          </a:xfrm>
          <a:prstGeom prst="rect">
            <a:avLst/>
          </a:prstGeom>
        </p:spPr>
        <p:txBody>
          <a:bodyPr vert="horz" wrap="square" lIns="0" tIns="17145" rIns="0" bIns="0" rtlCol="0">
            <a:spAutoFit/>
          </a:bodyPr>
          <a:lstStyle/>
          <a:p>
            <a:pPr marL="12700">
              <a:lnSpc>
                <a:spcPct val="100000"/>
              </a:lnSpc>
              <a:spcBef>
                <a:spcPts val="135"/>
              </a:spcBef>
            </a:pPr>
            <a:r>
              <a:rPr sz="6700" b="1" spc="-750" dirty="0" smtClean="0">
                <a:latin typeface="Tahoma"/>
                <a:cs typeface="Tahoma"/>
              </a:rPr>
              <a:t> </a:t>
            </a:r>
            <a:endParaRPr sz="6700" b="1" dirty="0">
              <a:latin typeface="Tahoma"/>
              <a:cs typeface="Tahoma"/>
            </a:endParaRPr>
          </a:p>
        </p:txBody>
      </p:sp>
      <p:sp>
        <p:nvSpPr>
          <p:cNvPr id="13" name="Rectangle 12"/>
          <p:cNvSpPr/>
          <p:nvPr/>
        </p:nvSpPr>
        <p:spPr>
          <a:xfrm>
            <a:off x="2286001" y="2506362"/>
            <a:ext cx="11841638" cy="708656"/>
          </a:xfrm>
          <a:prstGeom prst="rect">
            <a:avLst/>
          </a:prstGeom>
        </p:spPr>
        <p:txBody>
          <a:bodyPr wrap="square">
            <a:spAutoFit/>
          </a:bodyPr>
          <a:lstStyle/>
          <a:p>
            <a:pPr algn="ctr">
              <a:lnSpc>
                <a:spcPct val="115000"/>
              </a:lnSpc>
              <a:spcAft>
                <a:spcPts val="1000"/>
              </a:spcAft>
            </a:pPr>
            <a:r>
              <a:rPr lang="en-US" sz="3600" dirty="0" smtClean="0">
                <a:latin typeface="Goudy Stout" panose="0202090407030B020401" pitchFamily="18" charset="0"/>
                <a:ea typeface="Calibri" panose="020F0502020204030204" pitchFamily="34" charset="0"/>
                <a:cs typeface="Times New Roman" panose="02020603050405020304" pitchFamily="18" charset="0"/>
              </a:rPr>
              <a:t>  </a:t>
            </a:r>
            <a:endParaRPr lang="en-US" sz="3600" dirty="0">
              <a:latin typeface="Goudy Stout" panose="0202090407030B020401"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852272" y="1633862"/>
            <a:ext cx="9905999" cy="6901120"/>
          </a:xfrm>
          <a:prstGeom prst="rect">
            <a:avLst/>
          </a:prstGeom>
        </p:spPr>
        <p:txBody>
          <a:bodyPr wrap="square">
            <a:spAutoFit/>
          </a:bodyPr>
          <a:lstStyle/>
          <a:p>
            <a:pPr algn="ctr">
              <a:lnSpc>
                <a:spcPct val="115000"/>
              </a:lnSpc>
              <a:spcAft>
                <a:spcPts val="1000"/>
              </a:spcAft>
            </a:pPr>
            <a:r>
              <a:rPr lang="en-US" sz="6600" dirty="0">
                <a:latin typeface="Goudy Stout" panose="0202090407030B020401" pitchFamily="18" charset="0"/>
                <a:ea typeface="Calibri" panose="020F0502020204030204" pitchFamily="34" charset="0"/>
                <a:cs typeface="Times New Roman" panose="02020603050405020304" pitchFamily="18" charset="0"/>
              </a:rPr>
              <a:t>NOVEL: </a:t>
            </a:r>
            <a:r>
              <a:rPr lang="en-US" sz="6600" dirty="0" smtClean="0">
                <a:latin typeface="Goudy Stout" panose="0202090407030B020401" pitchFamily="18" charset="0"/>
                <a:ea typeface="Calibri" panose="020F0502020204030204" pitchFamily="34" charset="0"/>
                <a:cs typeface="Times New Roman" panose="02020603050405020304" pitchFamily="18" charset="0"/>
              </a:rPr>
              <a:t>‘Matilda’ </a:t>
            </a:r>
            <a:endParaRPr lang="en-US" sz="6600" dirty="0">
              <a:latin typeface="Goudy Stout" panose="0202090407030B020401"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6600" dirty="0">
                <a:latin typeface="Goudy Stout" panose="0202090407030B020401" pitchFamily="18" charset="0"/>
                <a:ea typeface="Calibri" panose="020F0502020204030204" pitchFamily="34" charset="0"/>
                <a:cs typeface="Times New Roman" panose="02020603050405020304" pitchFamily="18" charset="0"/>
              </a:rPr>
              <a:t>By Roald </a:t>
            </a:r>
            <a:r>
              <a:rPr lang="en-US" sz="6600" dirty="0" smtClean="0">
                <a:latin typeface="Goudy Stout" panose="0202090407030B020401" pitchFamily="18" charset="0"/>
                <a:ea typeface="Calibri" panose="020F0502020204030204" pitchFamily="34" charset="0"/>
                <a:cs typeface="Times New Roman" panose="02020603050405020304" pitchFamily="18" charset="0"/>
              </a:rPr>
              <a:t>Dahl</a:t>
            </a:r>
          </a:p>
          <a:p>
            <a:pPr algn="ctr">
              <a:lnSpc>
                <a:spcPct val="115000"/>
              </a:lnSpc>
              <a:spcAft>
                <a:spcPts val="1000"/>
              </a:spcAft>
            </a:pPr>
            <a:endParaRPr lang="en-US" sz="6600" dirty="0">
              <a:latin typeface="Goudy Stout" panose="0202090407030B020401"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3300" dirty="0" smtClean="0">
                <a:ea typeface="Calibri" panose="020F0502020204030204" pitchFamily="34" charset="0"/>
                <a:cs typeface="Times New Roman" panose="02020603050405020304" pitchFamily="18" charset="0"/>
              </a:rPr>
              <a:t>PREPARED BY MISS ALISHA ILYAS </a:t>
            </a:r>
            <a:endParaRPr lang="en-US" sz="3300" dirty="0">
              <a:ea typeface="Calibri" panose="020F0502020204030204" pitchFamily="34" charset="0"/>
              <a:cs typeface="Times New Roman" panose="02020603050405020304" pitchFamily="18"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0" y="1104900"/>
            <a:ext cx="6629400" cy="8153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295400" y="2476500"/>
            <a:ext cx="7696200" cy="4939814"/>
          </a:xfrm>
          <a:prstGeom prst="rect">
            <a:avLst/>
          </a:prstGeom>
        </p:spPr>
        <p:txBody>
          <a:bodyPr wrap="square">
            <a:spAutoFit/>
          </a:bodyPr>
          <a:lstStyle/>
          <a:p>
            <a:pPr>
              <a:buFont typeface="Arial" panose="020B0604020202020204" pitchFamily="34" charset="0"/>
              <a:buChar char="•"/>
            </a:pPr>
            <a:r>
              <a:rPr lang="en-US" sz="3500" b="1" dirty="0" smtClean="0"/>
              <a:t>Kind </a:t>
            </a:r>
            <a:r>
              <a:rPr lang="en-US" sz="3500" b="1" dirty="0" smtClean="0"/>
              <a:t>and Supportive Teacher</a:t>
            </a:r>
            <a:r>
              <a:rPr lang="en-US" sz="3500" dirty="0" smtClean="0">
                <a:solidFill>
                  <a:srgbClr val="FFFF00"/>
                </a:solidFill>
              </a:rPr>
              <a:t>: Matilda’s class teacher who recognizes and nurtures her intelligence.</a:t>
            </a:r>
          </a:p>
          <a:p>
            <a:pPr>
              <a:buFont typeface="Arial" panose="020B0604020202020204" pitchFamily="34" charset="0"/>
              <a:buChar char="•"/>
            </a:pPr>
            <a:r>
              <a:rPr lang="en-US" sz="3500" b="1" dirty="0" smtClean="0"/>
              <a:t>Timid and Gentle</a:t>
            </a:r>
            <a:r>
              <a:rPr lang="en-US" sz="3500" dirty="0" smtClean="0"/>
              <a:t>: </a:t>
            </a:r>
            <a:r>
              <a:rPr lang="en-US" sz="3500" dirty="0" smtClean="0">
                <a:solidFill>
                  <a:srgbClr val="FFFF00"/>
                </a:solidFill>
              </a:rPr>
              <a:t>Has a gentle demeanor but is initially afraid to stand up to Miss Trunchbull.</a:t>
            </a:r>
          </a:p>
          <a:p>
            <a:pPr>
              <a:buFont typeface="Arial" panose="020B0604020202020204" pitchFamily="34" charset="0"/>
              <a:buChar char="•"/>
            </a:pPr>
            <a:r>
              <a:rPr lang="en-US" sz="3500" b="1" dirty="0" smtClean="0"/>
              <a:t>Tragic Backstory</a:t>
            </a:r>
            <a:r>
              <a:rPr lang="en-US" sz="3500" dirty="0" smtClean="0"/>
              <a:t>: </a:t>
            </a:r>
            <a:r>
              <a:rPr lang="en-US" sz="3500" dirty="0" smtClean="0">
                <a:solidFill>
                  <a:srgbClr val="FFFF00"/>
                </a:solidFill>
              </a:rPr>
              <a:t>Orphaned and mistreated by her aunt, Miss Trunchbull, who took her inheritance</a:t>
            </a:r>
            <a:r>
              <a:rPr lang="en-US" sz="3500" dirty="0" smtClean="0"/>
              <a:t>.</a:t>
            </a:r>
            <a:endParaRPr lang="en-US" sz="3500" dirty="0"/>
          </a:p>
        </p:txBody>
      </p:sp>
      <p:sp>
        <p:nvSpPr>
          <p:cNvPr id="2" name="Rectangle 1"/>
          <p:cNvSpPr/>
          <p:nvPr/>
        </p:nvSpPr>
        <p:spPr>
          <a:xfrm>
            <a:off x="7924800" y="1485900"/>
            <a:ext cx="4265911" cy="938719"/>
          </a:xfrm>
          <a:prstGeom prst="rect">
            <a:avLst/>
          </a:prstGeom>
        </p:spPr>
        <p:txBody>
          <a:bodyPr wrap="none">
            <a:spAutoFit/>
          </a:bodyPr>
          <a:lstStyle/>
          <a:p>
            <a:r>
              <a:rPr lang="en-US" sz="5500" b="1" dirty="0">
                <a:latin typeface="Showcard Gothic" panose="04020904020102020604" pitchFamily="82" charset="0"/>
              </a:rPr>
              <a:t>Miss Honey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9400" y="2857500"/>
            <a:ext cx="6000750" cy="5928211"/>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839200" y="3390900"/>
            <a:ext cx="8305800" cy="4939814"/>
          </a:xfrm>
          <a:prstGeom prst="rect">
            <a:avLst/>
          </a:prstGeom>
        </p:spPr>
        <p:txBody>
          <a:bodyPr wrap="square">
            <a:spAutoFit/>
          </a:bodyPr>
          <a:lstStyle/>
          <a:p>
            <a:pPr>
              <a:buFont typeface="Arial" panose="020B0604020202020204" pitchFamily="34" charset="0"/>
              <a:buChar char="•"/>
            </a:pPr>
            <a:r>
              <a:rPr lang="en-US" sz="3500" b="1" dirty="0" smtClean="0"/>
              <a:t>Tyrannical </a:t>
            </a:r>
            <a:r>
              <a:rPr lang="en-US" sz="3500" b="1" dirty="0" smtClean="0"/>
              <a:t>Headmistress</a:t>
            </a:r>
            <a:r>
              <a:rPr lang="en-US" sz="3500" dirty="0" smtClean="0"/>
              <a:t>: The cruel and abusive headmistress of Crunchem Hall Primary School.</a:t>
            </a:r>
          </a:p>
          <a:p>
            <a:pPr>
              <a:buFont typeface="Arial" panose="020B0604020202020204" pitchFamily="34" charset="0"/>
              <a:buChar char="•"/>
            </a:pPr>
            <a:r>
              <a:rPr lang="en-US" sz="3500" b="1" dirty="0" smtClean="0"/>
              <a:t>Formidable and Intimidating</a:t>
            </a:r>
            <a:r>
              <a:rPr lang="en-US" sz="3500" dirty="0" smtClean="0"/>
              <a:t>: Known for her physical strength and terrifying presence.</a:t>
            </a:r>
          </a:p>
          <a:p>
            <a:pPr>
              <a:buFont typeface="Arial" panose="020B0604020202020204" pitchFamily="34" charset="0"/>
              <a:buChar char="•"/>
            </a:pPr>
            <a:r>
              <a:rPr lang="en-US" sz="3500" b="1" dirty="0" smtClean="0"/>
              <a:t>Bullying and Punitive</a:t>
            </a:r>
            <a:r>
              <a:rPr lang="en-US" sz="3500" dirty="0" smtClean="0"/>
              <a:t>: Enjoys punishing children in extreme ways, such as using the "Chokey."</a:t>
            </a:r>
            <a:endParaRPr lang="en-US" sz="3500" dirty="0"/>
          </a:p>
        </p:txBody>
      </p:sp>
      <p:sp>
        <p:nvSpPr>
          <p:cNvPr id="2" name="Rectangle 1"/>
          <p:cNvSpPr/>
          <p:nvPr/>
        </p:nvSpPr>
        <p:spPr>
          <a:xfrm>
            <a:off x="5029200" y="1714500"/>
            <a:ext cx="7162800" cy="938719"/>
          </a:xfrm>
          <a:prstGeom prst="rect">
            <a:avLst/>
          </a:prstGeom>
        </p:spPr>
        <p:txBody>
          <a:bodyPr wrap="square">
            <a:spAutoFit/>
          </a:bodyPr>
          <a:lstStyle/>
          <a:p>
            <a:r>
              <a:rPr lang="en-US" sz="5500" b="1" dirty="0" smtClean="0">
                <a:latin typeface="Showcard Gothic" panose="04020904020102020604" pitchFamily="82" charset="0"/>
              </a:rPr>
              <a:t>    </a:t>
            </a:r>
            <a:r>
              <a:rPr lang="en-US" sz="5500" b="1" dirty="0" smtClean="0">
                <a:solidFill>
                  <a:srgbClr val="FFFF00"/>
                </a:solidFill>
                <a:latin typeface="Showcard Gothic" panose="04020904020102020604" pitchFamily="82" charset="0"/>
              </a:rPr>
              <a:t>Miss </a:t>
            </a:r>
            <a:r>
              <a:rPr lang="en-US" sz="5500" b="1" dirty="0">
                <a:solidFill>
                  <a:srgbClr val="FFFF00"/>
                </a:solidFill>
                <a:latin typeface="Showcard Gothic" panose="04020904020102020604" pitchFamily="82" charset="0"/>
              </a:rPr>
              <a:t>Trunchbull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3390900"/>
            <a:ext cx="4495800" cy="476874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600200" y="3390900"/>
            <a:ext cx="5715001" cy="5478423"/>
          </a:xfrm>
          <a:prstGeom prst="rect">
            <a:avLst/>
          </a:prstGeom>
        </p:spPr>
        <p:txBody>
          <a:bodyPr wrap="square">
            <a:spAutoFit/>
          </a:bodyPr>
          <a:lstStyle/>
          <a:p>
            <a:r>
              <a:rPr lang="en-US" sz="3500" b="1" dirty="0" smtClean="0"/>
              <a:t>Matilda’s </a:t>
            </a:r>
            <a:r>
              <a:rPr lang="en-US" sz="3500" b="1" dirty="0" smtClean="0"/>
              <a:t>Best Friend</a:t>
            </a:r>
            <a:r>
              <a:rPr lang="en-US" sz="3500" dirty="0" smtClean="0"/>
              <a:t>: </a:t>
            </a:r>
            <a:r>
              <a:rPr lang="en-US" sz="3500" dirty="0" smtClean="0">
                <a:solidFill>
                  <a:srgbClr val="FFFF00"/>
                </a:solidFill>
              </a:rPr>
              <a:t>A brave and adventurous girl who befriends Matilda.</a:t>
            </a:r>
          </a:p>
          <a:p>
            <a:r>
              <a:rPr lang="en-US" sz="3500" b="1" dirty="0" smtClean="0"/>
              <a:t>Prankster</a:t>
            </a:r>
            <a:r>
              <a:rPr lang="en-US" sz="3500" dirty="0" smtClean="0"/>
              <a:t>: </a:t>
            </a:r>
            <a:r>
              <a:rPr lang="en-US" sz="3500" dirty="0" smtClean="0">
                <a:solidFill>
                  <a:srgbClr val="FFFF00"/>
                </a:solidFill>
              </a:rPr>
              <a:t>Shares Matilda’s sense of mischief, like putting a newt in Miss Trunchbull’s water jug.</a:t>
            </a:r>
          </a:p>
          <a:p>
            <a:r>
              <a:rPr lang="en-US" sz="3500" b="1" dirty="0" smtClean="0"/>
              <a:t>Loyal and Supportive</a:t>
            </a:r>
            <a:r>
              <a:rPr lang="en-US" sz="3500" dirty="0" smtClean="0"/>
              <a:t>: </a:t>
            </a:r>
            <a:r>
              <a:rPr lang="en-US" sz="3500" dirty="0" smtClean="0">
                <a:solidFill>
                  <a:srgbClr val="FFFF00"/>
                </a:solidFill>
              </a:rPr>
              <a:t>Stands by Matilda and supports her against Miss Trunchbull.</a:t>
            </a:r>
            <a:endParaRPr lang="en-US" sz="3500" dirty="0">
              <a:solidFill>
                <a:srgbClr val="FFFF00"/>
              </a:solidFill>
            </a:endParaRPr>
          </a:p>
        </p:txBody>
      </p:sp>
      <p:sp>
        <p:nvSpPr>
          <p:cNvPr id="2" name="Rectangle 1"/>
          <p:cNvSpPr/>
          <p:nvPr/>
        </p:nvSpPr>
        <p:spPr>
          <a:xfrm>
            <a:off x="7848600" y="1181100"/>
            <a:ext cx="3667992" cy="938719"/>
          </a:xfrm>
          <a:prstGeom prst="rect">
            <a:avLst/>
          </a:prstGeom>
        </p:spPr>
        <p:txBody>
          <a:bodyPr wrap="none">
            <a:spAutoFit/>
          </a:bodyPr>
          <a:lstStyle/>
          <a:p>
            <a:r>
              <a:rPr lang="en-US" sz="5500" b="1" dirty="0">
                <a:latin typeface="Showcard Gothic" panose="04020904020102020604" pitchFamily="82" charset="0"/>
              </a:rPr>
              <a:t>Lavender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1800" y="3162300"/>
            <a:ext cx="4199658" cy="4945023"/>
          </a:xfrm>
          <a:prstGeom prst="rect">
            <a:avLst/>
          </a:prstGeom>
        </p:spPr>
      </p:pic>
    </p:spTree>
    <p:extLst>
      <p:ext uri="{BB962C8B-B14F-4D97-AF65-F5344CB8AC3E}">
        <p14:creationId xmlns:p14="http://schemas.microsoft.com/office/powerpoint/2010/main" val="2636447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915400" y="2850881"/>
            <a:ext cx="6934200" cy="6017032"/>
          </a:xfrm>
          <a:prstGeom prst="rect">
            <a:avLst/>
          </a:prstGeom>
        </p:spPr>
        <p:txBody>
          <a:bodyPr wrap="square">
            <a:spAutoFit/>
          </a:bodyPr>
          <a:lstStyle/>
          <a:p>
            <a:r>
              <a:rPr lang="en-US" sz="3500" b="1" dirty="0" smtClean="0"/>
              <a:t>Victim </a:t>
            </a:r>
            <a:r>
              <a:rPr lang="en-US" sz="3500" b="1" dirty="0" smtClean="0"/>
              <a:t>Turned Hero</a:t>
            </a:r>
            <a:r>
              <a:rPr lang="en-US" sz="3500" dirty="0" smtClean="0"/>
              <a:t>: A boy at Crunchem Hall who is forced to eat an enormous cake by Miss Trunchbull as punishment.</a:t>
            </a:r>
          </a:p>
          <a:p>
            <a:r>
              <a:rPr lang="en-US" sz="3500" b="1" dirty="0" smtClean="0"/>
              <a:t>Resilient and Determined</a:t>
            </a:r>
            <a:r>
              <a:rPr lang="en-US" sz="3500" dirty="0" smtClean="0"/>
              <a:t>: Successfully finishes the cake, becoming a hero among the students.</a:t>
            </a:r>
          </a:p>
          <a:p>
            <a:r>
              <a:rPr lang="en-US" sz="3500" b="1" dirty="0" smtClean="0"/>
              <a:t>Symbol of Defiance</a:t>
            </a:r>
            <a:r>
              <a:rPr lang="en-US" sz="3500" dirty="0" smtClean="0"/>
              <a:t>: Represents the students’ resistance to Miss Trunchbull’s cruelty.</a:t>
            </a:r>
            <a:endParaRPr lang="en-US" sz="3500" dirty="0"/>
          </a:p>
        </p:txBody>
      </p:sp>
      <p:sp>
        <p:nvSpPr>
          <p:cNvPr id="2" name="Rectangle 1"/>
          <p:cNvSpPr/>
          <p:nvPr/>
        </p:nvSpPr>
        <p:spPr>
          <a:xfrm>
            <a:off x="6248400" y="1333500"/>
            <a:ext cx="7186583" cy="938719"/>
          </a:xfrm>
          <a:prstGeom prst="rect">
            <a:avLst/>
          </a:prstGeom>
        </p:spPr>
        <p:txBody>
          <a:bodyPr wrap="none">
            <a:spAutoFit/>
          </a:bodyPr>
          <a:lstStyle/>
          <a:p>
            <a:r>
              <a:rPr lang="en-US" sz="5500" b="1" dirty="0">
                <a:solidFill>
                  <a:srgbClr val="FFFF00"/>
                </a:solidFill>
                <a:latin typeface="Showcard Gothic" panose="04020904020102020604" pitchFamily="82" charset="0"/>
              </a:rPr>
              <a:t>Bruce Bogtrotter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314700"/>
            <a:ext cx="4495800" cy="5089395"/>
          </a:xfrm>
          <a:prstGeom prst="rect">
            <a:avLst/>
          </a:prstGeom>
        </p:spPr>
      </p:pic>
    </p:spTree>
    <p:extLst>
      <p:ext uri="{BB962C8B-B14F-4D97-AF65-F5344CB8AC3E}">
        <p14:creationId xmlns:p14="http://schemas.microsoft.com/office/powerpoint/2010/main" val="316538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4710" y="820546"/>
            <a:ext cx="14058265" cy="2554545"/>
          </a:xfrm>
          <a:prstGeom prst="rect">
            <a:avLst/>
          </a:prstGeom>
        </p:spPr>
        <p:txBody>
          <a:bodyPr vert="horz" wrap="square" lIns="0" tIns="15240" rIns="0" bIns="0" rtlCol="0">
            <a:spAutoFit/>
          </a:bodyPr>
          <a:lstStyle/>
          <a:p>
            <a:pPr marL="12700">
              <a:lnSpc>
                <a:spcPct val="100000"/>
              </a:lnSpc>
              <a:spcBef>
                <a:spcPts val="120"/>
              </a:spcBef>
            </a:pPr>
            <a:r>
              <a:rPr lang="en-US" sz="5500" spc="-275" dirty="0" smtClean="0">
                <a:solidFill>
                  <a:srgbClr val="95B89E"/>
                </a:solidFill>
                <a:latin typeface="Tahoma"/>
                <a:cs typeface="Tahoma"/>
              </a:rPr>
              <a:t>ACTIVITY : STUDENTS WILL DISCUSS </a:t>
            </a:r>
            <a:r>
              <a:rPr lang="en-US" sz="5500" spc="-275" dirty="0" smtClean="0">
                <a:solidFill>
                  <a:srgbClr val="95B89E"/>
                </a:solidFill>
                <a:latin typeface="Tahoma"/>
                <a:cs typeface="Tahoma"/>
              </a:rPr>
              <a:t>FEW LINES ABOUT </a:t>
            </a:r>
            <a:r>
              <a:rPr lang="en-US" sz="5500" spc="-275" dirty="0" smtClean="0">
                <a:solidFill>
                  <a:srgbClr val="95B89E"/>
                </a:solidFill>
                <a:latin typeface="Tahoma"/>
                <a:cs typeface="Tahoma"/>
              </a:rPr>
              <a:t>THEIR </a:t>
            </a:r>
            <a:r>
              <a:rPr lang="en-US" sz="5500" spc="-275" dirty="0" smtClean="0">
                <a:solidFill>
                  <a:srgbClr val="95B89E"/>
                </a:solidFill>
                <a:latin typeface="Tahoma"/>
                <a:cs typeface="Tahoma"/>
              </a:rPr>
              <a:t>FAVOURITE CHARACTER WITH </a:t>
            </a:r>
            <a:r>
              <a:rPr lang="en-US" sz="5500" spc="-275" dirty="0" smtClean="0">
                <a:solidFill>
                  <a:srgbClr val="95B89E"/>
                </a:solidFill>
                <a:latin typeface="Tahoma"/>
                <a:cs typeface="Tahoma"/>
              </a:rPr>
              <a:t>THEIR </a:t>
            </a:r>
            <a:r>
              <a:rPr lang="en-US" sz="5500" spc="-275" dirty="0" smtClean="0">
                <a:solidFill>
                  <a:srgbClr val="95B89E"/>
                </a:solidFill>
                <a:latin typeface="Tahoma"/>
                <a:cs typeface="Tahoma"/>
              </a:rPr>
              <a:t>CLASS MATES </a:t>
            </a:r>
            <a:endParaRPr sz="5500" dirty="0">
              <a:latin typeface="Tahoma"/>
              <a:cs typeface="Tahoma"/>
            </a:endParaRPr>
          </a:p>
        </p:txBody>
      </p:sp>
      <p:sp>
        <p:nvSpPr>
          <p:cNvPr id="6" name="object 6"/>
          <p:cNvSpPr txBox="1"/>
          <p:nvPr/>
        </p:nvSpPr>
        <p:spPr>
          <a:xfrm>
            <a:off x="5068560" y="2317542"/>
            <a:ext cx="8150859" cy="1048364"/>
          </a:xfrm>
          <a:prstGeom prst="rect">
            <a:avLst/>
          </a:prstGeom>
        </p:spPr>
        <p:txBody>
          <a:bodyPr vert="horz" wrap="square" lIns="0" tIns="17145" rIns="0" bIns="0" rtlCol="0">
            <a:spAutoFit/>
          </a:bodyPr>
          <a:lstStyle/>
          <a:p>
            <a:pPr marL="12700">
              <a:lnSpc>
                <a:spcPct val="100000"/>
              </a:lnSpc>
              <a:spcBef>
                <a:spcPts val="135"/>
              </a:spcBef>
            </a:pPr>
            <a:r>
              <a:rPr sz="6700" spc="-750" dirty="0" smtClean="0">
                <a:latin typeface="Tahoma"/>
                <a:cs typeface="Tahoma"/>
              </a:rPr>
              <a:t> </a:t>
            </a:r>
            <a:endParaRPr sz="6700" dirty="0">
              <a:latin typeface="Tahoma"/>
              <a:cs typeface="Tahoma"/>
            </a:endParaRPr>
          </a:p>
        </p:txBody>
      </p:sp>
      <p:sp>
        <p:nvSpPr>
          <p:cNvPr id="13" name="Rectangle 12"/>
          <p:cNvSpPr/>
          <p:nvPr/>
        </p:nvSpPr>
        <p:spPr>
          <a:xfrm>
            <a:off x="2286001" y="2506362"/>
            <a:ext cx="11841638" cy="708656"/>
          </a:xfrm>
          <a:prstGeom prst="rect">
            <a:avLst/>
          </a:prstGeom>
        </p:spPr>
        <p:txBody>
          <a:bodyPr wrap="square">
            <a:spAutoFit/>
          </a:bodyPr>
          <a:lstStyle/>
          <a:p>
            <a:pPr algn="ctr">
              <a:lnSpc>
                <a:spcPct val="115000"/>
              </a:lnSpc>
              <a:spcAft>
                <a:spcPts val="1000"/>
              </a:spcAft>
            </a:pPr>
            <a:r>
              <a:rPr lang="en-US" sz="3600" dirty="0" smtClean="0">
                <a:latin typeface="Goudy Stout" panose="0202090407030B020401" pitchFamily="18" charset="0"/>
                <a:ea typeface="Calibri" panose="020F0502020204030204" pitchFamily="34" charset="0"/>
                <a:cs typeface="Times New Roman" panose="02020603050405020304" pitchFamily="18" charset="0"/>
              </a:rPr>
              <a:t>  </a:t>
            </a:r>
            <a:endParaRPr lang="en-US" sz="3600" dirty="0">
              <a:latin typeface="Goudy Stout" panose="0202090407030B020401" pitchFamily="18"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574088"/>
            <a:ext cx="5410199" cy="4876800"/>
          </a:xfrm>
          <a:prstGeom prst="rect">
            <a:avLst/>
          </a:prstGeom>
        </p:spPr>
      </p:pic>
    </p:spTree>
    <p:extLst>
      <p:ext uri="{BB962C8B-B14F-4D97-AF65-F5344CB8AC3E}">
        <p14:creationId xmlns:p14="http://schemas.microsoft.com/office/powerpoint/2010/main" val="292145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86400" y="4533900"/>
            <a:ext cx="8477738" cy="1107996"/>
          </a:xfrm>
          <a:prstGeom prst="rect">
            <a:avLst/>
          </a:prstGeom>
        </p:spPr>
        <p:txBody>
          <a:bodyPr wrap="square">
            <a:spAutoFit/>
          </a:bodyPr>
          <a:lstStyle/>
          <a:p>
            <a:r>
              <a:rPr lang="en-US" sz="6600" dirty="0" smtClean="0">
                <a:solidFill>
                  <a:srgbClr val="FFFF00"/>
                </a:solidFill>
                <a:latin typeface="Bodoni MT Black" panose="02070A03080606020203" pitchFamily="18" charset="0"/>
                <a:ea typeface="Calibri" panose="020F0502020204030204" pitchFamily="34" charset="0"/>
                <a:cs typeface="Times New Roman" panose="02020603050405020304" pitchFamily="18" charset="0"/>
              </a:rPr>
              <a:t>   THANK </a:t>
            </a:r>
            <a:r>
              <a:rPr lang="en-US" sz="6600" dirty="0">
                <a:solidFill>
                  <a:srgbClr val="FFFF00"/>
                </a:solidFill>
                <a:latin typeface="Bodoni MT Black" panose="02070A03080606020203" pitchFamily="18" charset="0"/>
                <a:ea typeface="Calibri" panose="020F0502020204030204" pitchFamily="34" charset="0"/>
                <a:cs typeface="Times New Roman" panose="02020603050405020304" pitchFamily="18" charset="0"/>
              </a:rPr>
              <a:t>YOU </a:t>
            </a:r>
            <a:endParaRPr lang="en-US" sz="6600" dirty="0">
              <a:solidFill>
                <a:srgbClr val="FFFF00"/>
              </a:solidFill>
              <a:latin typeface="Bodoni MT Black" panose="02070A03080606020203" pitchFamily="18" charset="0"/>
            </a:endParaRPr>
          </a:p>
        </p:txBody>
      </p:sp>
    </p:spTree>
    <p:extLst>
      <p:ext uri="{BB962C8B-B14F-4D97-AF65-F5344CB8AC3E}">
        <p14:creationId xmlns:p14="http://schemas.microsoft.com/office/powerpoint/2010/main" val="3234947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4710" y="820546"/>
            <a:ext cx="14058265" cy="2923877"/>
          </a:xfrm>
          <a:prstGeom prst="rect">
            <a:avLst/>
          </a:prstGeom>
        </p:spPr>
        <p:txBody>
          <a:bodyPr vert="horz" wrap="square" lIns="0" tIns="15240" rIns="0" bIns="0" rtlCol="0">
            <a:spAutoFit/>
          </a:bodyPr>
          <a:lstStyle/>
          <a:p>
            <a:pPr marL="12700">
              <a:lnSpc>
                <a:spcPct val="100000"/>
              </a:lnSpc>
              <a:spcBef>
                <a:spcPts val="120"/>
              </a:spcBef>
            </a:pPr>
            <a:r>
              <a:rPr lang="en-US" sz="9450" spc="-275" dirty="0" smtClean="0">
                <a:solidFill>
                  <a:srgbClr val="95B89E"/>
                </a:solidFill>
                <a:latin typeface="Tahoma"/>
                <a:cs typeface="Tahoma"/>
              </a:rPr>
              <a:t>INTRODUCTION OF ALL THE CHARACTERS </a:t>
            </a:r>
            <a:endParaRPr sz="9450" dirty="0">
              <a:latin typeface="Tahoma"/>
              <a:cs typeface="Tahoma"/>
            </a:endParaRPr>
          </a:p>
        </p:txBody>
      </p:sp>
      <p:sp>
        <p:nvSpPr>
          <p:cNvPr id="6" name="object 6"/>
          <p:cNvSpPr txBox="1"/>
          <p:nvPr/>
        </p:nvSpPr>
        <p:spPr>
          <a:xfrm>
            <a:off x="5068560" y="2317542"/>
            <a:ext cx="8150859" cy="1048364"/>
          </a:xfrm>
          <a:prstGeom prst="rect">
            <a:avLst/>
          </a:prstGeom>
        </p:spPr>
        <p:txBody>
          <a:bodyPr vert="horz" wrap="square" lIns="0" tIns="17145" rIns="0" bIns="0" rtlCol="0">
            <a:spAutoFit/>
          </a:bodyPr>
          <a:lstStyle/>
          <a:p>
            <a:pPr marL="12700">
              <a:lnSpc>
                <a:spcPct val="100000"/>
              </a:lnSpc>
              <a:spcBef>
                <a:spcPts val="135"/>
              </a:spcBef>
            </a:pPr>
            <a:r>
              <a:rPr sz="6700" spc="-750" dirty="0" smtClean="0">
                <a:latin typeface="Tahoma"/>
                <a:cs typeface="Tahoma"/>
              </a:rPr>
              <a:t> </a:t>
            </a:r>
            <a:endParaRPr sz="6700" dirty="0">
              <a:latin typeface="Tahoma"/>
              <a:cs typeface="Tahoma"/>
            </a:endParaRPr>
          </a:p>
        </p:txBody>
      </p:sp>
      <p:sp>
        <p:nvSpPr>
          <p:cNvPr id="13" name="Rectangle 12"/>
          <p:cNvSpPr/>
          <p:nvPr/>
        </p:nvSpPr>
        <p:spPr>
          <a:xfrm>
            <a:off x="2286001" y="2506362"/>
            <a:ext cx="11841638" cy="708656"/>
          </a:xfrm>
          <a:prstGeom prst="rect">
            <a:avLst/>
          </a:prstGeom>
        </p:spPr>
        <p:txBody>
          <a:bodyPr wrap="square">
            <a:spAutoFit/>
          </a:bodyPr>
          <a:lstStyle/>
          <a:p>
            <a:pPr algn="ctr">
              <a:lnSpc>
                <a:spcPct val="115000"/>
              </a:lnSpc>
              <a:spcAft>
                <a:spcPts val="1000"/>
              </a:spcAft>
            </a:pPr>
            <a:r>
              <a:rPr lang="en-US" sz="3600" dirty="0" smtClean="0">
                <a:latin typeface="Goudy Stout" panose="0202090407030B020401" pitchFamily="18" charset="0"/>
                <a:ea typeface="Calibri" panose="020F0502020204030204" pitchFamily="34" charset="0"/>
                <a:cs typeface="Times New Roman" panose="02020603050405020304" pitchFamily="18" charset="0"/>
              </a:rPr>
              <a:t>  </a:t>
            </a:r>
            <a:endParaRPr lang="en-US" sz="3600" dirty="0">
              <a:latin typeface="Goudy Stout" panose="0202090407030B020401"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706323"/>
            <a:ext cx="9372600" cy="6096000"/>
          </a:xfrm>
          <a:prstGeom prst="rect">
            <a:avLst/>
          </a:prstGeom>
        </p:spPr>
      </p:pic>
    </p:spTree>
    <p:extLst>
      <p:ext uri="{BB962C8B-B14F-4D97-AF65-F5344CB8AC3E}">
        <p14:creationId xmlns:p14="http://schemas.microsoft.com/office/powerpoint/2010/main" val="3634741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idx="4294967295"/>
          </p:nvPr>
        </p:nvSpPr>
        <p:spPr>
          <a:xfrm>
            <a:off x="0" y="1433513"/>
            <a:ext cx="16611600" cy="1470025"/>
          </a:xfrm>
          <a:prstGeom prst="rect">
            <a:avLst/>
          </a:prstGeom>
        </p:spPr>
        <p:txBody>
          <a:bodyPr vert="horz" wrap="square" lIns="0" tIns="15240" rIns="0" bIns="0" rtlCol="0">
            <a:spAutoFit/>
          </a:bodyPr>
          <a:lstStyle/>
          <a:p>
            <a:pPr marL="12700">
              <a:lnSpc>
                <a:spcPct val="100000"/>
              </a:lnSpc>
              <a:spcBef>
                <a:spcPts val="120"/>
              </a:spcBef>
            </a:pPr>
            <a:r>
              <a:rPr lang="en-US" sz="9450" spc="-250" dirty="0" smtClean="0">
                <a:solidFill>
                  <a:srgbClr val="000000"/>
                </a:solidFill>
              </a:rPr>
              <a:t>          NOVEL DESCRIPTION</a:t>
            </a:r>
            <a:endParaRPr sz="9450" dirty="0"/>
          </a:p>
        </p:txBody>
      </p:sp>
      <p:sp>
        <p:nvSpPr>
          <p:cNvPr id="8" name="object 8"/>
          <p:cNvSpPr txBox="1"/>
          <p:nvPr/>
        </p:nvSpPr>
        <p:spPr>
          <a:xfrm>
            <a:off x="2465301" y="4058402"/>
            <a:ext cx="13357860" cy="4724755"/>
          </a:xfrm>
          <a:prstGeom prst="rect">
            <a:avLst/>
          </a:prstGeom>
        </p:spPr>
        <p:txBody>
          <a:bodyPr vert="horz" wrap="square" lIns="0" tIns="12065" rIns="0" bIns="0" rtlCol="0">
            <a:spAutoFit/>
          </a:bodyPr>
          <a:lstStyle/>
          <a:p>
            <a:pPr marL="12065" marR="5080" algn="ctr">
              <a:lnSpc>
                <a:spcPct val="116100"/>
              </a:lnSpc>
              <a:spcBef>
                <a:spcPts val="95"/>
              </a:spcBef>
            </a:pPr>
            <a:r>
              <a:rPr lang="en-US" sz="3300" b="1" dirty="0">
                <a:solidFill>
                  <a:srgbClr val="FFFF00"/>
                </a:solidFill>
                <a:latin typeface="Trebuchet MS" panose="020B0603020202020204" pitchFamily="34" charset="0"/>
              </a:rPr>
              <a:t>Matilda" by Roald Dahl is about a smart little girl named Matilda who loves to read. Her parents are mean to her and don't understand her. At school, the headmistress, Miss Trunchbull, is very cruel. Matilda discovers she has special powers that let her move things with her mind. With the help of her kind teacher, Miss Honey, Matilda uses her powers to stand up to Miss Trunchbull. In the end, Matilda finds happiness and a loving home. This story shows that being clever and kind can help overcome any problem</a:t>
            </a:r>
            <a:r>
              <a:rPr lang="en-US" sz="3300" b="1" dirty="0">
                <a:latin typeface="Trebuchet MS" panose="020B0603020202020204" pitchFamily="34" charset="0"/>
              </a:rPr>
              <a:t>.</a:t>
            </a:r>
            <a:endParaRPr sz="3300" b="1" dirty="0">
              <a:latin typeface="Trebuchet MS" panose="020B0603020202020204" pitchFamily="34" charset="0"/>
              <a:cs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726992"/>
            <a:ext cx="5047013" cy="7238999"/>
          </a:xfrm>
          <a:prstGeom prst="rect">
            <a:avLst/>
          </a:prstGeom>
        </p:spPr>
      </p:pic>
      <p:sp>
        <p:nvSpPr>
          <p:cNvPr id="14" name="Rectangle 13"/>
          <p:cNvSpPr/>
          <p:nvPr/>
        </p:nvSpPr>
        <p:spPr>
          <a:xfrm>
            <a:off x="7086600" y="342900"/>
            <a:ext cx="5199413" cy="984308"/>
          </a:xfrm>
          <a:prstGeom prst="rect">
            <a:avLst/>
          </a:prstGeom>
        </p:spPr>
        <p:txBody>
          <a:bodyPr wrap="square">
            <a:spAutoFit/>
          </a:bodyPr>
          <a:lstStyle/>
          <a:p>
            <a:pPr>
              <a:lnSpc>
                <a:spcPct val="115000"/>
              </a:lnSpc>
              <a:spcAft>
                <a:spcPts val="1000"/>
              </a:spcAft>
            </a:pPr>
            <a:r>
              <a:rPr lang="en-US" sz="5500" dirty="0" smtClean="0">
                <a:latin typeface="Trebuchet MS" panose="020B0603020202020204" pitchFamily="34" charset="0"/>
                <a:ea typeface="Calibri" panose="020F0502020204030204" pitchFamily="34" charset="0"/>
                <a:cs typeface="Times New Roman" panose="02020603050405020304" pitchFamily="18" charset="0"/>
              </a:rPr>
              <a:t>    </a:t>
            </a:r>
            <a:r>
              <a:rPr lang="en-US" sz="5500" dirty="0" smtClean="0">
                <a:latin typeface="Showcard Gothic" panose="04020904020102020604" pitchFamily="82" charset="0"/>
                <a:ea typeface="Calibri" panose="020F0502020204030204" pitchFamily="34" charset="0"/>
                <a:cs typeface="Times New Roman" panose="02020603050405020304" pitchFamily="18" charset="0"/>
              </a:rPr>
              <a:t>MATILDA </a:t>
            </a:r>
            <a:endParaRPr lang="en-US" sz="5500" dirty="0">
              <a:latin typeface="Showcard Gothic" panose="04020904020102020604" pitchFamily="82" charset="0"/>
              <a:ea typeface="Calibri" panose="020F0502020204030204" pitchFamily="34" charset="0"/>
              <a:cs typeface="Times New Roman" panose="02020603050405020304" pitchFamily="18" charset="0"/>
            </a:endParaRPr>
          </a:p>
        </p:txBody>
      </p:sp>
      <p:sp>
        <p:nvSpPr>
          <p:cNvPr id="15" name="Rectangle 1"/>
          <p:cNvSpPr>
            <a:spLocks noChangeArrowheads="1"/>
          </p:cNvSpPr>
          <p:nvPr/>
        </p:nvSpPr>
        <p:spPr bwMode="auto">
          <a:xfrm>
            <a:off x="7467600" y="1926223"/>
            <a:ext cx="9296400" cy="601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effectLst/>
              </a:rPr>
              <a:t>Intelligent and Precocious: </a:t>
            </a:r>
            <a:r>
              <a:rPr kumimoji="0" lang="en-US" altLang="en-US" sz="3500" b="1" i="0" u="none" strike="noStrike" cap="none" normalizeH="0" baseline="0" dirty="0" smtClean="0">
                <a:ln>
                  <a:noFill/>
                </a:ln>
                <a:solidFill>
                  <a:srgbClr val="FFFF00"/>
                </a:solidFill>
                <a:effectLst/>
              </a:rPr>
              <a:t>Matilda is exceptionally intelligent for her age, showing a love for reading and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effectLst/>
              </a:rPr>
              <a:t>Independent: </a:t>
            </a:r>
            <a:r>
              <a:rPr kumimoji="0" lang="en-US" altLang="en-US" sz="3500" b="1" i="0" u="none" strike="noStrike" cap="none" normalizeH="0" baseline="0" dirty="0" smtClean="0">
                <a:ln>
                  <a:noFill/>
                </a:ln>
                <a:solidFill>
                  <a:srgbClr val="FFFF00"/>
                </a:solidFill>
                <a:effectLst/>
              </a:rPr>
              <a:t>She often takes care of herself, as her parents neglect 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effectLst/>
              </a:rPr>
              <a:t>Resourceful and Clever</a:t>
            </a:r>
            <a:r>
              <a:rPr kumimoji="0" lang="en-US" altLang="en-US" sz="3500" b="1" i="0" u="none" strike="noStrike" cap="none" normalizeH="0" baseline="0" dirty="0" smtClean="0">
                <a:ln>
                  <a:noFill/>
                </a:ln>
                <a:solidFill>
                  <a:srgbClr val="FFFF00"/>
                </a:solidFill>
                <a:effectLst/>
              </a:rPr>
              <a:t>: Matilda uses her cleverness to play pranks on her family and later uses her telekinetic powers to help Miss Honey.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effectLst/>
              </a:rPr>
              <a:t>Kind-Hearted:</a:t>
            </a:r>
            <a:r>
              <a:rPr kumimoji="0" lang="en-US" altLang="en-US" sz="3500" b="1" i="0" u="none" strike="noStrike" cap="none" normalizeH="0" baseline="0" dirty="0" smtClean="0">
                <a:ln>
                  <a:noFill/>
                </a:ln>
                <a:solidFill>
                  <a:srgbClr val="FFFF00"/>
                </a:solidFill>
                <a:effectLst/>
              </a:rPr>
              <a:t> Despite her mistreatment, Matilda remains kind and seeks justice for those who are wronged.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8600" y="2400300"/>
            <a:ext cx="5362575" cy="6781800"/>
          </a:xfrm>
          <a:prstGeom prst="rect">
            <a:avLst/>
          </a:prstGeom>
        </p:spPr>
      </p:pic>
      <p:sp>
        <p:nvSpPr>
          <p:cNvPr id="14" name="Rectangle 13"/>
          <p:cNvSpPr/>
          <p:nvPr/>
        </p:nvSpPr>
        <p:spPr>
          <a:xfrm>
            <a:off x="457200" y="2171700"/>
            <a:ext cx="9144000" cy="5478423"/>
          </a:xfrm>
          <a:prstGeom prst="rect">
            <a:avLst/>
          </a:prstGeom>
        </p:spPr>
        <p:txBody>
          <a:bodyPr>
            <a:spAutoFit/>
          </a:bodyPr>
          <a:lstStyle/>
          <a:p>
            <a:endParaRPr lang="en-US" sz="3500" b="1" dirty="0" smtClean="0"/>
          </a:p>
          <a:p>
            <a:r>
              <a:rPr lang="en-US" sz="3500" b="1" dirty="0" smtClean="0"/>
              <a:t>Dishonest </a:t>
            </a:r>
            <a:r>
              <a:rPr lang="en-US" sz="3500" b="1" dirty="0" smtClean="0"/>
              <a:t>Car Salesman</a:t>
            </a:r>
            <a:r>
              <a:rPr lang="en-US" sz="3500" dirty="0" smtClean="0">
                <a:solidFill>
                  <a:srgbClr val="FFFF00"/>
                </a:solidFill>
              </a:rPr>
              <a:t>: Mr. Wormwood is Matilda's father, a dishonest car salesman who frequently cheats his customers. </a:t>
            </a:r>
          </a:p>
          <a:p>
            <a:r>
              <a:rPr lang="en-US" sz="3500" b="1" dirty="0" smtClean="0"/>
              <a:t>Ignorant and Dismissive</a:t>
            </a:r>
            <a:r>
              <a:rPr lang="en-US" sz="3500" dirty="0" smtClean="0"/>
              <a:t>. </a:t>
            </a:r>
            <a:r>
              <a:rPr lang="en-US" sz="3500" dirty="0" smtClean="0">
                <a:solidFill>
                  <a:srgbClr val="FFFF00"/>
                </a:solidFill>
              </a:rPr>
              <a:t>He is greedy, arrogant, and dismissive of Matilda's intelligence, preferring instead to belittle and insult her</a:t>
            </a:r>
            <a:r>
              <a:rPr lang="en-US" sz="3500" dirty="0" smtClean="0"/>
              <a:t>. </a:t>
            </a:r>
          </a:p>
          <a:p>
            <a:r>
              <a:rPr lang="en-US" sz="3500" b="1" dirty="0" smtClean="0"/>
              <a:t>Mean-Spirited</a:t>
            </a:r>
            <a:r>
              <a:rPr lang="en-US" sz="3500" dirty="0" smtClean="0"/>
              <a:t>: </a:t>
            </a:r>
            <a:r>
              <a:rPr lang="en-US" sz="3500" dirty="0" smtClean="0">
                <a:solidFill>
                  <a:srgbClr val="FFFF00"/>
                </a:solidFill>
              </a:rPr>
              <a:t>Mr. Wormwood shows more interested in making quick money than in ethical behavior or nurturing his children</a:t>
            </a:r>
            <a:r>
              <a:rPr lang="en-US" sz="3500" dirty="0" smtClean="0"/>
              <a:t>.</a:t>
            </a:r>
            <a:endParaRPr lang="en-US" sz="3500" dirty="0"/>
          </a:p>
        </p:txBody>
      </p:sp>
      <p:sp>
        <p:nvSpPr>
          <p:cNvPr id="15" name="Rectangle 14"/>
          <p:cNvSpPr/>
          <p:nvPr/>
        </p:nvSpPr>
        <p:spPr>
          <a:xfrm>
            <a:off x="3581400" y="723900"/>
            <a:ext cx="7467600" cy="938719"/>
          </a:xfrm>
          <a:prstGeom prst="rect">
            <a:avLst/>
          </a:prstGeom>
        </p:spPr>
        <p:txBody>
          <a:bodyPr wrap="square">
            <a:spAutoFit/>
          </a:bodyPr>
          <a:lstStyle/>
          <a:p>
            <a:pPr algn="ctr"/>
            <a:r>
              <a:rPr lang="en-US" sz="5500" dirty="0">
                <a:solidFill>
                  <a:srgbClr val="FFFF00"/>
                </a:solidFill>
                <a:latin typeface="Showcard Gothic" panose="04020904020102020604" pitchFamily="82" charset="0"/>
              </a:rPr>
              <a:t>Mr</a:t>
            </a:r>
            <a:r>
              <a:rPr lang="en-US" sz="3500" dirty="0">
                <a:solidFill>
                  <a:srgbClr val="FFFF00"/>
                </a:solidFill>
                <a:latin typeface="Showcard Gothic" panose="04020904020102020604" pitchFamily="82" charset="0"/>
              </a:rPr>
              <a:t>. </a:t>
            </a:r>
            <a:r>
              <a:rPr lang="en-US" sz="5500" dirty="0">
                <a:solidFill>
                  <a:srgbClr val="FFFF00"/>
                </a:solidFill>
                <a:latin typeface="Showcard Gothic" panose="04020904020102020604" pitchFamily="82" charset="0"/>
              </a:rPr>
              <a:t>Wormwood </a:t>
            </a:r>
            <a:endParaRPr lang="en-US" sz="5500" dirty="0">
              <a:latin typeface="Showcard Gothic" panose="04020904020102020604" pitchFamily="8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095500"/>
            <a:ext cx="4876800" cy="7239000"/>
          </a:xfrm>
          <a:prstGeom prst="rect">
            <a:avLst/>
          </a:prstGeom>
        </p:spPr>
      </p:pic>
      <p:sp>
        <p:nvSpPr>
          <p:cNvPr id="13" name="Rectangle 1"/>
          <p:cNvSpPr>
            <a:spLocks noChangeArrowheads="1"/>
          </p:cNvSpPr>
          <p:nvPr/>
        </p:nvSpPr>
        <p:spPr bwMode="auto">
          <a:xfrm>
            <a:off x="7391400" y="2552700"/>
            <a:ext cx="9677400"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solidFill>
                  <a:schemeClr val="tx1"/>
                </a:solidFill>
                <a:effectLst/>
              </a:rPr>
              <a:t>Self-Centered</a:t>
            </a:r>
            <a:r>
              <a:rPr kumimoji="0" lang="en-US" altLang="en-US" sz="3500" b="0" i="0" u="none" strike="noStrike" cap="none" normalizeH="0" baseline="0" dirty="0" smtClean="0">
                <a:ln>
                  <a:noFill/>
                </a:ln>
                <a:solidFill>
                  <a:schemeClr val="tx1"/>
                </a:solidFill>
                <a:effectLst/>
              </a:rPr>
              <a:t>: </a:t>
            </a:r>
            <a:r>
              <a:rPr kumimoji="0" lang="en-US" altLang="en-US" sz="3500" b="0" i="0" u="none" strike="noStrike" cap="none" normalizeH="0" baseline="0" dirty="0" smtClean="0">
                <a:ln>
                  <a:noFill/>
                </a:ln>
                <a:solidFill>
                  <a:srgbClr val="FFFF00"/>
                </a:solidFill>
                <a:effectLst/>
              </a:rPr>
              <a:t>Obsessed with her appearance and watching television.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solidFill>
                  <a:schemeClr val="tx1"/>
                </a:solidFill>
                <a:effectLst/>
              </a:rPr>
              <a:t>Neglectful Mother</a:t>
            </a:r>
            <a:r>
              <a:rPr kumimoji="0" lang="en-US" altLang="en-US" sz="3500" b="0" i="0" u="none" strike="noStrike" cap="none" normalizeH="0" baseline="0" dirty="0" smtClean="0">
                <a:ln>
                  <a:noFill/>
                </a:ln>
                <a:solidFill>
                  <a:schemeClr val="tx1"/>
                </a:solidFill>
                <a:effectLst/>
              </a:rPr>
              <a:t>: </a:t>
            </a:r>
            <a:r>
              <a:rPr kumimoji="0" lang="en-US" altLang="en-US" sz="3500" b="0" i="0" u="none" strike="noStrike" cap="none" normalizeH="0" baseline="0" dirty="0" smtClean="0">
                <a:ln>
                  <a:noFill/>
                </a:ln>
                <a:solidFill>
                  <a:srgbClr val="FFFF00"/>
                </a:solidFill>
                <a:effectLst/>
              </a:rPr>
              <a:t>Pays little attention to Matilda's needs and is more interested in bingo</a:t>
            </a:r>
            <a:r>
              <a:rPr kumimoji="0" lang="en-US" altLang="en-US" sz="35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1" i="0" u="none" strike="noStrike" cap="none" normalizeH="0" baseline="0" dirty="0" smtClean="0">
                <a:ln>
                  <a:noFill/>
                </a:ln>
                <a:solidFill>
                  <a:schemeClr val="tx1"/>
                </a:solidFill>
                <a:effectLst/>
              </a:rPr>
              <a:t>Uninterested in Education</a:t>
            </a:r>
            <a:r>
              <a:rPr kumimoji="0" lang="en-US" altLang="en-US" sz="3500" b="0" i="0" u="none" strike="noStrike" cap="none" normalizeH="0" baseline="0" dirty="0" smtClean="0">
                <a:ln>
                  <a:noFill/>
                </a:ln>
                <a:solidFill>
                  <a:schemeClr val="tx1"/>
                </a:solidFill>
                <a:effectLst/>
              </a:rPr>
              <a:t>: </a:t>
            </a:r>
            <a:r>
              <a:rPr kumimoji="0" lang="en-US" altLang="en-US" sz="3500" b="0" i="0" u="none" strike="noStrike" cap="none" normalizeH="0" baseline="0" dirty="0" smtClean="0">
                <a:ln>
                  <a:noFill/>
                </a:ln>
                <a:solidFill>
                  <a:srgbClr val="FFFF00"/>
                </a:solidFill>
                <a:effectLst/>
              </a:rPr>
              <a:t>Does not value academic achievement and dismisses Matilda’s intelligence. </a:t>
            </a:r>
          </a:p>
        </p:txBody>
      </p:sp>
      <p:sp>
        <p:nvSpPr>
          <p:cNvPr id="14" name="Rectangle 13"/>
          <p:cNvSpPr/>
          <p:nvPr/>
        </p:nvSpPr>
        <p:spPr>
          <a:xfrm>
            <a:off x="5334000" y="647700"/>
            <a:ext cx="6441187" cy="938719"/>
          </a:xfrm>
          <a:prstGeom prst="rect">
            <a:avLst/>
          </a:prstGeom>
        </p:spPr>
        <p:txBody>
          <a:bodyPr wrap="none">
            <a:spAutoFit/>
          </a:bodyPr>
          <a:lstStyle/>
          <a:p>
            <a:r>
              <a:rPr lang="en-US" sz="5500" dirty="0" smtClean="0">
                <a:latin typeface="Showcard Gothic" panose="04020904020102020604" pitchFamily="82" charset="0"/>
              </a:rPr>
              <a:t>Mrs. Wormwood</a:t>
            </a:r>
            <a:endParaRPr lang="en-US" sz="5500" dirty="0">
              <a:latin typeface="Showcard Gothic" panose="04020904020102020604" pitchFamily="82"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914400" y="2628900"/>
            <a:ext cx="9144000" cy="6017032"/>
          </a:xfrm>
          <a:prstGeom prst="rect">
            <a:avLst/>
          </a:prstGeom>
        </p:spPr>
        <p:txBody>
          <a:bodyPr>
            <a:spAutoFit/>
          </a:bodyPr>
          <a:lstStyle/>
          <a:p>
            <a:pPr>
              <a:buFont typeface="Arial" panose="020B0604020202020204" pitchFamily="34" charset="0"/>
              <a:buChar char="•"/>
            </a:pPr>
            <a:r>
              <a:rPr lang="en-US" sz="5500" b="1" dirty="0" smtClean="0"/>
              <a:t>Matilda's Older Brother</a:t>
            </a:r>
            <a:r>
              <a:rPr lang="en-US" sz="5500" dirty="0" smtClean="0"/>
              <a:t>: </a:t>
            </a:r>
            <a:r>
              <a:rPr lang="en-US" sz="5500" dirty="0" smtClean="0">
                <a:solidFill>
                  <a:srgbClr val="FFFF00"/>
                </a:solidFill>
              </a:rPr>
              <a:t>Often favored by their parents despite being less intelligent than Matilda</a:t>
            </a:r>
            <a:r>
              <a:rPr lang="en-US" sz="5500" dirty="0" smtClean="0"/>
              <a:t>.</a:t>
            </a:r>
          </a:p>
          <a:p>
            <a:pPr>
              <a:buFont typeface="Arial" panose="020B0604020202020204" pitchFamily="34" charset="0"/>
              <a:buChar char="•"/>
            </a:pPr>
            <a:r>
              <a:rPr lang="en-US" sz="5500" b="1" dirty="0" smtClean="0"/>
              <a:t>Average and Unremarkable</a:t>
            </a:r>
            <a:r>
              <a:rPr lang="en-US" sz="5500" dirty="0" smtClean="0"/>
              <a:t>: </a:t>
            </a:r>
            <a:r>
              <a:rPr lang="en-US" sz="5500" dirty="0" smtClean="0">
                <a:solidFill>
                  <a:srgbClr val="FFFF00"/>
                </a:solidFill>
              </a:rPr>
              <a:t>Lacks Matilda’s exceptional abilities and interests</a:t>
            </a:r>
            <a:r>
              <a:rPr lang="en-US" sz="5500" dirty="0" smtClean="0"/>
              <a:t>.</a:t>
            </a:r>
            <a:endParaRPr lang="en-US" sz="5500" dirty="0"/>
          </a:p>
        </p:txBody>
      </p:sp>
      <p:sp>
        <p:nvSpPr>
          <p:cNvPr id="15" name="Rectangle 14"/>
          <p:cNvSpPr/>
          <p:nvPr/>
        </p:nvSpPr>
        <p:spPr>
          <a:xfrm>
            <a:off x="6400800" y="1485900"/>
            <a:ext cx="8418388" cy="630942"/>
          </a:xfrm>
          <a:prstGeom prst="rect">
            <a:avLst/>
          </a:prstGeom>
        </p:spPr>
        <p:txBody>
          <a:bodyPr wrap="square">
            <a:spAutoFit/>
          </a:bodyPr>
          <a:lstStyle/>
          <a:p>
            <a:r>
              <a:rPr lang="en-US" sz="3500" dirty="0" smtClean="0">
                <a:solidFill>
                  <a:srgbClr val="FFFF00"/>
                </a:solidFill>
                <a:latin typeface="Showcard Gothic" panose="04020904020102020604" pitchFamily="82" charset="0"/>
              </a:rPr>
              <a:t>MICHAEL WORMWOOD</a:t>
            </a:r>
            <a:r>
              <a:rPr lang="en-US" sz="3500" dirty="0" smtClean="0">
                <a:latin typeface="Showcard Gothic" panose="04020904020102020604" pitchFamily="82" charset="0"/>
              </a:rPr>
              <a:t> </a:t>
            </a:r>
            <a:endParaRPr lang="en-US" sz="3500" dirty="0">
              <a:latin typeface="Showcard Gothic" panose="04020904020102020604" pitchFamily="82" charset="0"/>
            </a:endParaRPr>
          </a:p>
        </p:txBody>
      </p:sp>
      <p:sp>
        <p:nvSpPr>
          <p:cNvPr id="2" name="AutoShape 2" descr="Michael Wormwood | Spoof Wiki | Fandom"/>
          <p:cNvSpPr>
            <a:spLocks noChangeAspect="1" noChangeArrowheads="1"/>
          </p:cNvSpPr>
          <p:nvPr/>
        </p:nvSpPr>
        <p:spPr bwMode="auto">
          <a:xfrm>
            <a:off x="9067800" y="346710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44399" y="2933700"/>
            <a:ext cx="3846387" cy="550137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
          <p:cNvSpPr>
            <a:spLocks noChangeArrowheads="1"/>
          </p:cNvSpPr>
          <p:nvPr/>
        </p:nvSpPr>
        <p:spPr bwMode="auto">
          <a:xfrm>
            <a:off x="2057400" y="2686600"/>
            <a:ext cx="73152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smtClean="0">
                <a:ln>
                  <a:noFill/>
                </a:ln>
                <a:solidFill>
                  <a:schemeClr val="tx1"/>
                </a:solidFill>
                <a:effectLst/>
              </a:rPr>
              <a:t>Victim of Miss Trunchbull</a:t>
            </a:r>
            <a:r>
              <a:rPr kumimoji="0" lang="en-US" altLang="en-US" sz="4400" b="0" i="0" u="none" strike="noStrike" cap="none" normalizeH="0" baseline="0" dirty="0" smtClean="0">
                <a:ln>
                  <a:noFill/>
                </a:ln>
                <a:solidFill>
                  <a:schemeClr val="tx1"/>
                </a:solidFill>
                <a:effectLst/>
              </a:rPr>
              <a:t>: </a:t>
            </a:r>
            <a:r>
              <a:rPr kumimoji="0" lang="en-US" altLang="en-US" sz="4400" b="0" i="0" u="none" strike="noStrike" cap="none" normalizeH="0" baseline="0" dirty="0" smtClean="0">
                <a:ln>
                  <a:noFill/>
                </a:ln>
                <a:solidFill>
                  <a:srgbClr val="FFFF00"/>
                </a:solidFill>
                <a:effectLst/>
              </a:rPr>
              <a:t>A student at Crunchem Hall who is picked on by Miss Trunchbull for her pigtails.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smtClean="0">
                <a:ln>
                  <a:noFill/>
                </a:ln>
                <a:solidFill>
                  <a:schemeClr val="tx1"/>
                </a:solidFill>
                <a:effectLst/>
              </a:rPr>
              <a:t>Innocent and Playful</a:t>
            </a:r>
            <a:r>
              <a:rPr kumimoji="0" lang="en-US" altLang="en-US" sz="4400" b="0" i="0" u="none" strike="noStrike" cap="none" normalizeH="0" baseline="0" dirty="0" smtClean="0">
                <a:ln>
                  <a:noFill/>
                </a:ln>
                <a:solidFill>
                  <a:schemeClr val="tx1"/>
                </a:solidFill>
                <a:effectLst/>
              </a:rPr>
              <a:t>: </a:t>
            </a:r>
            <a:r>
              <a:rPr kumimoji="0" lang="en-US" altLang="en-US" sz="4400" b="0" i="0" u="none" strike="noStrike" cap="none" normalizeH="0" baseline="0" dirty="0" smtClean="0">
                <a:ln>
                  <a:noFill/>
                </a:ln>
                <a:solidFill>
                  <a:srgbClr val="FFFF00"/>
                </a:solidFill>
                <a:effectLst/>
              </a:rPr>
              <a:t>Represents the typical child at the school who suffers under Trunchbull’s tyranny.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3224300"/>
            <a:ext cx="4267200" cy="4433799"/>
          </a:xfrm>
          <a:prstGeom prst="rect">
            <a:avLst/>
          </a:prstGeom>
        </p:spPr>
      </p:pic>
      <p:sp>
        <p:nvSpPr>
          <p:cNvPr id="3" name="Title 2"/>
          <p:cNvSpPr>
            <a:spLocks noGrp="1"/>
          </p:cNvSpPr>
          <p:nvPr>
            <p:ph type="title"/>
          </p:nvPr>
        </p:nvSpPr>
        <p:spPr>
          <a:xfrm>
            <a:off x="1027225" y="1028701"/>
            <a:ext cx="16233548" cy="846386"/>
          </a:xfrm>
        </p:spPr>
        <p:txBody>
          <a:bodyPr/>
          <a:lstStyle/>
          <a:p>
            <a:pPr algn="ctr"/>
            <a:r>
              <a:rPr lang="en-US" dirty="0" smtClean="0"/>
              <a:t>   </a:t>
            </a:r>
            <a:r>
              <a:rPr lang="en-US" sz="5500" dirty="0" smtClean="0">
                <a:solidFill>
                  <a:schemeClr val="tx1"/>
                </a:solidFill>
                <a:latin typeface="Showcard Gothic" panose="04020904020102020604" pitchFamily="82" charset="0"/>
              </a:rPr>
              <a:t>AMANDA THRIPP</a:t>
            </a:r>
            <a:endParaRPr lang="en-US" sz="5500" dirty="0">
              <a:solidFill>
                <a:schemeClr val="tx1"/>
              </a:solidFill>
              <a:latin typeface="Showcard Gothic" panose="04020904020102020604" pitchFamily="8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610600" y="3238500"/>
            <a:ext cx="7543800" cy="4801314"/>
          </a:xfrm>
          <a:prstGeom prst="rect">
            <a:avLst/>
          </a:prstGeom>
        </p:spPr>
        <p:txBody>
          <a:bodyPr wrap="square">
            <a:spAutoFit/>
          </a:bodyPr>
          <a:lstStyle/>
          <a:p>
            <a:pPr>
              <a:buFont typeface="Arial" panose="020B0604020202020204" pitchFamily="34" charset="0"/>
              <a:buChar char="•"/>
            </a:pPr>
            <a:r>
              <a:rPr lang="en-US" sz="3400" b="1" dirty="0" smtClean="0"/>
              <a:t>Rebellious </a:t>
            </a:r>
            <a:r>
              <a:rPr lang="en-US" sz="3400" b="1" dirty="0" smtClean="0"/>
              <a:t>Student</a:t>
            </a:r>
            <a:r>
              <a:rPr lang="en-US" sz="3400" dirty="0" smtClean="0"/>
              <a:t>: </a:t>
            </a:r>
            <a:r>
              <a:rPr lang="en-US" sz="3400" dirty="0" smtClean="0">
                <a:solidFill>
                  <a:srgbClr val="FFFF00"/>
                </a:solidFill>
              </a:rPr>
              <a:t>An older girl at Crunchem Hall who has a reputation for standing up to Miss Trunchbull</a:t>
            </a:r>
            <a:r>
              <a:rPr lang="en-US" sz="3400" dirty="0" smtClean="0"/>
              <a:t>.</a:t>
            </a:r>
          </a:p>
          <a:p>
            <a:pPr>
              <a:buFont typeface="Arial" panose="020B0604020202020204" pitchFamily="34" charset="0"/>
              <a:buChar char="•"/>
            </a:pPr>
            <a:r>
              <a:rPr lang="en-US" sz="3400" b="1" dirty="0" smtClean="0"/>
              <a:t>Courageous and Bold</a:t>
            </a:r>
            <a:r>
              <a:rPr lang="en-US" sz="3400" dirty="0" smtClean="0"/>
              <a:t>: </a:t>
            </a:r>
            <a:r>
              <a:rPr lang="en-US" sz="3400" dirty="0" smtClean="0">
                <a:solidFill>
                  <a:srgbClr val="FFFF00"/>
                </a:solidFill>
              </a:rPr>
              <a:t>Shares stories of her defiance with Matilda and Lavender, inspiring them.</a:t>
            </a:r>
          </a:p>
          <a:p>
            <a:pPr>
              <a:buFont typeface="Arial" panose="020B0604020202020204" pitchFamily="34" charset="0"/>
              <a:buChar char="•"/>
            </a:pPr>
            <a:r>
              <a:rPr lang="en-US" sz="3400" b="1" dirty="0" smtClean="0"/>
              <a:t>Victimized</a:t>
            </a:r>
            <a:r>
              <a:rPr lang="en-US" sz="3400" dirty="0" smtClean="0"/>
              <a:t>: </a:t>
            </a:r>
            <a:r>
              <a:rPr lang="en-US" sz="3400" dirty="0" smtClean="0">
                <a:solidFill>
                  <a:srgbClr val="FFFF00"/>
                </a:solidFill>
              </a:rPr>
              <a:t>Despite her bravery, she often faces harsh punishments from Miss Trunchbull.</a:t>
            </a:r>
            <a:endParaRPr lang="en-US" sz="3400" dirty="0">
              <a:solidFill>
                <a:srgbClr val="FFFF00"/>
              </a:solidFill>
            </a:endParaRPr>
          </a:p>
        </p:txBody>
      </p:sp>
      <p:sp>
        <p:nvSpPr>
          <p:cNvPr id="2" name="Rectangle 1"/>
          <p:cNvSpPr/>
          <p:nvPr/>
        </p:nvSpPr>
        <p:spPr>
          <a:xfrm>
            <a:off x="7315200" y="1181100"/>
            <a:ext cx="4043094" cy="938719"/>
          </a:xfrm>
          <a:prstGeom prst="rect">
            <a:avLst/>
          </a:prstGeom>
        </p:spPr>
        <p:txBody>
          <a:bodyPr wrap="none">
            <a:spAutoFit/>
          </a:bodyPr>
          <a:lstStyle/>
          <a:p>
            <a:r>
              <a:rPr lang="en-US" sz="5500" dirty="0">
                <a:solidFill>
                  <a:srgbClr val="FFFF00"/>
                </a:solidFill>
                <a:latin typeface="Showcard Gothic" panose="04020904020102020604" pitchFamily="82" charset="0"/>
              </a:rPr>
              <a:t>HORTENSIA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619500"/>
            <a:ext cx="4191000" cy="469942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TotalTime>
  <Words>668</Words>
  <Application>Microsoft Office PowerPoint</Application>
  <PresentationFormat>Custom</PresentationFormat>
  <Paragraphs>55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Bodoni MT Black</vt:lpstr>
      <vt:lpstr>Calibri</vt:lpstr>
      <vt:lpstr>Goudy Stout</vt:lpstr>
      <vt:lpstr>Showcard Gothic</vt:lpstr>
      <vt:lpstr>Tahoma</vt:lpstr>
      <vt:lpstr>Times New Roman</vt:lpstr>
      <vt:lpstr>Trebuchet MS</vt:lpstr>
      <vt:lpstr>Office Theme</vt:lpstr>
      <vt:lpstr>PowerPoint Presentation</vt:lpstr>
      <vt:lpstr>PowerPoint Presentation</vt:lpstr>
      <vt:lpstr>          NOVEL DESCRIPTION</vt:lpstr>
      <vt:lpstr>PowerPoint Presentation</vt:lpstr>
      <vt:lpstr>PowerPoint Presentation</vt:lpstr>
      <vt:lpstr>PowerPoint Presentation</vt:lpstr>
      <vt:lpstr>PowerPoint Presentation</vt:lpstr>
      <vt:lpstr>   AMANDA THRIPP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design</dc:title>
  <dc:creator>ALISHA ILYAS</dc:creator>
  <cp:keywords>DAGHGFL1pPQ,BAFZKapbxWk</cp:keywords>
  <cp:lastModifiedBy>iba</cp:lastModifiedBy>
  <cp:revision>11</cp:revision>
  <dcterms:created xsi:type="dcterms:W3CDTF">2024-06-03T16:12:59Z</dcterms:created>
  <dcterms:modified xsi:type="dcterms:W3CDTF">2024-06-05T08:04:34Z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2024-06-03T00:00:00Z</vt:filetime>
  </property>
  <property fmtid="{D5CDD505-2E9C-101B-9397-08002B2CF9AE}" pid="3" name="Creator">
    <vt:lpwstr>Canva</vt:lpwstr>
  </property>
  <property fmtid="{D5CDD505-2E9C-101B-9397-08002B2CF9AE}" pid="4" name="LastSaved">
    <vt:filetime>2024-06-03T00:00:00Z</vt:filetime>
  </property>
</Properties>
</file>