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9" r:id="rId4"/>
    <p:sldId id="258" r:id="rId5"/>
    <p:sldId id="260" r:id="rId6"/>
    <p:sldId id="261" r:id="rId7"/>
    <p:sldId id="262"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0270" autoAdjust="0"/>
  </p:normalViewPr>
  <p:slideViewPr>
    <p:cSldViewPr snapToGrid="0">
      <p:cViewPr varScale="1">
        <p:scale>
          <a:sx n="63" d="100"/>
          <a:sy n="63" d="100"/>
        </p:scale>
        <p:origin x="9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05-24T18:47:01.523"/>
    </inkml:context>
    <inkml:brush xml:id="br0">
      <inkml:brushProperty name="width" value="0.03528" units="cm"/>
      <inkml:brushProperty name="height" value="0.03528" units="cm"/>
      <inkml:brushProperty name="fitToCurve" value="1"/>
    </inkml:brush>
  </inkml:definitions>
  <inkml:traceGroup>
    <inkml:annotationXML>
      <emma:emma xmlns:emma="http://www.w3.org/2003/04/emma" version="1.0">
        <emma:interpretation id="{3E5F0CF9-5673-4C05-B370-1782CEE6F58C}" emma:medium="tactile" emma:mode="ink">
          <msink:context xmlns:msink="http://schemas.microsoft.com/ink/2010/main" type="writingRegion" rotatedBoundingBox="12182,10743 16222,10921 16028,15322 11988,15144"/>
        </emma:interpretation>
      </emma:emma>
    </inkml:annotationXML>
    <inkml:traceGroup>
      <inkml:annotationXML>
        <emma:emma xmlns:emma="http://www.w3.org/2003/04/emma" version="1.0">
          <emma:interpretation id="{AA2DF993-C069-43EB-9DBC-AF18237EBB64}" emma:medium="tactile" emma:mode="ink">
            <msink:context xmlns:msink="http://schemas.microsoft.com/ink/2010/main" type="paragraph" rotatedBoundingBox="12182,10743 16222,10921 16028,15322 11988,15144" alignmentLevel="1"/>
          </emma:interpretation>
        </emma:emma>
      </inkml:annotationXML>
      <inkml:traceGroup>
        <inkml:annotationXML>
          <emma:emma xmlns:emma="http://www.w3.org/2003/04/emma" version="1.0">
            <emma:interpretation id="{3E1D368C-9CDE-4640-8A9E-A64F374A3D91}" emma:medium="tactile" emma:mode="ink">
              <msink:context xmlns:msink="http://schemas.microsoft.com/ink/2010/main" type="line" rotatedBoundingBox="12182,10743 16222,10921 16028,15322 11988,15144"/>
            </emma:interpretation>
          </emma:emma>
        </inkml:annotationXML>
        <inkml:traceGroup>
          <inkml:annotationXML>
            <emma:emma xmlns:emma="http://www.w3.org/2003/04/emma" version="1.0">
              <emma:interpretation id="{CF93138A-8193-4982-A729-C2599F5A51D2}" emma:medium="tactile" emma:mode="ink">
                <msink:context xmlns:msink="http://schemas.microsoft.com/ink/2010/main" type="inkWord" rotatedBoundingBox="12182,10743 16222,10921 16028,15322 11988,15144"/>
              </emma:interpretation>
              <emma:one-of disjunction-type="recognition" id="oneOf0">
                <emma:interpretation id="interp0" emma:lang="en-US" emma:confidence="0">
                  <emma:literal>Des,</emma:literal>
                </emma:interpretation>
                <emma:interpretation id="interp1" emma:lang="en-US" emma:confidence="0">
                  <emma:literal>Des.</emma:literal>
                </emma:interpretation>
                <emma:interpretation id="interp2" emma:lang="en-US" emma:confidence="0">
                  <emma:literal>Das,</emma:literal>
                </emma:interpretation>
                <emma:interpretation id="interp3" emma:lang="en-US" emma:confidence="0">
                  <emma:literal>sin,</emma:literal>
                </emma:interpretation>
                <emma:interpretation id="interp4" emma:lang="en-US" emma:confidence="0">
                  <emma:literal>sin.</emma:literal>
                </emma:interpretation>
              </emma:one-of>
            </emma:emma>
          </inkml:annotationXML>
          <inkml:trace contextRef="#ctx0" brushRef="#br0">347 1552 108 0,'-5'-4'41'0,"1"8"-32"0,0-4 6 0,4 0 3 16,-5 0-4-16,1 0 0 15,-5 0-2-15,0 0 2 0,0 0-7 16,-4-4 2-16,0 1 4 0,0-5-5 15,0 0 0-15,-5-4 0 16,5-7 2-16,4-5-5 16,5-3-3-16,4-8 1 15,9-12 0-15,8-7-1 16,5 3-2-16,4-4 1 16,5 5-1-16,4 3 0 15,0 8 0-15,5 4 0 0,-1 3 0 16,5 5 0-16,0 4 0 15,4-1 0-15,1 5 0 16,-1-1-3-16,0 1 2 16,-4 3 1-16,0 5 2 15,-5 3-1-15,-4 4-1 16,-4 12 1-16,-4 3-1 16,-6 1 0-16,1 4 0 15,-4 3 0-15,-1 1 2 16,1-5-3-16,0 1 0 15,-1-4 1-15,1-1 0 16,-1-3-3-16,1-4 2 16,4-4 1-16,0 0 0 15,0 0 0-15,4 0 0 0,0 0 0 16,5-4 0-16,0 0 0 16,4 0 2-16,0-4-1 15,4 1 2-15,1-5-4 16,-1 0 0-16,1-7 1 15,-1-1 0-15,5-7 0 16,0 0 0-16,4-1 0 16,-4 1 0-16,0 0 0 15,-4-1 0-15,-1 1 0 16,-4-4 0-16,0 4 0 16,5-5 0-16,-5 5 2 15,0 0 1-15,-4 3-1 16,-1-3-2-16,1 0 3 0,-5 3 0 0,-4 5 1 15,0-1 2-15,-4 1-3 16,-1 3-2-16,-4 5-3 16,1-1 1-16,-6 0 1 15,1 4 2-15,0 1-3 32,0-1 0-32,0 0 3 0,-5-4-1 15,0 1-1 1,1 3 1-16,-1 0-1 15,0-8 0-15,1 5 2 16,4-9-3 0,-1-3 0-16,6-4 1 15,-6-5-3-15,1 1 2 16,0 0 1-16,0 4 0 16,-1 7 0-16,1 1 0 15,0 3-3-15,0 12 0 16,4 16 4-16,0 0 1 15,5 7 0-15,4 5-2 16,-1-1-2-16,6 0-1 0,4 1 4 16,-1-5 1-16,5 1 0 15,0-1-2-15,1 1 1 16,-1 3-1 0,-5 4-3-16,1 8 2 0,0 1 1 0,-5 6 2 15,-4 1-1-15,-4 0-1 16,-1-4 1-16,1-8 1 15,-5-3-1-15,0-5-1 16,5-7 3-16,-1-5 2 16,5-3-2-16,0 4 0 15,4-4-3-15,1 3-1 16,-1 1 1-16,-4 0 2 16,0 7-3-16,0-3 0 15,0-4 1-15,0-1 2 0,0 1-1 16,-1 0-1-16,1 3-2 15,0 5 1-15,0 3 1 16,0 1 2-16,0 3-3 16,-4 4 0-16,-1 0 1 15,-4 4 2-15,5 1-1 16,-5-1 2-16,5-4-4 16,-1-4 0-16,1 0 1 15,-1-3 0-15,5-5 2 16,5 1 1-16,-1-1 1 15,0 1 0 1,1 3-5-16,-6 1 1 0,1-1 0 0,-4 0 2 16,0 1-3-16,-5 3 0 15,0-7 3-15,-4-1 1 16,-1 1-4-16,1-1 1 16,4 5-2-16,-4-1 0 15,0 4 2-15,-5 8 2 16,-4 8-1-16,0 12-1 15,-4 7 1-15,-5 1-1 16,0-5 2-16,-4-3 3 16,0-12-2-16,0 0-2 15,4-5 2-15,0 1 0 0,1-3-1 16,-1-5-2-16,0-4-2 16,0 0 1-16,5-3 3 15,-5-1 1-15,5 1-4 16,4-1-1-16,0 0 1 15,0 5 0-15,4-5 1 16,5 0 0-16,0 1 0 16,-1-1 0-16,1 5 0 15,4 3 2-15,0 0-3 16,1 4 0-16,-1 0 1 16,0 0 2-1,5 0-1-15,-1-3-1 0,1-1-2 0,-1 4 1 16,5-8 3-16,0-3 3 15,0-5-4-15,0 4-1 16,-5 1 0-16,5-1 0 16,-8 5 0-16,-6 3 0 15,-3 4 0-15,-5 4 0 32,0 0 0-32,-5 0 2 0,-3 0-1 15,-1 0-1-15,-9 0 1 16,1 0-1-16,-1 0 0 15,-4 0 2-15,0 0-3 16,0 4-2-16,0-8 4 16,0 0 1-16,1-4 2 15,3 0 2-15,0 1-3 16,1-1 0-16,-5 0-3 16,-4 4-1-16,-5 0 1 15,-4 8 0-15,-5 0 0 16,-4 4 2-16,-4-8-3 15,0 0 0-15,0-4 1 16,4-8 2-16,4 0 1 0,5 1 1 16,4-9-5-16,5 5 1 15,9-9-2-15,-1 1 0 16,5-5 2-16,4-3 2 16,0-4-1-16,1 4-1 15,3-4-2-15,1 0 1 16,-1 4 1-16,1-1 0 15,0 5 0-15,-5 4 0 16,-4-1-3-16,0 5 2 16,-9-1 3-16,-5 1 3 15,-8-1-4-15,-9-3-3 16,-13 3 1-16,-13-3 0 16,-13 0 3-16,-1-1 3 0,5-3 0 15,0-4 0-15,-4-1-1 16,-9 1 0-1,0-4-5-15,0-4-1 0,8-4-2 0,14-7 3 16,9-9 2-16,8-3 2 16,9-9-4-16,9-3-1 15,9-8-2-15,4 1 0 16,4-5 0-16,5 0 3 16,0-4-2-16,4 8-1 15,0 4 0-15,1 8 3 16,-1 4 0-16,0 7 1 15,-4 5 0-15,-5 7 2 16,5 4-1-16,-4 4 2 0,-1 8-4 16,-4 4-2-16,-9-1 2 15,-4 5 2-15,-9 3 0 16,-8 5-1-16,-5-1 1 16,0 1-1-16,0-1 0 15,4 4 0-15,0 1 0 16,1-9 2-16,-1-3-3 15,5-5 0-15,4-3 3 16,0-4 1-16,5-4-4 16,4 0 1-16,-1-4 0 15,1 0 0-15,0 0 0 16,0-3 2-16,0-1-3 16,0 0 0-16,0-4-1 15,4 1 0-15,0-9 2 0,1 1 2 16,3-5-1-16,5-3-1 15,5 0 1-15,-1-1 1 16,1 1-3-16,-1 4-2 16,-4 3 2-16,0 1 0 15,-4 3 1-15,0-3 0 16,-1-1 0-16,1 1 0 16,0-5 0-16,-1 1 2 15,1-1-3-15,0 1-2 16,4 3 2-16,-4 1 2 0,-1-1 2 15,1 5 1-15,4-1-5 16,0 1-1-16,4-5 1 16,10 1 0-16,8-5-2 15,8-3 0-15,6-4-9 32,3-4-5-32,5-4 4 0,0 4 5 15,-4-1 0-15,-1 5 1 16,-4 4 4-16,0 0 1 15,-4 3 2-15,0-3 2 16,0 0-3-16,0 3 0 16,-1-3 1-16,1 4 2 15,0-1-1-15,4-3 2 16,0 0-2-16,5-1 2 16,-1 1-2-16,-4 0-1 0,1-1-2 15,-1 1 1-15,0 0 1 16,-4-4 2-16,0-1-1 15,-9 5 2-15,0-4-4 16,0 4 0-16,0 3 1 16,0 5 0-16,0-1 0 15,0 5 0-15,-5-1 0 16,1 4 0-16,4 1 0 16,0-1 0-16,0-4 2 15,0 1 1-15,4-5-1 16,-4-3-2-16,5-1 1 15,-1 1 1-15,0 0-3 16,1 3 0-16,-1 1 1 0,0-1 0 16,1 4 0-16,-1 1 2 15,-4-1-3 1,5 5 0-16,-5-1 1 16,0 0 0-16,0 4 0 15,0 1 0-15,0-1 0 16,0 4 0-16,0-4 2 0,0 4 1 15,0 0-1-15,0 0 1 16,0 0-2-16,0 1-1 16,0-5 1-16,0 0-1 15,4 0 0-15,0 0 0 16,1 1 0-16,-1-1 0 16,1 0 0-16,-1 0 2 15,-4 0-3-15,4 1-2 16,1 3 2-16,-1 0 2 15,0-4 0-15,1 4 2 0,-1 0-4 16,1 0 0-16,-1 0 1 16,-4 0 0-16,4 1 0 15,1 3 2-15,-5-4-1 16,0 4-1-16,4-4 3 16,-4 0 2-1,5 0-2-15,-5 0-2 0,0 0 0 16,0 0-1-16,0 0 2 15,0 0 1-15,0 1-4 16,0-1-1-16,0 0 1 16,0-4 2-16,0 4 0 15,0-4 2-15,4 0-2 0,0 1-1 16,1-5 1-16,-5 4 1 16,0-3-3-16,4 3 0 15,-4 0 3-15,0 4 1 16,0 0-4-16,0 0 1 15,0 0 0-15,0 0 0 16,5 1-3-16,-1-1 2 16,-4 0 1-16,4 0 2 15,1-4-3-15,-1 4 0 16,0 0 1-16,1 0 0 16,-1 0 0-16,1 1 2 15,-5 3-1-15,0 0-1 16,0 0 1-16,0-4-1 15,0 0 0-15,0 0 0 16,0 0 0-16,0 0 2 0,0 0 3 0,0 0 2 16,0 0-3-16,0 0-3 15,0 1 2-15,0-1 0 16,0 0-1 0,0-4-2-16,0 0 3 15,-5 0 0-15,5 1-4 16,0-1 1-16,-4 0-2 15,4 0 0-15,-5 0 2 16,1 1 0-16,0 3 0 16,-1 0 0-16,1 0 0 15,0 0 2-15,-1-4-1 0,1 0 2 16,4 1-2-16,0-1-1 16,-5-4 1-1,5 0-1-15,0 1 0 16,-4-1 0-16,4 4-3 0,0 0 2 15,0 1 3-15,0 3 1 16,-4 0-4-16,4 0 1 16,0 0 2-16,0 4 1 15,-5-4-4-15,5 4-1 16,0 0 1-16,0 0 0 16,0 0 1-16,0 0 0 15,0 0 0-15,0 0 0 16,0 0 0-16,0 0 2 15,-4 0-1-15,4 0 2 0,0 0-4 16,0 0-2-16,-5 0 4 16,5 0 1-16,-4-4 0 15,4 4-2-15,-4 0 1 16,-1 0-1-16,1 0 0 16,-1 0 2-16,1 0-3 15,0 4-2-15,-1-4 2 0,1 0 0 16,-5 0 3-16,5 0 1 15,-1-4-1-15,1 0 1 16,-5 0-4-16,5 0 0 16,-5 1 1-16,0-1 0 15,5 4-3-15,-5 0 2 16,0-4 1-16,1 4 2 16,3 0-3-1,1 0 0-15,-1 0 1 16,1 0 0-16,4-4 0 0,0 0 0 15,0 0-3-15,0 0 0 16,4 0-20-16,1 0-10 16,-5-3-74-1,-5-9-43-15,-8-31 69 16</inkml:trace>
          <inkml:trace contextRef="#ctx0" brushRef="#br0" timeOffset="66082.0504">1014 923 64 0,'6'2'24'0,"-4"-2"-18"0,-1 2 13 15,-1 0 8-15,-1 0-2 16,-4 1 0-16,-4 1-7 15,-1 1-3-15,-3 4-7 16,-4 6-3-16,-1 3-2 16,-2 6-3-16,-7 4 1 0,-9-2-1 15,-4 5 0-15,0 7 0 16,-3 7 2-16,-8 0-3 16,-4 2 0-16,2 8 1 15,1 0 0-15,0-7-3 16,4-7 0-16,8-6-47 15,9-7-34-15,10-5 27 16</inkml:trace>
          <inkml:trace contextRef="#ctx0" brushRef="#br0" timeOffset="65847.7304">904 991 44 0,'-1'-3'16'0,"1"-1"-12"0,3-1-4 16,0 2-2-16,0-1 1 0,1 0 2 15,1 0-9-15,1-1-2 16,0 1-4-16,1-1-1 16</inkml:trace>
          <inkml:trace contextRef="#ctx0" brushRef="#br0" timeOffset="67065.9089">2895 671 96 0,'53'-25'38'0,"-28"13"-29"0,16-4 8 0,-25 11 2 16,0 2-9-16,-4 2-1 15,-4 3 1-15,-10 5 1 16,-11 4-3-16,-10 3 0 16,-8 3-5-16,-18 6-4 0,-7 14 0 15,-13 8 1-15,-12 4 0 16,-9 10-3-16,-12 11 2 15,-13 3 5-15,-4 15 2 16,-16 2 9-16,-2 16 4 16,-2 2-5-16,-13 11-3 15,0 8-6-15,7-8-2 0,-5 10 3 16,17-15 1 0,4 5-1-16,18-19-1 0,9-5-8 15,10-2-2-15,15-15-23 16,9-7-8-16,7 1-46 15</inkml:trace>
          <inkml:trace contextRef="#ctx0" brushRef="#br0" timeOffset="66593.6127">1762 1016 176 0,'-6'-9'68'0,"3"9"-52"0,-1-2-3 15,2 2-3-15,-2-1-7 16,-2 0 0 0,-3-1-1-16,-3 1-2 0,-3 1 1 15,-1 1-6-15,-2 3 1 0,0 3 4 16,-1 3 2-16,-2 2-3 15,-3 3-1-15,-4 1-2 16,-5 1 3-16,-3 3 0 16,1 3 1-16,-8 10 0 15,-12 10 2-15,-3 2-6 16,-3 2 1-16,-12 14 3 16,3-2 2-16,-4-2-3 0,-7 13 1 15,10-4 0 1,4-7 0-16,-1 3-16 0,4 1-6 15,9-5-40 1,10-10-26-16,8-6 39 16</inkml:trace>
          <inkml:trace contextRef="#ctx0" brushRef="#br0" timeOffset="74253.8357">3268 1103 132 0,'-5'-8'52'0,"4"7"-41"0,-1 1 4 0,2 0 1 16,0 0-4-16,0 0 3 16,0 0-6-16,0 0-1 15,0 0-4-15,0 0 2 0,-1 0 0 16,-1 0-2-16,1 0-3 16,-4 1-3-16,-1 2 1 15,-4 2 3-15,-3 3 3 16,-2 2-2-16,-3 2-2 15,-7 4 0-15,-9 11 1 0,-7 8-1 16,-3 5-1-16,-14 2 1 16,-11 18 1-16,-6 0-1 15,-15 13-1-15,-9 9-2 16,-11 4 1-16,-12 14 1 16,3-4 2-16,-12 13 3 15,11-12 4-15,-5 11 0 16,14-16 2-16,-7 6-8 15,16-5-4-15,-1-9 0 16,3 9 2-16,7-13-18 16,-5 4-8-16,8 3-25 15,-2-12-48-15,3 0 13 16</inkml:trace>
          <inkml:trace contextRef="#ctx0" brushRef="#br0" timeOffset="75004.3627">3297 1810 192 0,'-20'1'74'0,"11"1"-58"0,-5 3 3 16,8-1-4-1,-4 1-6-15,-2 2 2 0,-3 7-6 16,-4 9-1-16,-9 4-2 16,-14 9-4-16,-7-2-1 0,-16 15-7 15,-13 11-2-15,-12-1 7 16,-8 22 2-16,-17-2 7 16,-1 18 2-16,-9-4 2 15,-1 14 2-15,0-4-7 0,-1 10-2 16,7-5-3-16,-5 7 0 15,9-5-3-15,2 3 1 16,7-11-5-16,8-1-1 16,7-10-13-16,12-16-5 15,15-9-51 1</inkml:trace>
          <inkml:trace contextRef="#ctx0" brushRef="#br0" timeOffset="79940.7428">3234 2519 108 0,'-2'-1'41'0,"2"1"-32"0,2 1 0 0,-1-1-3 15,4 0 0-15,-1 0 3 16,0 0 5-16,2-1 1 15,-1 1-4-15,-1 0 1 16,1 0-1-16,-2 0 3 16,-2 1-7-16,-1 2 0 0,-3 1 0 15,-3 4-1-15,-4 5 1 16,-5 6-6-16,-3 4-1 16,-6 4 0-16,-11 5 0 31,-11 15 0-31,-6 7 0 15,-12 4 0-15,-9 18 0 0,-4-4 4 16,-11 12 5-16,5 2-1 16,-7-6 1-16,4 7-1 15,9-9 0-15,0-9-4 16,5 1-1-16,13-5-3 0,5-11-3 16,7-9-9-16,4-7-5 15,3-3-18-15,2-2-5 16,6-4-39-1</inkml:trace>
          <inkml:trace contextRef="#ctx0" brushRef="#br0" timeOffset="80561.6072">3541 3131 184 0,'-16'5'71'0,"8"-2"-55"0,-2 2 0 0,6-2-2 16,-2 1-6-16,-2 1 1 16,-2 3-5-16,-4 7-3 15,0 6 0-15,-6 7-1 0,-8 3 0 16,-15 6-7-16,-6 20-3 16,-14 4-12-16,-12 17-4 15,-10 8 3-15,-12 9 3 0,-2 3 3 16,-4-2 1-16,9-2-38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712BC-E311-4044-AB7C-DE1D42CD2129}"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AE12D-C077-4825-AE63-882A1F49DCEC}" type="slidenum">
              <a:rPr lang="en-US" smtClean="0"/>
              <a:t>‹#›</a:t>
            </a:fld>
            <a:endParaRPr lang="en-US"/>
          </a:p>
        </p:txBody>
      </p:sp>
    </p:spTree>
    <p:extLst>
      <p:ext uri="{BB962C8B-B14F-4D97-AF65-F5344CB8AC3E}">
        <p14:creationId xmlns:p14="http://schemas.microsoft.com/office/powerpoint/2010/main" val="404197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A9AE12D-C077-4825-AE63-882A1F49DCEC}" type="slidenum">
              <a:rPr lang="en-US" smtClean="0"/>
              <a:t>8</a:t>
            </a:fld>
            <a:endParaRPr lang="en-US"/>
          </a:p>
        </p:txBody>
      </p:sp>
    </p:spTree>
    <p:extLst>
      <p:ext uri="{BB962C8B-B14F-4D97-AF65-F5344CB8AC3E}">
        <p14:creationId xmlns:p14="http://schemas.microsoft.com/office/powerpoint/2010/main" val="36325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SOM will have to assume that all variables in the dataset are continuous. Plotting categorical (discrete) values will result in data points lining up at discrete values instead of spreading across the plot, not giving desirable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dataset with more variables would require longer times to calculate distances and identify BMUs. To improve computations, by starting the neurons off closer to the data points, less time would be needed to move them to their optimal locations.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As initial positions of neurons differ each time the SOM analysis is run, the eventual SOM map generated will also differ.  Therefore, before concluding on the number of clusters, the SOM analysis can be repeated to check for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US" dirty="0"/>
          </a:p>
        </p:txBody>
      </p:sp>
      <p:sp>
        <p:nvSpPr>
          <p:cNvPr id="4" name="Slide Number Placeholder 3"/>
          <p:cNvSpPr>
            <a:spLocks noGrp="1"/>
          </p:cNvSpPr>
          <p:nvPr>
            <p:ph type="sldNum" sz="quarter" idx="10"/>
          </p:nvPr>
        </p:nvSpPr>
        <p:spPr/>
        <p:txBody>
          <a:bodyPr/>
          <a:lstStyle/>
          <a:p>
            <a:fld id="{DA9AE12D-C077-4825-AE63-882A1F49DCEC}" type="slidenum">
              <a:rPr lang="en-US" smtClean="0"/>
              <a:t>12</a:t>
            </a:fld>
            <a:endParaRPr lang="en-US"/>
          </a:p>
        </p:txBody>
      </p:sp>
    </p:spTree>
    <p:extLst>
      <p:ext uri="{BB962C8B-B14F-4D97-AF65-F5344CB8AC3E}">
        <p14:creationId xmlns:p14="http://schemas.microsoft.com/office/powerpoint/2010/main" val="306002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Self-Organizing Maps</a:t>
            </a:r>
            <a:endParaRPr lang="en-US" sz="6000" b="1" dirty="0"/>
          </a:p>
        </p:txBody>
      </p:sp>
      <p:sp>
        <p:nvSpPr>
          <p:cNvPr id="3" name="Subtitle 2"/>
          <p:cNvSpPr>
            <a:spLocks noGrp="1"/>
          </p:cNvSpPr>
          <p:nvPr>
            <p:ph type="subTitle" idx="1"/>
          </p:nvPr>
        </p:nvSpPr>
        <p:spPr>
          <a:xfrm>
            <a:off x="1100015" y="4559406"/>
            <a:ext cx="7589556" cy="1314918"/>
          </a:xfrm>
        </p:spPr>
        <p:txBody>
          <a:bodyPr>
            <a:normAutofit/>
          </a:bodyPr>
          <a:lstStyle/>
          <a:p>
            <a:r>
              <a:rPr lang="en-US" dirty="0" smtClean="0"/>
              <a:t>Shahmeer</a:t>
            </a:r>
          </a:p>
          <a:p>
            <a:r>
              <a:rPr lang="en-US" dirty="0" smtClean="0"/>
              <a:t>Essam</a:t>
            </a:r>
          </a:p>
          <a:p>
            <a:r>
              <a:rPr lang="en-US" dirty="0" smtClean="0"/>
              <a:t>Talha</a:t>
            </a:r>
            <a:endParaRPr lang="en-US" dirty="0"/>
          </a:p>
        </p:txBody>
      </p:sp>
    </p:spTree>
    <p:extLst>
      <p:ext uri="{BB962C8B-B14F-4D97-AF65-F5344CB8AC3E}">
        <p14:creationId xmlns:p14="http://schemas.microsoft.com/office/powerpoint/2010/main" val="2114721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smtClean="0"/>
              <a:t>Algorithm</a:t>
            </a:r>
            <a:endParaRPr lang="en-US" b="1" dirty="0"/>
          </a:p>
        </p:txBody>
      </p:sp>
      <p:sp>
        <p:nvSpPr>
          <p:cNvPr id="3" name="Content Placeholder 2"/>
          <p:cNvSpPr>
            <a:spLocks noGrp="1"/>
          </p:cNvSpPr>
          <p:nvPr>
            <p:ph idx="1"/>
          </p:nvPr>
        </p:nvSpPr>
        <p:spPr/>
        <p:txBody>
          <a:bodyPr/>
          <a:lstStyle/>
          <a:p>
            <a:pPr fontAlgn="base"/>
            <a:r>
              <a:rPr lang="en-GB" b="1" dirty="0" smtClean="0"/>
              <a:t>Step 1</a:t>
            </a:r>
            <a:r>
              <a:rPr lang="en-GB" dirty="0" smtClean="0"/>
              <a:t>: </a:t>
            </a:r>
            <a:r>
              <a:rPr lang="en-GB" dirty="0"/>
              <a:t>Randomly position the grid’s neurons in the data space.</a:t>
            </a:r>
          </a:p>
          <a:p>
            <a:pPr fontAlgn="base"/>
            <a:r>
              <a:rPr lang="en-GB" b="1" dirty="0" smtClean="0"/>
              <a:t>Step 2</a:t>
            </a:r>
            <a:r>
              <a:rPr lang="en-GB" dirty="0" smtClean="0"/>
              <a:t>: </a:t>
            </a:r>
            <a:r>
              <a:rPr lang="en-GB" dirty="0"/>
              <a:t>Select one data point, either randomly or </a:t>
            </a:r>
            <a:r>
              <a:rPr lang="en-GB" dirty="0" smtClean="0"/>
              <a:t>systematically,  </a:t>
            </a:r>
            <a:r>
              <a:rPr lang="en-GB" dirty="0"/>
              <a:t>cycling through the dataset in order</a:t>
            </a:r>
          </a:p>
          <a:p>
            <a:pPr fontAlgn="base"/>
            <a:r>
              <a:rPr lang="en-GB" b="1" dirty="0" smtClean="0"/>
              <a:t>Step 3</a:t>
            </a:r>
            <a:r>
              <a:rPr lang="en-GB" dirty="0" smtClean="0"/>
              <a:t>: </a:t>
            </a:r>
            <a:r>
              <a:rPr lang="en-GB" dirty="0"/>
              <a:t>Find the neuron that is closest to the chosen data point. This neuron is called the Best Matching Unit (BMU).</a:t>
            </a:r>
          </a:p>
          <a:p>
            <a:pPr fontAlgn="base"/>
            <a:r>
              <a:rPr lang="en-GB" b="1" dirty="0" smtClean="0"/>
              <a:t>Step 4</a:t>
            </a:r>
            <a:r>
              <a:rPr lang="en-GB" dirty="0" smtClean="0"/>
              <a:t>: </a:t>
            </a:r>
            <a:r>
              <a:rPr lang="en-GB" dirty="0"/>
              <a:t>Move the BMU closer to that data point. The distance moved by the BMU is determined by a </a:t>
            </a:r>
            <a:r>
              <a:rPr lang="en-GB" b="1" i="1" dirty="0" smtClean="0"/>
              <a:t>learning rate</a:t>
            </a:r>
            <a:r>
              <a:rPr lang="en-GB" dirty="0" smtClean="0"/>
              <a:t>, </a:t>
            </a:r>
            <a:r>
              <a:rPr lang="en-GB" dirty="0"/>
              <a:t>which decreases after each iteration</a:t>
            </a:r>
            <a:r>
              <a:rPr lang="en-GB" dirty="0" smtClean="0"/>
              <a:t>.</a:t>
            </a:r>
            <a:endParaRPr lang="en-GB" dirty="0"/>
          </a:p>
          <a:p>
            <a:pPr fontAlgn="base"/>
            <a:r>
              <a:rPr lang="en-GB" b="1" dirty="0" smtClean="0"/>
              <a:t>Step 5</a:t>
            </a:r>
            <a:r>
              <a:rPr lang="en-GB" dirty="0" smtClean="0"/>
              <a:t>: </a:t>
            </a:r>
            <a:r>
              <a:rPr lang="en-GB" dirty="0"/>
              <a:t>Move the BMU’s </a:t>
            </a:r>
            <a:r>
              <a:rPr lang="en-GB" dirty="0" err="1"/>
              <a:t>neighbors</a:t>
            </a:r>
            <a:r>
              <a:rPr lang="en-GB" dirty="0"/>
              <a:t> closer to that data point as well, with farther away </a:t>
            </a:r>
            <a:r>
              <a:rPr lang="en-GB" dirty="0" err="1"/>
              <a:t>neighbors</a:t>
            </a:r>
            <a:r>
              <a:rPr lang="en-GB" dirty="0"/>
              <a:t> moving less. </a:t>
            </a:r>
            <a:r>
              <a:rPr lang="en-GB" dirty="0" err="1"/>
              <a:t>Neighbors</a:t>
            </a:r>
            <a:r>
              <a:rPr lang="en-GB" dirty="0"/>
              <a:t> are identified using a radius around the BMU, and the value for this radius decreases after each iteration.</a:t>
            </a:r>
          </a:p>
          <a:p>
            <a:pPr fontAlgn="base"/>
            <a:r>
              <a:rPr lang="en-GB" b="1" dirty="0" smtClean="0"/>
              <a:t>Step 6</a:t>
            </a:r>
            <a:r>
              <a:rPr lang="en-GB" dirty="0" smtClean="0"/>
              <a:t>: </a:t>
            </a:r>
            <a:r>
              <a:rPr lang="en-GB" dirty="0"/>
              <a:t>Update the learning rate and BMU radius, before repeating Steps 1 to 4. Iterate these steps until positions of neurons have been stabilized.</a:t>
            </a:r>
          </a:p>
        </p:txBody>
      </p:sp>
    </p:spTree>
    <p:extLst>
      <p:ext uri="{BB962C8B-B14F-4D97-AF65-F5344CB8AC3E}">
        <p14:creationId xmlns:p14="http://schemas.microsoft.com/office/powerpoint/2010/main" val="351558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terative process of an SOM."/>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0263" y="2005012"/>
            <a:ext cx="5772150"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64847" y="4153647"/>
            <a:ext cx="591671" cy="292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p:txBody>
          <a:bodyPr/>
          <a:lstStyle/>
          <a:p>
            <a:r>
              <a:rPr lang="en-US" dirty="0" smtClean="0"/>
              <a:t>The </a:t>
            </a:r>
            <a:r>
              <a:rPr lang="en-US" b="1" dirty="0" smtClean="0"/>
              <a:t>Algorithm</a:t>
            </a:r>
            <a:endParaRPr lang="en-US" b="1" dirty="0"/>
          </a:p>
        </p:txBody>
      </p:sp>
      <p:sp>
        <p:nvSpPr>
          <p:cNvPr id="5" name="TextBox 4"/>
          <p:cNvSpPr txBox="1"/>
          <p:nvPr/>
        </p:nvSpPr>
        <p:spPr>
          <a:xfrm>
            <a:off x="10218420" y="6286500"/>
            <a:ext cx="3368040" cy="338554"/>
          </a:xfrm>
          <a:prstGeom prst="rect">
            <a:avLst/>
          </a:prstGeom>
          <a:noFill/>
        </p:spPr>
        <p:txBody>
          <a:bodyPr wrap="square" rtlCol="0">
            <a:spAutoFit/>
          </a:bodyPr>
          <a:lstStyle/>
          <a:p>
            <a:r>
              <a:rPr lang="en-US" sz="1600" dirty="0" smtClean="0">
                <a:latin typeface="Agency FB" panose="020B0503020202020204" pitchFamily="34" charset="0"/>
              </a:rPr>
              <a:t>Dataset from </a:t>
            </a:r>
            <a:r>
              <a:rPr lang="en-US" sz="1600" dirty="0" err="1" smtClean="0">
                <a:latin typeface="Agency FB" panose="020B0503020202020204" pitchFamily="34" charset="0"/>
              </a:rPr>
              <a:t>AlgoBeans</a:t>
            </a:r>
            <a:endParaRPr lang="en-US" sz="1600" dirty="0">
              <a:latin typeface="Agency FB" panose="020B0503020202020204" pitchFamily="34" charset="0"/>
            </a:endParaRPr>
          </a:p>
        </p:txBody>
      </p:sp>
    </p:spTree>
    <p:extLst>
      <p:ext uri="{BB962C8B-B14F-4D97-AF65-F5344CB8AC3E}">
        <p14:creationId xmlns:p14="http://schemas.microsoft.com/office/powerpoint/2010/main" val="2432381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a:t>
            </a:r>
            <a:endParaRPr lang="en-US" b="1" dirty="0"/>
          </a:p>
        </p:txBody>
      </p:sp>
      <p:sp>
        <p:nvSpPr>
          <p:cNvPr id="3" name="Content Placeholder 2"/>
          <p:cNvSpPr>
            <a:spLocks noGrp="1"/>
          </p:cNvSpPr>
          <p:nvPr>
            <p:ph idx="1"/>
          </p:nvPr>
        </p:nvSpPr>
        <p:spPr/>
        <p:txBody>
          <a:bodyPr>
            <a:normAutofit/>
          </a:bodyPr>
          <a:lstStyle/>
          <a:p>
            <a:pPr fontAlgn="base"/>
            <a:r>
              <a:rPr lang="en-GB" sz="2400" b="1" dirty="0" smtClean="0"/>
              <a:t>Hard to Tackle Discrete Problems</a:t>
            </a:r>
          </a:p>
          <a:p>
            <a:pPr fontAlgn="base"/>
            <a:r>
              <a:rPr lang="en-GB" sz="2400" b="1" dirty="0" smtClean="0"/>
              <a:t>Computationally expensive</a:t>
            </a:r>
            <a:endParaRPr lang="en-GB" sz="2400" dirty="0"/>
          </a:p>
          <a:p>
            <a:pPr fontAlgn="base"/>
            <a:r>
              <a:rPr lang="en-GB" sz="2400" b="1" dirty="0" smtClean="0"/>
              <a:t>Potentially </a:t>
            </a:r>
            <a:r>
              <a:rPr lang="en-GB" sz="2400" b="1" dirty="0"/>
              <a:t>inconsistent solutions</a:t>
            </a:r>
            <a:r>
              <a:rPr lang="en-GB" sz="2400" dirty="0"/>
              <a:t>. </a:t>
            </a:r>
            <a:endParaRPr lang="en-US" sz="2400" dirty="0"/>
          </a:p>
        </p:txBody>
      </p:sp>
    </p:spTree>
    <p:extLst>
      <p:ext uri="{BB962C8B-B14F-4D97-AF65-F5344CB8AC3E}">
        <p14:creationId xmlns:p14="http://schemas.microsoft.com/office/powerpoint/2010/main" val="1943607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354" y="2856752"/>
            <a:ext cx="2444317" cy="991736"/>
          </a:xfrm>
        </p:spPr>
        <p:txBody>
          <a:bodyPr>
            <a:normAutofit fontScale="90000"/>
          </a:bodyPr>
          <a:lstStyle/>
          <a:p>
            <a:pPr algn="ctr"/>
            <a:r>
              <a:rPr lang="en-US" b="1" dirty="0" smtClean="0"/>
              <a:t>Thanks</a:t>
            </a:r>
            <a:endParaRPr lang="en-US" b="1" dirty="0"/>
          </a:p>
        </p:txBody>
      </p:sp>
      <p:sp>
        <p:nvSpPr>
          <p:cNvPr id="5" name="Subtitle 2"/>
          <p:cNvSpPr txBox="1">
            <a:spLocks/>
          </p:cNvSpPr>
          <p:nvPr/>
        </p:nvSpPr>
        <p:spPr>
          <a:xfrm rot="16200000">
            <a:off x="9018340" y="2719143"/>
            <a:ext cx="3394917" cy="14702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US" sz="2400" dirty="0" smtClean="0">
                <a:solidFill>
                  <a:srgbClr val="00B0F0"/>
                </a:solidFill>
              </a:rPr>
              <a:t>Shahmeer Khan - 199310</a:t>
            </a:r>
          </a:p>
          <a:p>
            <a:pPr algn="ctr"/>
            <a:r>
              <a:rPr lang="en-US" sz="2400" dirty="0" smtClean="0">
                <a:solidFill>
                  <a:srgbClr val="00B0F0"/>
                </a:solidFill>
              </a:rPr>
              <a:t>Essam Asif - 199368</a:t>
            </a:r>
          </a:p>
          <a:p>
            <a:pPr algn="ctr"/>
            <a:r>
              <a:rPr lang="en-US" sz="2400" dirty="0" smtClean="0">
                <a:solidFill>
                  <a:srgbClr val="00B0F0"/>
                </a:solidFill>
              </a:rPr>
              <a:t>Talha Ismail - 199379</a:t>
            </a:r>
            <a:endParaRPr lang="en-US" sz="2400" dirty="0">
              <a:solidFill>
                <a:srgbClr val="00B0F0"/>
              </a:solidFill>
            </a:endParaRPr>
          </a:p>
        </p:txBody>
      </p:sp>
    </p:spTree>
    <p:extLst>
      <p:ext uri="{BB962C8B-B14F-4D97-AF65-F5344CB8AC3E}">
        <p14:creationId xmlns:p14="http://schemas.microsoft.com/office/powerpoint/2010/main" val="139185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b="1" dirty="0" smtClean="0"/>
              <a:t>Artificial Neural Network?</a:t>
            </a:r>
            <a:endParaRPr lang="en-US" b="1" dirty="0"/>
          </a:p>
        </p:txBody>
      </p:sp>
      <p:sp>
        <p:nvSpPr>
          <p:cNvPr id="3" name="Content Placeholder 2"/>
          <p:cNvSpPr>
            <a:spLocks noGrp="1"/>
          </p:cNvSpPr>
          <p:nvPr>
            <p:ph idx="1"/>
          </p:nvPr>
        </p:nvSpPr>
        <p:spPr/>
        <p:txBody>
          <a:bodyPr/>
          <a:lstStyle/>
          <a:p>
            <a:r>
              <a:rPr lang="en-US" dirty="0" smtClean="0"/>
              <a:t>Inspired by Biological Neural Networks (ones in animals)</a:t>
            </a:r>
          </a:p>
          <a:p>
            <a:r>
              <a:rPr lang="en-GB" dirty="0"/>
              <a:t>Such systems "learn" </a:t>
            </a:r>
            <a:r>
              <a:rPr lang="en-GB" dirty="0" smtClean="0"/>
              <a:t>tasks </a:t>
            </a:r>
            <a:r>
              <a:rPr lang="en-GB" dirty="0"/>
              <a:t>by considering examples, generally without task-specific </a:t>
            </a:r>
            <a:r>
              <a:rPr lang="en-GB" dirty="0" smtClean="0"/>
              <a:t>programming</a:t>
            </a:r>
          </a:p>
          <a:p>
            <a:r>
              <a:rPr lang="en-GB" dirty="0"/>
              <a:t>Basically, there are 3 different layers in a neural network </a:t>
            </a:r>
            <a:r>
              <a:rPr lang="en-GB" dirty="0" smtClean="0"/>
              <a:t>:</a:t>
            </a:r>
          </a:p>
          <a:p>
            <a:pPr lvl="1"/>
            <a:r>
              <a:rPr lang="en-GB" b="1" dirty="0" smtClean="0"/>
              <a:t>Input </a:t>
            </a:r>
            <a:r>
              <a:rPr lang="en-GB" b="1" dirty="0"/>
              <a:t>Layer </a:t>
            </a:r>
            <a:r>
              <a:rPr lang="en-GB" dirty="0" smtClean="0"/>
              <a:t>- All </a:t>
            </a:r>
            <a:r>
              <a:rPr lang="en-GB" dirty="0"/>
              <a:t>the inputs are fed in the model through this </a:t>
            </a:r>
            <a:r>
              <a:rPr lang="en-GB" dirty="0" smtClean="0"/>
              <a:t>layer</a:t>
            </a:r>
            <a:endParaRPr lang="en-GB" dirty="0"/>
          </a:p>
          <a:p>
            <a:pPr lvl="1"/>
            <a:r>
              <a:rPr lang="en-GB" b="1" dirty="0"/>
              <a:t>Hidden Layers </a:t>
            </a:r>
            <a:r>
              <a:rPr lang="en-GB" dirty="0" smtClean="0"/>
              <a:t>- There </a:t>
            </a:r>
            <a:r>
              <a:rPr lang="en-GB" dirty="0"/>
              <a:t>can be more than one hidden layers which are used for processing the inputs received from the input </a:t>
            </a:r>
            <a:r>
              <a:rPr lang="en-GB" dirty="0" smtClean="0"/>
              <a:t>layers</a:t>
            </a:r>
            <a:endParaRPr lang="en-GB" dirty="0"/>
          </a:p>
          <a:p>
            <a:pPr lvl="1"/>
            <a:r>
              <a:rPr lang="en-GB" b="1" dirty="0"/>
              <a:t>Output Layer </a:t>
            </a:r>
            <a:r>
              <a:rPr lang="en-GB" dirty="0" smtClean="0"/>
              <a:t>- The </a:t>
            </a:r>
            <a:r>
              <a:rPr lang="en-GB" dirty="0"/>
              <a:t>data after processing is made available at the output </a:t>
            </a:r>
            <a:r>
              <a:rPr lang="en-GB" dirty="0" smtClean="0"/>
              <a:t>layer</a:t>
            </a:r>
            <a:endParaRPr lang="en-GB" dirty="0"/>
          </a:p>
          <a:p>
            <a:r>
              <a:rPr lang="en-GB" dirty="0" smtClean="0"/>
              <a:t>They </a:t>
            </a:r>
            <a:r>
              <a:rPr lang="en-GB" dirty="0"/>
              <a:t>are excellent tools for finding patterns </a:t>
            </a:r>
            <a:r>
              <a:rPr lang="en-GB" dirty="0" smtClean="0"/>
              <a:t>far </a:t>
            </a:r>
            <a:r>
              <a:rPr lang="en-GB" dirty="0"/>
              <a:t>too complex or numerous for a human programmer to </a:t>
            </a:r>
            <a:r>
              <a:rPr lang="en-GB" dirty="0" smtClean="0"/>
              <a:t>extract</a:t>
            </a:r>
            <a:endParaRPr lang="en-US" dirty="0"/>
          </a:p>
        </p:txBody>
      </p:sp>
    </p:spTree>
    <p:extLst>
      <p:ext uri="{BB962C8B-B14F-4D97-AF65-F5344CB8AC3E}">
        <p14:creationId xmlns:p14="http://schemas.microsoft.com/office/powerpoint/2010/main" val="394316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b="1" dirty="0" smtClean="0"/>
              <a:t>Artificial Neuron?</a:t>
            </a:r>
            <a:endParaRPr lang="en-US" b="1" dirty="0"/>
          </a:p>
        </p:txBody>
      </p:sp>
      <p:sp>
        <p:nvSpPr>
          <p:cNvPr id="3" name="Content Placeholder 2"/>
          <p:cNvSpPr>
            <a:spLocks noGrp="1"/>
          </p:cNvSpPr>
          <p:nvPr>
            <p:ph idx="1"/>
          </p:nvPr>
        </p:nvSpPr>
        <p:spPr/>
        <p:txBody>
          <a:bodyPr/>
          <a:lstStyle/>
          <a:p>
            <a:r>
              <a:rPr lang="en-US" dirty="0" smtClean="0"/>
              <a:t>Basic building block of a Neural Network</a:t>
            </a:r>
          </a:p>
          <a:p>
            <a:r>
              <a:rPr lang="en-GB" dirty="0"/>
              <a:t>In nature, neurons have a number of dendrites </a:t>
            </a:r>
            <a:r>
              <a:rPr lang="en-GB" dirty="0" smtClean="0"/>
              <a:t>(</a:t>
            </a:r>
            <a:r>
              <a:rPr lang="en-GB" b="1" dirty="0" smtClean="0"/>
              <a:t>The Input</a:t>
            </a:r>
            <a:r>
              <a:rPr lang="en-GB" dirty="0" smtClean="0"/>
              <a:t>), </a:t>
            </a:r>
            <a:r>
              <a:rPr lang="en-GB" dirty="0"/>
              <a:t>a cell nucleus </a:t>
            </a:r>
            <a:r>
              <a:rPr lang="en-GB" dirty="0" smtClean="0"/>
              <a:t>(</a:t>
            </a:r>
            <a:r>
              <a:rPr lang="en-GB" b="1" dirty="0" smtClean="0"/>
              <a:t>The Processor</a:t>
            </a:r>
            <a:r>
              <a:rPr lang="en-GB" dirty="0" smtClean="0"/>
              <a:t>) </a:t>
            </a:r>
            <a:r>
              <a:rPr lang="en-GB" dirty="0"/>
              <a:t>and an axon </a:t>
            </a:r>
            <a:r>
              <a:rPr lang="en-GB" dirty="0" smtClean="0"/>
              <a:t>(</a:t>
            </a:r>
            <a:r>
              <a:rPr lang="en-GB" b="1" dirty="0" smtClean="0"/>
              <a:t>The Output</a:t>
            </a:r>
            <a:r>
              <a:rPr lang="en-GB" dirty="0" smtClean="0"/>
              <a:t>)</a:t>
            </a:r>
            <a:endParaRPr lang="en-GB" dirty="0"/>
          </a:p>
          <a:p>
            <a:r>
              <a:rPr lang="en-GB" dirty="0" smtClean="0"/>
              <a:t>Intended </a:t>
            </a:r>
            <a:r>
              <a:rPr lang="en-GB" dirty="0"/>
              <a:t>to replicate the way that we humans </a:t>
            </a:r>
            <a:r>
              <a:rPr lang="en-GB" dirty="0" smtClean="0"/>
              <a:t>learn</a:t>
            </a:r>
          </a:p>
          <a:p>
            <a:r>
              <a:rPr lang="en-GB" dirty="0"/>
              <a:t>When the neuron activates, it accumulates all its incoming </a:t>
            </a:r>
            <a:r>
              <a:rPr lang="en-GB" dirty="0" smtClean="0"/>
              <a:t>inputs</a:t>
            </a:r>
          </a:p>
          <a:p>
            <a:r>
              <a:rPr lang="en-GB" dirty="0"/>
              <a:t>The important thing about neurons is that they can </a:t>
            </a:r>
            <a:r>
              <a:rPr lang="en-GB" b="1" dirty="0"/>
              <a:t>learn</a:t>
            </a:r>
            <a:endParaRPr lang="en-US" b="1" dirty="0"/>
          </a:p>
        </p:txBody>
      </p:sp>
    </p:spTree>
    <p:extLst>
      <p:ext uri="{BB962C8B-B14F-4D97-AF65-F5344CB8AC3E}">
        <p14:creationId xmlns:p14="http://schemas.microsoft.com/office/powerpoint/2010/main" val="2788858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93" y="336899"/>
            <a:ext cx="2947482" cy="4601183"/>
          </a:xfrm>
        </p:spPr>
        <p:txBody>
          <a:bodyPr/>
          <a:lstStyle/>
          <a:p>
            <a:r>
              <a:rPr lang="en-US" dirty="0" smtClean="0"/>
              <a:t>What is a </a:t>
            </a:r>
            <a:br>
              <a:rPr lang="en-US" dirty="0" smtClean="0"/>
            </a:br>
            <a:r>
              <a:rPr lang="en-US" b="1" dirty="0" smtClean="0"/>
              <a:t>Topographical</a:t>
            </a:r>
            <a:br>
              <a:rPr lang="en-US" b="1" dirty="0" smtClean="0"/>
            </a:br>
            <a:r>
              <a:rPr lang="en-US" b="1" dirty="0" smtClean="0"/>
              <a:t>Map?</a:t>
            </a:r>
            <a:endParaRPr lang="en-US" dirty="0"/>
          </a:p>
        </p:txBody>
      </p:sp>
      <p:sp>
        <p:nvSpPr>
          <p:cNvPr id="3" name="Content Placeholder 2"/>
          <p:cNvSpPr>
            <a:spLocks noGrp="1"/>
          </p:cNvSpPr>
          <p:nvPr>
            <p:ph idx="1"/>
          </p:nvPr>
        </p:nvSpPr>
        <p:spPr/>
        <p:txBody>
          <a:bodyPr/>
          <a:lstStyle/>
          <a:p>
            <a:r>
              <a:rPr lang="en-US" dirty="0" smtClean="0"/>
              <a:t>In humans, data collected from different senses if mapped onto different regions/</a:t>
            </a:r>
            <a:r>
              <a:rPr lang="en-US" dirty="0" err="1" smtClean="0"/>
              <a:t>neighbourhoods</a:t>
            </a:r>
            <a:r>
              <a:rPr lang="en-US" dirty="0" smtClean="0"/>
              <a:t> of a brain</a:t>
            </a:r>
          </a:p>
          <a:p>
            <a:r>
              <a:rPr lang="en-US" dirty="0" smtClean="0"/>
              <a:t>In TM’s, </a:t>
            </a:r>
            <a:r>
              <a:rPr lang="en-GB" dirty="0"/>
              <a:t>each piece of incoming information is kept in its proper </a:t>
            </a:r>
            <a:r>
              <a:rPr lang="en-GB" dirty="0" smtClean="0"/>
              <a:t>context/neighbourhood (at each stage)</a:t>
            </a:r>
          </a:p>
          <a:p>
            <a:r>
              <a:rPr lang="en-GB" dirty="0"/>
              <a:t>Neurons dealing with closely related pieces of information are kept close </a:t>
            </a:r>
            <a:r>
              <a:rPr lang="en-GB" dirty="0" smtClean="0"/>
              <a:t>together</a:t>
            </a:r>
          </a:p>
          <a:p>
            <a:r>
              <a:rPr lang="en-GB" dirty="0"/>
              <a:t>Therefore, </a:t>
            </a:r>
            <a:r>
              <a:rPr lang="en-GB" dirty="0" smtClean="0"/>
              <a:t>the location </a:t>
            </a:r>
            <a:r>
              <a:rPr lang="en-GB" dirty="0"/>
              <a:t>of an output neuron in a topographic map corresponds to a particular domain or feature drawn from the input </a:t>
            </a:r>
            <a:r>
              <a:rPr lang="en-GB" dirty="0" smtClean="0"/>
              <a:t>space</a:t>
            </a:r>
          </a:p>
        </p:txBody>
      </p:sp>
      <p:pic>
        <p:nvPicPr>
          <p:cNvPr id="1026" name="Picture 2" descr="Image result for topographic maps black and white"/>
          <p:cNvPicPr>
            <a:picLocks noChangeAspect="1" noChangeArrowheads="1"/>
          </p:cNvPicPr>
          <p:nvPr/>
        </p:nvPicPr>
        <p:blipFill rotWithShape="1">
          <a:blip r:embed="rId2">
            <a:extLst>
              <a:ext uri="{28A0092B-C50C-407E-A947-70E740481C1C}">
                <a14:useLocalDpi xmlns:a14="http://schemas.microsoft.com/office/drawing/2010/main" val="0"/>
              </a:ext>
            </a:extLst>
          </a:blip>
          <a:srcRect l="8197" t="8613" r="7260" b="26639"/>
          <a:stretch/>
        </p:blipFill>
        <p:spPr bwMode="auto">
          <a:xfrm>
            <a:off x="-5543" y="4217048"/>
            <a:ext cx="3452554" cy="262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36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t>
            </a:r>
            <a:r>
              <a:rPr lang="en-US" dirty="0" smtClean="0"/>
              <a:t>elf </a:t>
            </a:r>
            <a:r>
              <a:rPr lang="en-US" b="1" dirty="0" smtClean="0"/>
              <a:t>O</a:t>
            </a:r>
            <a:r>
              <a:rPr lang="en-US" dirty="0" smtClean="0"/>
              <a:t>rganizing </a:t>
            </a:r>
            <a:r>
              <a:rPr lang="en-US" b="1" dirty="0" smtClean="0"/>
              <a:t>M</a:t>
            </a:r>
            <a:r>
              <a:rPr lang="en-US" dirty="0" smtClean="0"/>
              <a:t>aps</a:t>
            </a:r>
            <a:endParaRPr lang="en-US" dirty="0"/>
          </a:p>
        </p:txBody>
      </p:sp>
      <p:sp>
        <p:nvSpPr>
          <p:cNvPr id="3" name="Content Placeholder 2"/>
          <p:cNvSpPr>
            <a:spLocks noGrp="1"/>
          </p:cNvSpPr>
          <p:nvPr>
            <p:ph idx="1"/>
          </p:nvPr>
        </p:nvSpPr>
        <p:spPr>
          <a:xfrm>
            <a:off x="3913602" y="747730"/>
            <a:ext cx="7315200" cy="2627237"/>
          </a:xfrm>
        </p:spPr>
        <p:txBody>
          <a:bodyPr>
            <a:normAutofit/>
          </a:bodyPr>
          <a:lstStyle/>
          <a:p>
            <a:r>
              <a:rPr lang="en-US" dirty="0" smtClean="0"/>
              <a:t>Basically, the </a:t>
            </a:r>
            <a:r>
              <a:rPr lang="en-GB" dirty="0" smtClean="0"/>
              <a:t>goal </a:t>
            </a:r>
            <a:r>
              <a:rPr lang="en-GB" dirty="0"/>
              <a:t>of an SOM is to transform an incoming signal pattern of arbitrary dimension into a one or two dimensional discrete </a:t>
            </a:r>
            <a:r>
              <a:rPr lang="en-GB" dirty="0" smtClean="0"/>
              <a:t>map (usually a </a:t>
            </a:r>
            <a:r>
              <a:rPr lang="en-GB" b="1" dirty="0" smtClean="0"/>
              <a:t>Rectangle </a:t>
            </a:r>
            <a:r>
              <a:rPr lang="en-GB" dirty="0" smtClean="0"/>
              <a:t>or</a:t>
            </a:r>
            <a:r>
              <a:rPr lang="en-GB" b="1" dirty="0" smtClean="0"/>
              <a:t>  Hexagon</a:t>
            </a:r>
            <a:r>
              <a:rPr lang="en-GB" dirty="0" smtClean="0"/>
              <a:t>)</a:t>
            </a:r>
          </a:p>
          <a:p>
            <a:r>
              <a:rPr lang="en-GB" dirty="0" smtClean="0"/>
              <a:t>This </a:t>
            </a:r>
            <a:r>
              <a:rPr lang="en-GB" dirty="0"/>
              <a:t> transformation </a:t>
            </a:r>
            <a:r>
              <a:rPr lang="en-GB" dirty="0" smtClean="0"/>
              <a:t>should be performed adaptively </a:t>
            </a:r>
            <a:r>
              <a:rPr lang="en-GB" dirty="0"/>
              <a:t>in a </a:t>
            </a:r>
            <a:r>
              <a:rPr lang="en-GB" b="1" dirty="0"/>
              <a:t>topologically</a:t>
            </a:r>
            <a:r>
              <a:rPr lang="en-GB" dirty="0"/>
              <a:t> ordered </a:t>
            </a:r>
            <a:r>
              <a:rPr lang="en-GB" dirty="0" smtClean="0"/>
              <a:t>fashion</a:t>
            </a:r>
          </a:p>
          <a:p>
            <a:r>
              <a:rPr lang="en-GB" dirty="0" smtClean="0"/>
              <a:t>Done using </a:t>
            </a:r>
            <a:r>
              <a:rPr lang="en-GB" b="1" dirty="0" smtClean="0"/>
              <a:t>Unsupervised Learning</a:t>
            </a:r>
            <a:r>
              <a:rPr lang="en-GB" dirty="0" smtClean="0"/>
              <a:t>, </a:t>
            </a:r>
            <a:r>
              <a:rPr lang="en-GB" dirty="0"/>
              <a:t>in which the networks learn to form their own classifications of the training data without external </a:t>
            </a:r>
            <a:r>
              <a:rPr lang="en-GB" dirty="0" smtClean="0"/>
              <a:t>help</a:t>
            </a:r>
          </a:p>
        </p:txBody>
      </p:sp>
      <p:pic>
        <p:nvPicPr>
          <p:cNvPr id="2050" name="Picture 2" descr="SOM grids can either be rectangular or hexag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143" y="4031056"/>
            <a:ext cx="3793058" cy="13888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4330124" y="3904451"/>
              <a:ext cx="1464120" cy="1591560"/>
            </p14:xfrm>
          </p:contentPart>
        </mc:Choice>
        <mc:Fallback xmlns="">
          <p:pic>
            <p:nvPicPr>
              <p:cNvPr id="12" name="Ink 11"/>
              <p:cNvPicPr/>
              <p:nvPr/>
            </p:nvPicPr>
            <p:blipFill>
              <a:blip r:embed="rId4"/>
              <a:stretch>
                <a:fillRect/>
              </a:stretch>
            </p:blipFill>
            <p:spPr>
              <a:xfrm>
                <a:off x="4324364" y="3899771"/>
                <a:ext cx="1475280" cy="1602000"/>
              </a:xfrm>
              <a:prstGeom prst="rect">
                <a:avLst/>
              </a:prstGeom>
            </p:spPr>
          </p:pic>
        </mc:Fallback>
      </mc:AlternateContent>
      <p:cxnSp>
        <p:nvCxnSpPr>
          <p:cNvPr id="14" name="Straight Arrow Connector 13"/>
          <p:cNvCxnSpPr/>
          <p:nvPr/>
        </p:nvCxnSpPr>
        <p:spPr>
          <a:xfrm>
            <a:off x="6134793" y="4700231"/>
            <a:ext cx="7093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959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S</a:t>
            </a:r>
            <a:r>
              <a:rPr lang="en-US" dirty="0" smtClean="0"/>
              <a:t>elf </a:t>
            </a:r>
            <a:r>
              <a:rPr lang="en-US" b="1" dirty="0" smtClean="0"/>
              <a:t>O</a:t>
            </a:r>
            <a:r>
              <a:rPr lang="en-US" dirty="0" smtClean="0"/>
              <a:t>rganizing </a:t>
            </a:r>
            <a:r>
              <a:rPr lang="en-US" b="1" dirty="0" smtClean="0"/>
              <a:t>M</a:t>
            </a:r>
            <a:r>
              <a:rPr lang="en-US" dirty="0" smtClean="0"/>
              <a:t>aps</a:t>
            </a:r>
            <a:endParaRPr lang="en-US" dirty="0"/>
          </a:p>
        </p:txBody>
      </p:sp>
      <p:sp>
        <p:nvSpPr>
          <p:cNvPr id="5" name="Title 1"/>
          <p:cNvSpPr>
            <a:spLocks noGrp="1"/>
          </p:cNvSpPr>
          <p:nvPr>
            <p:ph idx="1"/>
          </p:nvPr>
        </p:nvSpPr>
        <p:spPr/>
        <p:txBody>
          <a:bodyPr/>
          <a:lstStyle/>
          <a:p>
            <a:r>
              <a:rPr lang="en-GB" dirty="0" smtClean="0"/>
              <a:t>In SOM’s a type of Unsupervised Learning, called </a:t>
            </a:r>
            <a:r>
              <a:rPr lang="en-GB" sz="2400" b="1" dirty="0" smtClean="0"/>
              <a:t>Competitive Learning</a:t>
            </a:r>
            <a:r>
              <a:rPr lang="en-GB" dirty="0" smtClean="0"/>
              <a:t> is used.</a:t>
            </a:r>
          </a:p>
          <a:p>
            <a:r>
              <a:rPr lang="en-GB" dirty="0" smtClean="0"/>
              <a:t>In Competitive Learning, the </a:t>
            </a:r>
            <a:r>
              <a:rPr lang="en-GB" dirty="0"/>
              <a:t>output neurons compete amongst themselves to be </a:t>
            </a:r>
            <a:r>
              <a:rPr lang="en-GB" dirty="0" smtClean="0"/>
              <a:t>activated, </a:t>
            </a:r>
            <a:r>
              <a:rPr lang="en-GB" dirty="0"/>
              <a:t>with the result that only one is activated at any one </a:t>
            </a:r>
            <a:r>
              <a:rPr lang="en-GB" dirty="0" smtClean="0"/>
              <a:t>time</a:t>
            </a:r>
          </a:p>
          <a:p>
            <a:r>
              <a:rPr lang="en-GB" dirty="0" smtClean="0"/>
              <a:t>This </a:t>
            </a:r>
            <a:r>
              <a:rPr lang="en-GB" dirty="0"/>
              <a:t>activated neuron is called a </a:t>
            </a:r>
            <a:r>
              <a:rPr lang="en-GB" dirty="0" smtClean="0"/>
              <a:t>winner-takes-all </a:t>
            </a:r>
            <a:r>
              <a:rPr lang="en-GB" dirty="0"/>
              <a:t>neuron or simply the winning </a:t>
            </a:r>
            <a:r>
              <a:rPr lang="en-GB" dirty="0" smtClean="0"/>
              <a:t>neuron</a:t>
            </a:r>
          </a:p>
          <a:p>
            <a:r>
              <a:rPr lang="en-GB" dirty="0" smtClean="0"/>
              <a:t>The </a:t>
            </a:r>
            <a:r>
              <a:rPr lang="en-GB" dirty="0"/>
              <a:t>result is that the neurons are forced to organise themselves. For obvious reasons, </a:t>
            </a:r>
            <a:r>
              <a:rPr lang="en-GB" b="1" dirty="0"/>
              <a:t>such a network is called a Self Organizing Map (SOM</a:t>
            </a:r>
            <a:r>
              <a:rPr lang="en-GB" b="1" dirty="0" smtClean="0"/>
              <a:t>)</a:t>
            </a:r>
          </a:p>
        </p:txBody>
      </p:sp>
    </p:spTree>
    <p:extLst>
      <p:ext uri="{BB962C8B-B14F-4D97-AF65-F5344CB8AC3E}">
        <p14:creationId xmlns:p14="http://schemas.microsoft.com/office/powerpoint/2010/main" val="375136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Through multiple iterations, neurons on the grid will gradually </a:t>
            </a:r>
            <a:r>
              <a:rPr lang="en-GB" dirty="0" smtClean="0"/>
              <a:t>gather </a:t>
            </a:r>
            <a:r>
              <a:rPr lang="en-GB" dirty="0"/>
              <a:t>around areas with </a:t>
            </a:r>
            <a:r>
              <a:rPr lang="en-GB" dirty="0" smtClean="0"/>
              <a:t>a higher </a:t>
            </a:r>
            <a:r>
              <a:rPr lang="en-GB" dirty="0"/>
              <a:t>density of data </a:t>
            </a:r>
            <a:r>
              <a:rPr lang="en-GB" dirty="0" smtClean="0"/>
              <a:t>points</a:t>
            </a:r>
          </a:p>
          <a:p>
            <a:r>
              <a:rPr lang="en-GB" dirty="0"/>
              <a:t>A</a:t>
            </a:r>
            <a:r>
              <a:rPr lang="en-GB" dirty="0" smtClean="0"/>
              <a:t>reas </a:t>
            </a:r>
            <a:r>
              <a:rPr lang="en-GB" dirty="0"/>
              <a:t>with many neurons might reflect underlying clusters in the data</a:t>
            </a:r>
            <a:endParaRPr lang="en-US" dirty="0"/>
          </a:p>
        </p:txBody>
      </p:sp>
      <p:sp>
        <p:nvSpPr>
          <p:cNvPr id="4" name="Title 1"/>
          <p:cNvSpPr>
            <a:spLocks noGrp="1"/>
          </p:cNvSpPr>
          <p:nvPr>
            <p:ph type="title"/>
          </p:nvPr>
        </p:nvSpPr>
        <p:spPr/>
        <p:txBody>
          <a:bodyPr/>
          <a:lstStyle/>
          <a:p>
            <a:r>
              <a:rPr lang="en-US" b="1" dirty="0" smtClean="0"/>
              <a:t>S</a:t>
            </a:r>
            <a:r>
              <a:rPr lang="en-US" dirty="0" smtClean="0"/>
              <a:t>elf </a:t>
            </a:r>
            <a:r>
              <a:rPr lang="en-US" b="1" dirty="0" smtClean="0"/>
              <a:t>O</a:t>
            </a:r>
            <a:r>
              <a:rPr lang="en-US" dirty="0" smtClean="0"/>
              <a:t>rganizing </a:t>
            </a:r>
            <a:r>
              <a:rPr lang="en-US" b="1" dirty="0" smtClean="0"/>
              <a:t>M</a:t>
            </a:r>
            <a:r>
              <a:rPr lang="en-US" dirty="0" smtClean="0"/>
              <a:t>aps</a:t>
            </a:r>
            <a:endParaRPr lang="en-US" dirty="0"/>
          </a:p>
        </p:txBody>
      </p:sp>
    </p:spTree>
    <p:extLst>
      <p:ext uri="{BB962C8B-B14F-4D97-AF65-F5344CB8AC3E}">
        <p14:creationId xmlns:p14="http://schemas.microsoft.com/office/powerpoint/2010/main" val="3425835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Analysis</a:t>
            </a:r>
            <a:r>
              <a:rPr lang="en-US" sz="4000" b="1" dirty="0" smtClean="0"/>
              <a:t/>
            </a:r>
            <a:br>
              <a:rPr lang="en-US" sz="4000" b="1" dirty="0" smtClean="0"/>
            </a:br>
            <a:r>
              <a:rPr lang="en-US" dirty="0" smtClean="0"/>
              <a:t>of SOMs</a:t>
            </a:r>
            <a:br>
              <a:rPr lang="en-US" dirty="0" smtClean="0"/>
            </a:br>
            <a:r>
              <a:rPr lang="en-US" dirty="0"/>
              <a:t/>
            </a:r>
            <a:br>
              <a:rPr lang="en-US" dirty="0"/>
            </a:br>
            <a:r>
              <a:rPr lang="en-US" dirty="0" smtClean="0">
                <a:solidFill>
                  <a:srgbClr val="FFFF00"/>
                </a:solidFill>
              </a:rPr>
              <a:t>Yellow</a:t>
            </a:r>
            <a:r>
              <a:rPr lang="en-US" dirty="0" smtClean="0"/>
              <a:t> – </a:t>
            </a:r>
            <a:r>
              <a:rPr lang="en-US" dirty="0" smtClean="0">
                <a:solidFill>
                  <a:schemeClr val="accent3">
                    <a:lumMod val="50000"/>
                  </a:schemeClr>
                </a:solidFill>
              </a:rPr>
              <a:t>Green</a:t>
            </a:r>
            <a:r>
              <a:rPr lang="en-US" dirty="0" smtClean="0"/>
              <a:t> Example</a:t>
            </a:r>
            <a:endParaRPr lang="en-US" dirty="0"/>
          </a:p>
        </p:txBody>
      </p:sp>
      <p:pic>
        <p:nvPicPr>
          <p:cNvPr id="7" name="Picture 2" descr="Figure 3. Animated GIF showing how an SOM grid evolves to take the shape of our data. Note that the visualization is a top-down view of the data, and the neurons are actually moving in three dimensions"/>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451413" y="1069032"/>
            <a:ext cx="4843429" cy="4843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a:xfrm>
            <a:off x="8115244" y="842496"/>
            <a:ext cx="3590620" cy="813171"/>
          </a:xfrm>
        </p:spPr>
        <p:txBody>
          <a:bodyPr>
            <a:normAutofit/>
          </a:bodyPr>
          <a:lstStyle/>
          <a:p>
            <a:r>
              <a:rPr lang="en-US" sz="2400" dirty="0" smtClean="0"/>
              <a:t>An Example Using Colors:</a:t>
            </a:r>
            <a:endParaRPr lang="en-US" sz="2400" dirty="0"/>
          </a:p>
        </p:txBody>
      </p:sp>
      <p:sp>
        <p:nvSpPr>
          <p:cNvPr id="6" name="Content Placeholder 5"/>
          <p:cNvSpPr>
            <a:spLocks noGrp="1"/>
          </p:cNvSpPr>
          <p:nvPr>
            <p:ph sz="quarter" idx="4"/>
          </p:nvPr>
        </p:nvSpPr>
        <p:spPr>
          <a:xfrm>
            <a:off x="8115244" y="1930933"/>
            <a:ext cx="3474720" cy="4023360"/>
          </a:xfrm>
        </p:spPr>
        <p:txBody>
          <a:bodyPr/>
          <a:lstStyle/>
          <a:p>
            <a:r>
              <a:rPr lang="en-US" dirty="0" smtClean="0"/>
              <a:t>x, y and z axis representing RGB</a:t>
            </a:r>
          </a:p>
          <a:p>
            <a:r>
              <a:rPr lang="en-US" dirty="0" smtClean="0"/>
              <a:t>Analyzing Yellow and Green</a:t>
            </a:r>
          </a:p>
          <a:p>
            <a:r>
              <a:rPr lang="en-US" dirty="0" smtClean="0"/>
              <a:t>8x8 Grid, 64 Neurons Used</a:t>
            </a:r>
          </a:p>
          <a:p>
            <a:r>
              <a:rPr lang="en-US" dirty="0" smtClean="0"/>
              <a:t>Started at random locations</a:t>
            </a:r>
          </a:p>
          <a:p>
            <a:r>
              <a:rPr lang="en-US" dirty="0" smtClean="0"/>
              <a:t>Each Neuron is activated by a different </a:t>
            </a:r>
            <a:r>
              <a:rPr lang="en-US" dirty="0" err="1" smtClean="0"/>
              <a:t>colour</a:t>
            </a:r>
            <a:endParaRPr lang="en-US" dirty="0" smtClean="0"/>
          </a:p>
          <a:p>
            <a:r>
              <a:rPr lang="en-US" dirty="0" smtClean="0"/>
              <a:t>By 150 Iterations, the map has taken nearly its final shape</a:t>
            </a:r>
          </a:p>
          <a:p>
            <a:endParaRPr lang="en-US" dirty="0" smtClean="0"/>
          </a:p>
          <a:p>
            <a:endParaRPr lang="en-US" dirty="0"/>
          </a:p>
        </p:txBody>
      </p:sp>
      <p:sp>
        <p:nvSpPr>
          <p:cNvPr id="8" name="TextBox 7"/>
          <p:cNvSpPr txBox="1"/>
          <p:nvPr/>
        </p:nvSpPr>
        <p:spPr>
          <a:xfrm>
            <a:off x="10218420" y="6286500"/>
            <a:ext cx="3368040" cy="338554"/>
          </a:xfrm>
          <a:prstGeom prst="rect">
            <a:avLst/>
          </a:prstGeom>
          <a:noFill/>
        </p:spPr>
        <p:txBody>
          <a:bodyPr wrap="square" rtlCol="0">
            <a:spAutoFit/>
          </a:bodyPr>
          <a:lstStyle/>
          <a:p>
            <a:r>
              <a:rPr lang="en-US" sz="1600" dirty="0" smtClean="0">
                <a:latin typeface="Agency FB" panose="020B0503020202020204" pitchFamily="34" charset="0"/>
              </a:rPr>
              <a:t>Dataset from </a:t>
            </a:r>
            <a:r>
              <a:rPr lang="en-US" sz="1600" dirty="0" err="1" smtClean="0">
                <a:latin typeface="Agency FB" panose="020B0503020202020204" pitchFamily="34" charset="0"/>
              </a:rPr>
              <a:t>AlgoBeans</a:t>
            </a:r>
            <a:endParaRPr lang="en-US" sz="1600" dirty="0">
              <a:latin typeface="Agency FB" panose="020B0503020202020204" pitchFamily="34" charset="0"/>
            </a:endParaRPr>
          </a:p>
        </p:txBody>
      </p:sp>
    </p:spTree>
    <p:extLst>
      <p:ext uri="{BB962C8B-B14F-4D97-AF65-F5344CB8AC3E}">
        <p14:creationId xmlns:p14="http://schemas.microsoft.com/office/powerpoint/2010/main" val="3579692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2996" y="853971"/>
            <a:ext cx="3273970" cy="534412"/>
          </a:xfrm>
        </p:spPr>
        <p:txBody>
          <a:bodyPr/>
          <a:lstStyle/>
          <a:p>
            <a:r>
              <a:rPr lang="en-US" dirty="0" smtClean="0"/>
              <a:t>U Matrix</a:t>
            </a:r>
            <a:endParaRPr lang="en-US" dirty="0"/>
          </a:p>
        </p:txBody>
      </p:sp>
      <p:pic>
        <p:nvPicPr>
          <p:cNvPr id="4100" name="Picture 4" descr="SOM-u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320" y="1480858"/>
            <a:ext cx="3793322" cy="38854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OM-radar"/>
          <p:cNvPicPr>
            <a:picLocks noChangeAspect="1" noChangeArrowheads="1"/>
          </p:cNvPicPr>
          <p:nvPr/>
        </p:nvPicPr>
        <p:blipFill rotWithShape="1">
          <a:blip r:embed="rId3">
            <a:extLst>
              <a:ext uri="{28A0092B-C50C-407E-A947-70E740481C1C}">
                <a14:useLocalDpi xmlns:a14="http://schemas.microsoft.com/office/drawing/2010/main" val="0"/>
              </a:ext>
            </a:extLst>
          </a:blip>
          <a:srcRect l="16207"/>
          <a:stretch/>
        </p:blipFill>
        <p:spPr bwMode="auto">
          <a:xfrm rot="60000">
            <a:off x="7843346" y="1512409"/>
            <a:ext cx="3847980" cy="38837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918837" y="853971"/>
            <a:ext cx="3729303" cy="466829"/>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65000"/>
                    <a:lumOff val="35000"/>
                  </a:schemeClr>
                </a:solidFill>
                <a:latin typeface="+mn-lt"/>
                <a:ea typeface="+mn-ea"/>
                <a:cs typeface="+mn-cs"/>
              </a:defRPr>
            </a:lvl9pPr>
          </a:lstStyle>
          <a:p>
            <a:r>
              <a:rPr lang="en-US" dirty="0" smtClean="0"/>
              <a:t>Actual Dataset (For Confirmation)</a:t>
            </a:r>
            <a:endParaRPr lang="en-US" dirty="0"/>
          </a:p>
        </p:txBody>
      </p:sp>
      <p:sp>
        <p:nvSpPr>
          <p:cNvPr id="14" name="Title 1"/>
          <p:cNvSpPr>
            <a:spLocks noGrp="1"/>
          </p:cNvSpPr>
          <p:nvPr>
            <p:ph type="title"/>
          </p:nvPr>
        </p:nvSpPr>
        <p:spPr>
          <a:xfrm>
            <a:off x="252919" y="1123837"/>
            <a:ext cx="2947482" cy="4601183"/>
          </a:xfrm>
        </p:spPr>
        <p:txBody>
          <a:bodyPr/>
          <a:lstStyle/>
          <a:p>
            <a:r>
              <a:rPr lang="en-US" sz="4400" b="1" dirty="0" smtClean="0"/>
              <a:t>Analysis</a:t>
            </a:r>
            <a:r>
              <a:rPr lang="en-US" sz="4000" b="1" dirty="0" smtClean="0"/>
              <a:t/>
            </a:r>
            <a:br>
              <a:rPr lang="en-US" sz="4000" b="1" dirty="0" smtClean="0"/>
            </a:br>
            <a:r>
              <a:rPr lang="en-US" dirty="0" smtClean="0"/>
              <a:t>of SOMs</a:t>
            </a:r>
            <a:br>
              <a:rPr lang="en-US" dirty="0" smtClean="0"/>
            </a:br>
            <a:r>
              <a:rPr lang="en-US" dirty="0"/>
              <a:t/>
            </a:r>
            <a:br>
              <a:rPr lang="en-US" dirty="0"/>
            </a:br>
            <a:r>
              <a:rPr lang="en-US" dirty="0" smtClean="0">
                <a:solidFill>
                  <a:srgbClr val="FFFF00"/>
                </a:solidFill>
              </a:rPr>
              <a:t>Yellow</a:t>
            </a:r>
            <a:r>
              <a:rPr lang="en-US" dirty="0" smtClean="0"/>
              <a:t> – </a:t>
            </a:r>
            <a:r>
              <a:rPr lang="en-US" dirty="0" smtClean="0">
                <a:solidFill>
                  <a:schemeClr val="accent3">
                    <a:lumMod val="50000"/>
                  </a:schemeClr>
                </a:solidFill>
              </a:rPr>
              <a:t>Green</a:t>
            </a:r>
            <a:r>
              <a:rPr lang="en-US" dirty="0" smtClean="0"/>
              <a:t> Example</a:t>
            </a:r>
            <a:endParaRPr lang="en-US" dirty="0"/>
          </a:p>
        </p:txBody>
      </p:sp>
      <p:sp>
        <p:nvSpPr>
          <p:cNvPr id="2" name="TextBox 1"/>
          <p:cNvSpPr txBox="1"/>
          <p:nvPr/>
        </p:nvSpPr>
        <p:spPr>
          <a:xfrm>
            <a:off x="10218420" y="6286500"/>
            <a:ext cx="3368040" cy="338554"/>
          </a:xfrm>
          <a:prstGeom prst="rect">
            <a:avLst/>
          </a:prstGeom>
          <a:noFill/>
        </p:spPr>
        <p:txBody>
          <a:bodyPr wrap="square" rtlCol="0">
            <a:spAutoFit/>
          </a:bodyPr>
          <a:lstStyle/>
          <a:p>
            <a:r>
              <a:rPr lang="en-US" sz="1600" dirty="0" smtClean="0">
                <a:latin typeface="Agency FB" panose="020B0503020202020204" pitchFamily="34" charset="0"/>
              </a:rPr>
              <a:t>Dataset from </a:t>
            </a:r>
            <a:r>
              <a:rPr lang="en-US" sz="1600" dirty="0" err="1" smtClean="0">
                <a:latin typeface="Agency FB" panose="020B0503020202020204" pitchFamily="34" charset="0"/>
              </a:rPr>
              <a:t>AlgoBeans</a:t>
            </a:r>
            <a:endParaRPr lang="en-US" sz="1600" dirty="0">
              <a:latin typeface="Agency FB" panose="020B0503020202020204" pitchFamily="34" charset="0"/>
            </a:endParaRPr>
          </a:p>
        </p:txBody>
      </p:sp>
    </p:spTree>
    <p:extLst>
      <p:ext uri="{BB962C8B-B14F-4D97-AF65-F5344CB8AC3E}">
        <p14:creationId xmlns:p14="http://schemas.microsoft.com/office/powerpoint/2010/main" val="198603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1161</TotalTime>
  <Words>602</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Calibri</vt:lpstr>
      <vt:lpstr>Corbel</vt:lpstr>
      <vt:lpstr>Wingdings 2</vt:lpstr>
      <vt:lpstr>Frame</vt:lpstr>
      <vt:lpstr>Self-Organizing Maps</vt:lpstr>
      <vt:lpstr>What is an Artificial Neural Network?</vt:lpstr>
      <vt:lpstr>What is an Artificial Neuron?</vt:lpstr>
      <vt:lpstr>What is a  Topographical Map?</vt:lpstr>
      <vt:lpstr>Self Organizing Maps</vt:lpstr>
      <vt:lpstr>Self Organizing Maps</vt:lpstr>
      <vt:lpstr>Self Organizing Maps</vt:lpstr>
      <vt:lpstr>Analysis of SOMs  Yellow – Green Example</vt:lpstr>
      <vt:lpstr>Analysis of SOMs  Yellow – Green Example</vt:lpstr>
      <vt:lpstr>The Algorithm</vt:lpstr>
      <vt:lpstr>The Algorithm</vt:lpstr>
      <vt:lpstr>Limitations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Self-Organising Map</dc:title>
  <dc:creator>Shahmeer Khan</dc:creator>
  <cp:lastModifiedBy>Shahmeer Khan</cp:lastModifiedBy>
  <cp:revision>21</cp:revision>
  <dcterms:created xsi:type="dcterms:W3CDTF">2018-05-21T19:29:22Z</dcterms:created>
  <dcterms:modified xsi:type="dcterms:W3CDTF">2018-05-25T05:54:02Z</dcterms:modified>
</cp:coreProperties>
</file>