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86" r:id="rId7"/>
    <p:sldId id="261" r:id="rId8"/>
    <p:sldId id="262" r:id="rId9"/>
    <p:sldId id="263" r:id="rId10"/>
    <p:sldId id="264" r:id="rId11"/>
    <p:sldId id="265" r:id="rId12"/>
    <p:sldId id="273" r:id="rId13"/>
    <p:sldId id="287" r:id="rId14"/>
    <p:sldId id="274" r:id="rId15"/>
    <p:sldId id="276" r:id="rId16"/>
    <p:sldId id="301" r:id="rId17"/>
    <p:sldId id="303" r:id="rId18"/>
    <p:sldId id="304" r:id="rId19"/>
    <p:sldId id="305" r:id="rId20"/>
    <p:sldId id="278" r:id="rId21"/>
    <p:sldId id="291" r:id="rId22"/>
    <p:sldId id="282" r:id="rId23"/>
    <p:sldId id="284" r:id="rId24"/>
    <p:sldId id="285" r:id="rId25"/>
    <p:sldId id="306" r:id="rId26"/>
    <p:sldId id="294" r:id="rId27"/>
    <p:sldId id="307" r:id="rId28"/>
    <p:sldId id="302" r:id="rId29"/>
    <p:sldId id="28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ruta Patel" initials="AP" lastIdx="1" clrIdx="0">
    <p:extLst>
      <p:ext uri="{19B8F6BF-5375-455C-9EA6-DF929625EA0E}">
        <p15:presenceInfo xmlns:p15="http://schemas.microsoft.com/office/powerpoint/2012/main" userId="5b7809a8a9c4c8f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4" autoAdjust="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BBFC3-4A9A-C67A-AD0F-0AEC14304E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6D4BD2-DC12-A45B-ECE4-B613188977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B971C13-50DD-2CFB-41A3-D5E5B2A65224}"/>
              </a:ext>
            </a:extLst>
          </p:cNvPr>
          <p:cNvSpPr>
            <a:spLocks noGrp="1"/>
          </p:cNvSpPr>
          <p:nvPr>
            <p:ph type="dt" sz="half" idx="10"/>
          </p:nvPr>
        </p:nvSpPr>
        <p:spPr/>
        <p:txBody>
          <a:bodyPr/>
          <a:lstStyle/>
          <a:p>
            <a:fld id="{713BDF93-F8D9-4D5C-BE8B-8FF3DB0CDF86}" type="datetimeFigureOut">
              <a:rPr lang="en-IN" smtClean="0"/>
              <a:t>01-10-2022</a:t>
            </a:fld>
            <a:endParaRPr lang="en-IN"/>
          </a:p>
        </p:txBody>
      </p:sp>
      <p:sp>
        <p:nvSpPr>
          <p:cNvPr id="5" name="Footer Placeholder 4">
            <a:extLst>
              <a:ext uri="{FF2B5EF4-FFF2-40B4-BE49-F238E27FC236}">
                <a16:creationId xmlns:a16="http://schemas.microsoft.com/office/drawing/2014/main" id="{0EEB56D0-A71B-D4CF-DA5B-613B2D9F78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D059D1-6ECA-A605-E074-30E91A6DC8E3}"/>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544478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C6428-1345-945E-AA55-E1FB2C96FED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4D3179-BBDB-6E7A-06AD-7B8AA05A67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5A2DDD-A2D6-9B0F-6529-3A941734CBF3}"/>
              </a:ext>
            </a:extLst>
          </p:cNvPr>
          <p:cNvSpPr>
            <a:spLocks noGrp="1"/>
          </p:cNvSpPr>
          <p:nvPr>
            <p:ph type="dt" sz="half" idx="10"/>
          </p:nvPr>
        </p:nvSpPr>
        <p:spPr/>
        <p:txBody>
          <a:bodyPr/>
          <a:lstStyle/>
          <a:p>
            <a:fld id="{713BDF93-F8D9-4D5C-BE8B-8FF3DB0CDF86}" type="datetimeFigureOut">
              <a:rPr lang="en-IN" smtClean="0"/>
              <a:t>01-10-2022</a:t>
            </a:fld>
            <a:endParaRPr lang="en-IN"/>
          </a:p>
        </p:txBody>
      </p:sp>
      <p:sp>
        <p:nvSpPr>
          <p:cNvPr id="5" name="Footer Placeholder 4">
            <a:extLst>
              <a:ext uri="{FF2B5EF4-FFF2-40B4-BE49-F238E27FC236}">
                <a16:creationId xmlns:a16="http://schemas.microsoft.com/office/drawing/2014/main" id="{7B1635C7-4F1B-45A0-526D-FF2A6AE202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2EFC08-BD35-AB1F-48D8-246B64C3B2F4}"/>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1495375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6C81DC-C136-2E49-5D70-0CAE41714F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194195-22C1-D229-ED75-67FA150196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B2ED61-2AB9-3254-5A78-9C26B0CD05D1}"/>
              </a:ext>
            </a:extLst>
          </p:cNvPr>
          <p:cNvSpPr>
            <a:spLocks noGrp="1"/>
          </p:cNvSpPr>
          <p:nvPr>
            <p:ph type="dt" sz="half" idx="10"/>
          </p:nvPr>
        </p:nvSpPr>
        <p:spPr/>
        <p:txBody>
          <a:bodyPr/>
          <a:lstStyle/>
          <a:p>
            <a:fld id="{713BDF93-F8D9-4D5C-BE8B-8FF3DB0CDF86}" type="datetimeFigureOut">
              <a:rPr lang="en-IN" smtClean="0"/>
              <a:t>01-10-2022</a:t>
            </a:fld>
            <a:endParaRPr lang="en-IN"/>
          </a:p>
        </p:txBody>
      </p:sp>
      <p:sp>
        <p:nvSpPr>
          <p:cNvPr id="5" name="Footer Placeholder 4">
            <a:extLst>
              <a:ext uri="{FF2B5EF4-FFF2-40B4-BE49-F238E27FC236}">
                <a16:creationId xmlns:a16="http://schemas.microsoft.com/office/drawing/2014/main" id="{1D531662-9D45-94D1-8402-3970ECB90D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25008A-2D78-1B68-00F2-9F75DFD955F6}"/>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2032349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59F36-9364-77C3-423B-6897A77526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714A37-C097-12BB-7834-4A747FA0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5396C0-CCF0-5706-4274-306C3EADC307}"/>
              </a:ext>
            </a:extLst>
          </p:cNvPr>
          <p:cNvSpPr>
            <a:spLocks noGrp="1"/>
          </p:cNvSpPr>
          <p:nvPr>
            <p:ph type="dt" sz="half" idx="10"/>
          </p:nvPr>
        </p:nvSpPr>
        <p:spPr/>
        <p:txBody>
          <a:bodyPr/>
          <a:lstStyle/>
          <a:p>
            <a:fld id="{713BDF93-F8D9-4D5C-BE8B-8FF3DB0CDF86}" type="datetimeFigureOut">
              <a:rPr lang="en-IN" smtClean="0"/>
              <a:t>01-10-2022</a:t>
            </a:fld>
            <a:endParaRPr lang="en-IN"/>
          </a:p>
        </p:txBody>
      </p:sp>
      <p:sp>
        <p:nvSpPr>
          <p:cNvPr id="5" name="Footer Placeholder 4">
            <a:extLst>
              <a:ext uri="{FF2B5EF4-FFF2-40B4-BE49-F238E27FC236}">
                <a16:creationId xmlns:a16="http://schemas.microsoft.com/office/drawing/2014/main" id="{F3C21FAD-2532-2F02-0E9F-E225D49AE4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00C899-F753-BC95-F32C-06C5F41A15B1}"/>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1823973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122D2-8B9A-A9D1-60B8-423F4E406A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CD971B-0C92-25E4-E6ED-0E64CF6A25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1D5402-A9CD-0242-AAF2-D8FE87086ECA}"/>
              </a:ext>
            </a:extLst>
          </p:cNvPr>
          <p:cNvSpPr>
            <a:spLocks noGrp="1"/>
          </p:cNvSpPr>
          <p:nvPr>
            <p:ph type="dt" sz="half" idx="10"/>
          </p:nvPr>
        </p:nvSpPr>
        <p:spPr/>
        <p:txBody>
          <a:bodyPr/>
          <a:lstStyle/>
          <a:p>
            <a:fld id="{713BDF93-F8D9-4D5C-BE8B-8FF3DB0CDF86}" type="datetimeFigureOut">
              <a:rPr lang="en-IN" smtClean="0"/>
              <a:t>01-10-2022</a:t>
            </a:fld>
            <a:endParaRPr lang="en-IN"/>
          </a:p>
        </p:txBody>
      </p:sp>
      <p:sp>
        <p:nvSpPr>
          <p:cNvPr id="5" name="Footer Placeholder 4">
            <a:extLst>
              <a:ext uri="{FF2B5EF4-FFF2-40B4-BE49-F238E27FC236}">
                <a16:creationId xmlns:a16="http://schemas.microsoft.com/office/drawing/2014/main" id="{A2A51031-1D1A-9894-D187-77C65B8143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AF133D-B905-CEA3-34D4-FE11C7F8D877}"/>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1630757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621C-5903-4DB9-87D8-AFA76D7C25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6B6AC5-80B2-6777-F6A3-496AF895EE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2CE3557-FB5D-9125-10D3-92DB0EAA01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3F03A0A-3C24-401D-7520-FF6F45CEC40E}"/>
              </a:ext>
            </a:extLst>
          </p:cNvPr>
          <p:cNvSpPr>
            <a:spLocks noGrp="1"/>
          </p:cNvSpPr>
          <p:nvPr>
            <p:ph type="dt" sz="half" idx="10"/>
          </p:nvPr>
        </p:nvSpPr>
        <p:spPr/>
        <p:txBody>
          <a:bodyPr/>
          <a:lstStyle/>
          <a:p>
            <a:fld id="{713BDF93-F8D9-4D5C-BE8B-8FF3DB0CDF86}" type="datetimeFigureOut">
              <a:rPr lang="en-IN" smtClean="0"/>
              <a:t>01-10-2022</a:t>
            </a:fld>
            <a:endParaRPr lang="en-IN"/>
          </a:p>
        </p:txBody>
      </p:sp>
      <p:sp>
        <p:nvSpPr>
          <p:cNvPr id="6" name="Footer Placeholder 5">
            <a:extLst>
              <a:ext uri="{FF2B5EF4-FFF2-40B4-BE49-F238E27FC236}">
                <a16:creationId xmlns:a16="http://schemas.microsoft.com/office/drawing/2014/main" id="{EEA23462-9640-5771-6532-BF6116EC08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6A7658-BEA9-3F03-B43C-58D880B82057}"/>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440658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61442-978C-8763-AABE-93B1D19647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A5EF8F-539A-D5B4-F57C-3746ADB9B4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6B2BD8-3C86-172E-C5E4-70C4D793D7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2572D0D-BF70-E5B2-C5FA-15FEEFAD27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A5E37A-7935-26B4-D7B4-609DA50542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DC601B-0FC7-0FF9-6AEC-AC0A8AA0F97B}"/>
              </a:ext>
            </a:extLst>
          </p:cNvPr>
          <p:cNvSpPr>
            <a:spLocks noGrp="1"/>
          </p:cNvSpPr>
          <p:nvPr>
            <p:ph type="dt" sz="half" idx="10"/>
          </p:nvPr>
        </p:nvSpPr>
        <p:spPr/>
        <p:txBody>
          <a:bodyPr/>
          <a:lstStyle/>
          <a:p>
            <a:fld id="{713BDF93-F8D9-4D5C-BE8B-8FF3DB0CDF86}" type="datetimeFigureOut">
              <a:rPr lang="en-IN" smtClean="0"/>
              <a:t>01-10-2022</a:t>
            </a:fld>
            <a:endParaRPr lang="en-IN"/>
          </a:p>
        </p:txBody>
      </p:sp>
      <p:sp>
        <p:nvSpPr>
          <p:cNvPr id="8" name="Footer Placeholder 7">
            <a:extLst>
              <a:ext uri="{FF2B5EF4-FFF2-40B4-BE49-F238E27FC236}">
                <a16:creationId xmlns:a16="http://schemas.microsoft.com/office/drawing/2014/main" id="{F879CA80-1E67-5810-C9AC-8AC8215C550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A3B0CC-7AAA-8767-C6DC-4740C82E7478}"/>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3118872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71A48-606D-252A-A589-D5E91AD3A96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06D3FE-0B70-883E-7447-A1FB7681B872}"/>
              </a:ext>
            </a:extLst>
          </p:cNvPr>
          <p:cNvSpPr>
            <a:spLocks noGrp="1"/>
          </p:cNvSpPr>
          <p:nvPr>
            <p:ph type="dt" sz="half" idx="10"/>
          </p:nvPr>
        </p:nvSpPr>
        <p:spPr/>
        <p:txBody>
          <a:bodyPr/>
          <a:lstStyle/>
          <a:p>
            <a:fld id="{713BDF93-F8D9-4D5C-BE8B-8FF3DB0CDF86}" type="datetimeFigureOut">
              <a:rPr lang="en-IN" smtClean="0"/>
              <a:t>01-10-2022</a:t>
            </a:fld>
            <a:endParaRPr lang="en-IN"/>
          </a:p>
        </p:txBody>
      </p:sp>
      <p:sp>
        <p:nvSpPr>
          <p:cNvPr id="4" name="Footer Placeholder 3">
            <a:extLst>
              <a:ext uri="{FF2B5EF4-FFF2-40B4-BE49-F238E27FC236}">
                <a16:creationId xmlns:a16="http://schemas.microsoft.com/office/drawing/2014/main" id="{CC7D99C6-D378-C604-6B46-E0ABDD179A2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B1F5EAD-3C93-DD2A-0922-6A0219017E40}"/>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4256143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F62DC2-F23A-CA30-5718-A2C773C5E872}"/>
              </a:ext>
            </a:extLst>
          </p:cNvPr>
          <p:cNvSpPr>
            <a:spLocks noGrp="1"/>
          </p:cNvSpPr>
          <p:nvPr>
            <p:ph type="dt" sz="half" idx="10"/>
          </p:nvPr>
        </p:nvSpPr>
        <p:spPr/>
        <p:txBody>
          <a:bodyPr/>
          <a:lstStyle/>
          <a:p>
            <a:fld id="{713BDF93-F8D9-4D5C-BE8B-8FF3DB0CDF86}" type="datetimeFigureOut">
              <a:rPr lang="en-IN" smtClean="0"/>
              <a:t>01-10-2022</a:t>
            </a:fld>
            <a:endParaRPr lang="en-IN"/>
          </a:p>
        </p:txBody>
      </p:sp>
      <p:sp>
        <p:nvSpPr>
          <p:cNvPr id="3" name="Footer Placeholder 2">
            <a:extLst>
              <a:ext uri="{FF2B5EF4-FFF2-40B4-BE49-F238E27FC236}">
                <a16:creationId xmlns:a16="http://schemas.microsoft.com/office/drawing/2014/main" id="{7610D45B-1179-BB94-6A39-903BC4972D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947556A-96C2-41FB-E1F4-6BF5EA5ADE5B}"/>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3329133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94A02-4885-D5D8-81EA-0B45F15E35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1ADBF6-7038-CE75-C3B8-3FC3FC563C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EB64EE-50EF-E13B-C40D-D0FD44CDFA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8B2302-FC83-44CD-EB8B-CB58A2BFBBC6}"/>
              </a:ext>
            </a:extLst>
          </p:cNvPr>
          <p:cNvSpPr>
            <a:spLocks noGrp="1"/>
          </p:cNvSpPr>
          <p:nvPr>
            <p:ph type="dt" sz="half" idx="10"/>
          </p:nvPr>
        </p:nvSpPr>
        <p:spPr/>
        <p:txBody>
          <a:bodyPr/>
          <a:lstStyle/>
          <a:p>
            <a:fld id="{713BDF93-F8D9-4D5C-BE8B-8FF3DB0CDF86}" type="datetimeFigureOut">
              <a:rPr lang="en-IN" smtClean="0"/>
              <a:t>01-10-2022</a:t>
            </a:fld>
            <a:endParaRPr lang="en-IN"/>
          </a:p>
        </p:txBody>
      </p:sp>
      <p:sp>
        <p:nvSpPr>
          <p:cNvPr id="6" name="Footer Placeholder 5">
            <a:extLst>
              <a:ext uri="{FF2B5EF4-FFF2-40B4-BE49-F238E27FC236}">
                <a16:creationId xmlns:a16="http://schemas.microsoft.com/office/drawing/2014/main" id="{352C55CA-30AC-3B53-4045-705E3D65BE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E5E790-F20F-0785-44F2-886118CE49A9}"/>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41862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38224-9592-F7AA-336D-6AADF843EA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A91E2F1-AAFA-B931-EC5C-73AE3D7FBD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C2AB45-8A11-A222-78EA-B3FADEA016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510A67-57E2-68A9-940F-12BC1C7B05CE}"/>
              </a:ext>
            </a:extLst>
          </p:cNvPr>
          <p:cNvSpPr>
            <a:spLocks noGrp="1"/>
          </p:cNvSpPr>
          <p:nvPr>
            <p:ph type="dt" sz="half" idx="10"/>
          </p:nvPr>
        </p:nvSpPr>
        <p:spPr/>
        <p:txBody>
          <a:bodyPr/>
          <a:lstStyle/>
          <a:p>
            <a:fld id="{713BDF93-F8D9-4D5C-BE8B-8FF3DB0CDF86}" type="datetimeFigureOut">
              <a:rPr lang="en-IN" smtClean="0"/>
              <a:t>01-10-2022</a:t>
            </a:fld>
            <a:endParaRPr lang="en-IN"/>
          </a:p>
        </p:txBody>
      </p:sp>
      <p:sp>
        <p:nvSpPr>
          <p:cNvPr id="6" name="Footer Placeholder 5">
            <a:extLst>
              <a:ext uri="{FF2B5EF4-FFF2-40B4-BE49-F238E27FC236}">
                <a16:creationId xmlns:a16="http://schemas.microsoft.com/office/drawing/2014/main" id="{FDEC6113-2F39-83C9-F5E9-ACCD702852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6CB4D0-4206-964B-AB89-E61B3CBA33C5}"/>
              </a:ext>
            </a:extLst>
          </p:cNvPr>
          <p:cNvSpPr>
            <a:spLocks noGrp="1"/>
          </p:cNvSpPr>
          <p:nvPr>
            <p:ph type="sldNum" sz="quarter" idx="12"/>
          </p:nvPr>
        </p:nvSpPr>
        <p:spPr/>
        <p:txBody>
          <a:bodyPr/>
          <a:lstStyle/>
          <a:p>
            <a:fld id="{36DCAD30-9A02-4F3E-B041-2F12DB5C4A0D}" type="slidenum">
              <a:rPr lang="en-IN" smtClean="0"/>
              <a:t>‹#›</a:t>
            </a:fld>
            <a:endParaRPr lang="en-IN"/>
          </a:p>
        </p:txBody>
      </p:sp>
    </p:spTree>
    <p:extLst>
      <p:ext uri="{BB962C8B-B14F-4D97-AF65-F5344CB8AC3E}">
        <p14:creationId xmlns:p14="http://schemas.microsoft.com/office/powerpoint/2010/main" val="3060584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67508A-63AC-A78E-0496-7846823BBE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BCAD7F-87CD-8A38-90D3-A3A96C68A8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50AF18-E60A-20D0-7184-2F9A309F53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3BDF93-F8D9-4D5C-BE8B-8FF3DB0CDF86}" type="datetimeFigureOut">
              <a:rPr lang="en-IN" smtClean="0"/>
              <a:t>01-10-2022</a:t>
            </a:fld>
            <a:endParaRPr lang="en-IN"/>
          </a:p>
        </p:txBody>
      </p:sp>
      <p:sp>
        <p:nvSpPr>
          <p:cNvPr id="5" name="Footer Placeholder 4">
            <a:extLst>
              <a:ext uri="{FF2B5EF4-FFF2-40B4-BE49-F238E27FC236}">
                <a16:creationId xmlns:a16="http://schemas.microsoft.com/office/drawing/2014/main" id="{062DA932-71E3-29CA-02E5-D693654471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95F27B1-F465-E4F5-6478-E941C5DD32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DCAD30-9A02-4F3E-B041-2F12DB5C4A0D}" type="slidenum">
              <a:rPr lang="en-IN" smtClean="0"/>
              <a:t>‹#›</a:t>
            </a:fld>
            <a:endParaRPr lang="en-IN"/>
          </a:p>
        </p:txBody>
      </p:sp>
    </p:spTree>
    <p:extLst>
      <p:ext uri="{BB962C8B-B14F-4D97-AF65-F5344CB8AC3E}">
        <p14:creationId xmlns:p14="http://schemas.microsoft.com/office/powerpoint/2010/main" val="1907069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F2A51-4B74-80DD-AE34-B4116B9C1035}"/>
              </a:ext>
            </a:extLst>
          </p:cNvPr>
          <p:cNvSpPr>
            <a:spLocks noGrp="1"/>
          </p:cNvSpPr>
          <p:nvPr>
            <p:ph type="ctrTitle"/>
          </p:nvPr>
        </p:nvSpPr>
        <p:spPr/>
        <p:txBody>
          <a:bodyPr/>
          <a:lstStyle/>
          <a:p>
            <a:pPr algn="ctr">
              <a:lnSpc>
                <a:spcPct val="107000"/>
              </a:lnSpc>
              <a:spcAft>
                <a:spcPts val="800"/>
              </a:spcAft>
            </a:pPr>
            <a:r>
              <a:rPr lang="en-IN" sz="6000" dirty="0">
                <a:effectLst/>
                <a:latin typeface="Calibri" panose="020F0502020204030204" pitchFamily="34" charset="0"/>
                <a:ea typeface="Calibri" panose="020F0502020204030204" pitchFamily="34" charset="0"/>
                <a:cs typeface="Times New Roman" panose="02020603050405020304" pitchFamily="18" charset="0"/>
              </a:rPr>
              <a:t>Rating Prediction</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374A52A5-B227-D294-902E-A6EDBBBA78FA}"/>
              </a:ext>
            </a:extLst>
          </p:cNvPr>
          <p:cNvSpPr>
            <a:spLocks noGrp="1"/>
          </p:cNvSpPr>
          <p:nvPr>
            <p:ph type="subTitle" idx="1"/>
          </p:nvPr>
        </p:nvSpPr>
        <p:spPr/>
        <p:txBody>
          <a:bodyPr>
            <a:normAutofit lnSpcReduction="10000"/>
          </a:bodyPr>
          <a:lstStyle/>
          <a:p>
            <a:endParaRPr lang="en-IN" dirty="0"/>
          </a:p>
          <a:p>
            <a:endParaRPr lang="en-IN" dirty="0"/>
          </a:p>
          <a:p>
            <a:endParaRPr lang="en-IN" dirty="0"/>
          </a:p>
          <a:p>
            <a:r>
              <a:rPr lang="en-IN" dirty="0"/>
              <a:t>Submitted by – Amruta Shah</a:t>
            </a:r>
          </a:p>
          <a:p>
            <a:endParaRPr lang="en-IN" dirty="0"/>
          </a:p>
        </p:txBody>
      </p:sp>
    </p:spTree>
    <p:extLst>
      <p:ext uri="{BB962C8B-B14F-4D97-AF65-F5344CB8AC3E}">
        <p14:creationId xmlns:p14="http://schemas.microsoft.com/office/powerpoint/2010/main" val="3212438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A7CBA-003B-F132-FDBD-7BE4F9C36CC7}"/>
              </a:ext>
            </a:extLst>
          </p:cNvPr>
          <p:cNvSpPr>
            <a:spLocks noGrp="1"/>
          </p:cNvSpPr>
          <p:nvPr>
            <p:ph type="title"/>
          </p:nvPr>
        </p:nvSpPr>
        <p:spPr>
          <a:xfrm>
            <a:off x="838200" y="365125"/>
            <a:ext cx="10515600" cy="1115945"/>
          </a:xfrm>
        </p:spPr>
        <p:txBody>
          <a:bodyPr/>
          <a:lstStyle/>
          <a:p>
            <a:r>
              <a:rPr lang="en-IN" b="1" dirty="0"/>
              <a:t>Univariate Plots:-</a:t>
            </a:r>
          </a:p>
        </p:txBody>
      </p:sp>
      <p:pic>
        <p:nvPicPr>
          <p:cNvPr id="4" name="Picture 3">
            <a:extLst>
              <a:ext uri="{FF2B5EF4-FFF2-40B4-BE49-F238E27FC236}">
                <a16:creationId xmlns:a16="http://schemas.microsoft.com/office/drawing/2014/main" id="{47EE7EF3-0F61-537C-B684-E5E632BB02D1}"/>
              </a:ext>
            </a:extLst>
          </p:cNvPr>
          <p:cNvPicPr>
            <a:picLocks noChangeAspect="1"/>
          </p:cNvPicPr>
          <p:nvPr/>
        </p:nvPicPr>
        <p:blipFill>
          <a:blip r:embed="rId2"/>
          <a:stretch>
            <a:fillRect/>
          </a:stretch>
        </p:blipFill>
        <p:spPr>
          <a:xfrm>
            <a:off x="838199" y="1228009"/>
            <a:ext cx="7172459" cy="5467350"/>
          </a:xfrm>
          <a:prstGeom prst="rect">
            <a:avLst/>
          </a:prstGeom>
        </p:spPr>
      </p:pic>
    </p:spTree>
    <p:extLst>
      <p:ext uri="{BB962C8B-B14F-4D97-AF65-F5344CB8AC3E}">
        <p14:creationId xmlns:p14="http://schemas.microsoft.com/office/powerpoint/2010/main" val="1479587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87819D-9D61-EA93-4AF1-61CCEDE624C5}"/>
              </a:ext>
            </a:extLst>
          </p:cNvPr>
          <p:cNvPicPr>
            <a:picLocks noChangeAspect="1"/>
          </p:cNvPicPr>
          <p:nvPr/>
        </p:nvPicPr>
        <p:blipFill>
          <a:blip r:embed="rId2"/>
          <a:stretch>
            <a:fillRect/>
          </a:stretch>
        </p:blipFill>
        <p:spPr>
          <a:xfrm>
            <a:off x="759853" y="357843"/>
            <a:ext cx="5191192" cy="5818247"/>
          </a:xfrm>
          <a:prstGeom prst="rect">
            <a:avLst/>
          </a:prstGeom>
        </p:spPr>
      </p:pic>
      <p:pic>
        <p:nvPicPr>
          <p:cNvPr id="4" name="Picture 3">
            <a:extLst>
              <a:ext uri="{FF2B5EF4-FFF2-40B4-BE49-F238E27FC236}">
                <a16:creationId xmlns:a16="http://schemas.microsoft.com/office/drawing/2014/main" id="{2284DF74-A51C-4156-539E-0F5A2A435A1C}"/>
              </a:ext>
            </a:extLst>
          </p:cNvPr>
          <p:cNvPicPr>
            <a:picLocks noChangeAspect="1"/>
          </p:cNvPicPr>
          <p:nvPr/>
        </p:nvPicPr>
        <p:blipFill>
          <a:blip r:embed="rId3"/>
          <a:stretch>
            <a:fillRect/>
          </a:stretch>
        </p:blipFill>
        <p:spPr>
          <a:xfrm>
            <a:off x="6096000" y="357843"/>
            <a:ext cx="5082862" cy="5818247"/>
          </a:xfrm>
          <a:prstGeom prst="rect">
            <a:avLst/>
          </a:prstGeom>
        </p:spPr>
      </p:pic>
    </p:spTree>
    <p:extLst>
      <p:ext uri="{BB962C8B-B14F-4D97-AF65-F5344CB8AC3E}">
        <p14:creationId xmlns:p14="http://schemas.microsoft.com/office/powerpoint/2010/main" val="3335372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5BC8E-0CBC-5E4E-5988-4627098EB31E}"/>
              </a:ext>
            </a:extLst>
          </p:cNvPr>
          <p:cNvSpPr>
            <a:spLocks noGrp="1"/>
          </p:cNvSpPr>
          <p:nvPr>
            <p:ph type="title"/>
          </p:nvPr>
        </p:nvSpPr>
        <p:spPr>
          <a:xfrm>
            <a:off x="838198" y="287852"/>
            <a:ext cx="10515600" cy="1325563"/>
          </a:xfrm>
        </p:spPr>
        <p:txBody>
          <a:bodyPr>
            <a:normAutofit/>
          </a:bodyPr>
          <a:lstStyle/>
          <a:p>
            <a:r>
              <a:rPr lang="en-IN" b="1" spc="-5" dirty="0">
                <a:solidFill>
                  <a:srgbClr val="292929"/>
                </a:solidFill>
                <a:effectLst/>
                <a:latin typeface="Calibri" panose="020F0502020204030204" pitchFamily="34" charset="0"/>
                <a:ea typeface="Calibri" panose="020F0502020204030204" pitchFamily="34" charset="0"/>
              </a:rPr>
              <a:t>Bivariate Plot</a:t>
            </a:r>
            <a:endParaRPr lang="en-IN" sz="8800" dirty="0"/>
          </a:p>
        </p:txBody>
      </p:sp>
      <p:pic>
        <p:nvPicPr>
          <p:cNvPr id="3" name="Picture 2">
            <a:extLst>
              <a:ext uri="{FF2B5EF4-FFF2-40B4-BE49-F238E27FC236}">
                <a16:creationId xmlns:a16="http://schemas.microsoft.com/office/drawing/2014/main" id="{25880CE3-B6CA-B594-629F-6B1F804FE474}"/>
              </a:ext>
            </a:extLst>
          </p:cNvPr>
          <p:cNvPicPr>
            <a:picLocks noChangeAspect="1"/>
          </p:cNvPicPr>
          <p:nvPr/>
        </p:nvPicPr>
        <p:blipFill>
          <a:blip r:embed="rId2"/>
          <a:stretch>
            <a:fillRect/>
          </a:stretch>
        </p:blipFill>
        <p:spPr>
          <a:xfrm>
            <a:off x="1506828" y="1728469"/>
            <a:ext cx="7454927" cy="4388995"/>
          </a:xfrm>
          <a:prstGeom prst="rect">
            <a:avLst/>
          </a:prstGeom>
        </p:spPr>
      </p:pic>
    </p:spTree>
    <p:extLst>
      <p:ext uri="{BB962C8B-B14F-4D97-AF65-F5344CB8AC3E}">
        <p14:creationId xmlns:p14="http://schemas.microsoft.com/office/powerpoint/2010/main" val="2716633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3FAE53-C009-094A-FD54-57D91231DB59}"/>
              </a:ext>
            </a:extLst>
          </p:cNvPr>
          <p:cNvPicPr>
            <a:picLocks noChangeAspect="1"/>
          </p:cNvPicPr>
          <p:nvPr/>
        </p:nvPicPr>
        <p:blipFill>
          <a:blip r:embed="rId2"/>
          <a:stretch>
            <a:fillRect/>
          </a:stretch>
        </p:blipFill>
        <p:spPr>
          <a:xfrm>
            <a:off x="1223493" y="545227"/>
            <a:ext cx="7738262" cy="4579858"/>
          </a:xfrm>
          <a:prstGeom prst="rect">
            <a:avLst/>
          </a:prstGeom>
        </p:spPr>
      </p:pic>
    </p:spTree>
    <p:extLst>
      <p:ext uri="{BB962C8B-B14F-4D97-AF65-F5344CB8AC3E}">
        <p14:creationId xmlns:p14="http://schemas.microsoft.com/office/powerpoint/2010/main" val="1651012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E4FB5-ACFF-CFAC-06F4-0AD770AE4D16}"/>
              </a:ext>
            </a:extLst>
          </p:cNvPr>
          <p:cNvSpPr>
            <a:spLocks noGrp="1"/>
          </p:cNvSpPr>
          <p:nvPr>
            <p:ph type="title"/>
          </p:nvPr>
        </p:nvSpPr>
        <p:spPr>
          <a:xfrm>
            <a:off x="671848" y="30275"/>
            <a:ext cx="10515600" cy="1325563"/>
          </a:xfrm>
        </p:spPr>
        <p:txBody>
          <a:bodyPr>
            <a:normAutofit/>
          </a:bodyPr>
          <a:lstStyle/>
          <a:p>
            <a:r>
              <a:rPr lang="en-IN" sz="4800" b="1" spc="-5" dirty="0">
                <a:solidFill>
                  <a:srgbClr val="292929"/>
                </a:solidFill>
                <a:effectLst/>
                <a:latin typeface="Calibri" panose="020F0502020204030204" pitchFamily="34" charset="0"/>
                <a:ea typeface="Calibri" panose="020F0502020204030204" pitchFamily="34" charset="0"/>
              </a:rPr>
              <a:t>Multivariate Plot</a:t>
            </a:r>
            <a:endParaRPr lang="en-IN" sz="9600" dirty="0"/>
          </a:p>
        </p:txBody>
      </p:sp>
      <p:pic>
        <p:nvPicPr>
          <p:cNvPr id="4" name="Picture 3">
            <a:extLst>
              <a:ext uri="{FF2B5EF4-FFF2-40B4-BE49-F238E27FC236}">
                <a16:creationId xmlns:a16="http://schemas.microsoft.com/office/drawing/2014/main" id="{94399EC1-A807-BCF1-FC0B-B6C6BB308971}"/>
              </a:ext>
            </a:extLst>
          </p:cNvPr>
          <p:cNvPicPr>
            <a:picLocks noChangeAspect="1"/>
          </p:cNvPicPr>
          <p:nvPr/>
        </p:nvPicPr>
        <p:blipFill>
          <a:blip r:embed="rId2"/>
          <a:stretch>
            <a:fillRect/>
          </a:stretch>
        </p:blipFill>
        <p:spPr>
          <a:xfrm>
            <a:off x="1579271" y="1228658"/>
            <a:ext cx="4860165" cy="4090317"/>
          </a:xfrm>
          <a:prstGeom prst="rect">
            <a:avLst/>
          </a:prstGeom>
        </p:spPr>
      </p:pic>
    </p:spTree>
    <p:extLst>
      <p:ext uri="{BB962C8B-B14F-4D97-AF65-F5344CB8AC3E}">
        <p14:creationId xmlns:p14="http://schemas.microsoft.com/office/powerpoint/2010/main" val="3549905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3C21-70BF-B940-8470-DAE6A9CE459A}"/>
              </a:ext>
            </a:extLst>
          </p:cNvPr>
          <p:cNvSpPr>
            <a:spLocks noGrp="1"/>
          </p:cNvSpPr>
          <p:nvPr>
            <p:ph type="title"/>
          </p:nvPr>
        </p:nvSpPr>
        <p:spPr>
          <a:xfrm>
            <a:off x="838200" y="365125"/>
            <a:ext cx="10515600" cy="1115945"/>
          </a:xfrm>
        </p:spPr>
        <p:txBody>
          <a:bodyPr>
            <a:normAutofit/>
          </a:bodyPr>
          <a:lstStyle/>
          <a:p>
            <a:r>
              <a:rPr lang="en-IN" sz="4800" b="1" dirty="0"/>
              <a:t>Data Pre-processing:-</a:t>
            </a:r>
            <a:endParaRPr lang="en-IN" sz="4800" dirty="0"/>
          </a:p>
        </p:txBody>
      </p:sp>
      <p:sp>
        <p:nvSpPr>
          <p:cNvPr id="8" name="TextBox 7">
            <a:extLst>
              <a:ext uri="{FF2B5EF4-FFF2-40B4-BE49-F238E27FC236}">
                <a16:creationId xmlns:a16="http://schemas.microsoft.com/office/drawing/2014/main" id="{248D665A-FAC1-30A3-DD2F-A283D4838E2C}"/>
              </a:ext>
            </a:extLst>
          </p:cNvPr>
          <p:cNvSpPr txBox="1"/>
          <p:nvPr/>
        </p:nvSpPr>
        <p:spPr>
          <a:xfrm>
            <a:off x="838199" y="1481070"/>
            <a:ext cx="10739907" cy="1477328"/>
          </a:xfrm>
          <a:prstGeom prst="rect">
            <a:avLst/>
          </a:prstGeom>
          <a:noFill/>
        </p:spPr>
        <p:txBody>
          <a:bodyPr wrap="square">
            <a:spAutoFit/>
          </a:bodyPr>
          <a:lstStyle/>
          <a:p>
            <a:pPr algn="just"/>
            <a:r>
              <a:rPr lang="en-US" sz="1800" dirty="0">
                <a:effectLst/>
                <a:latin typeface="Georgia" panose="02040502050405020303" pitchFamily="18" charset="0"/>
                <a:ea typeface="Calibri" panose="020F0502020204030204" pitchFamily="34" charset="0"/>
                <a:cs typeface="Segoe UI" panose="020B0502040204020203" pitchFamily="34" charset="0"/>
              </a:rPr>
              <a:t>First of all, I have dropped irrelevant columns 'unknown:0'.</a:t>
            </a:r>
          </a:p>
          <a:p>
            <a:pPr algn="just"/>
            <a:r>
              <a:rPr lang="en-US" sz="1800" dirty="0">
                <a:effectLst/>
                <a:latin typeface="Georgia" panose="02040502050405020303" pitchFamily="18" charset="0"/>
                <a:ea typeface="Calibri" panose="020F0502020204030204" pitchFamily="34" charset="0"/>
                <a:cs typeface="Segoe UI" panose="020B0502040204020203" pitchFamily="34" charset="0"/>
              </a:rPr>
              <a:t>Then check for the duplicates some duplicates are found which is delated. After dropping the duplicated the shape of dataset is (rows=18174, columns=3) from both train and test dataset.</a:t>
            </a:r>
          </a:p>
          <a:p>
            <a:pPr algn="just"/>
            <a:r>
              <a:rPr lang="en-US" sz="1800" dirty="0">
                <a:effectLst/>
                <a:latin typeface="Georgia" panose="02040502050405020303" pitchFamily="18" charset="0"/>
                <a:ea typeface="Calibri" panose="020F0502020204030204" pitchFamily="34" charset="0"/>
                <a:cs typeface="Segoe UI" panose="020B0502040204020203" pitchFamily="34" charset="0"/>
              </a:rPr>
              <a:t>Moving further as we have special characters in columns so I have removed from both the columns as shown below</a:t>
            </a:r>
          </a:p>
        </p:txBody>
      </p:sp>
      <p:pic>
        <p:nvPicPr>
          <p:cNvPr id="3" name="Picture 2">
            <a:extLst>
              <a:ext uri="{FF2B5EF4-FFF2-40B4-BE49-F238E27FC236}">
                <a16:creationId xmlns:a16="http://schemas.microsoft.com/office/drawing/2014/main" id="{ED268FB0-A5CC-B59D-7ABC-520887C41891}"/>
              </a:ext>
            </a:extLst>
          </p:cNvPr>
          <p:cNvPicPr>
            <a:picLocks noChangeAspect="1"/>
          </p:cNvPicPr>
          <p:nvPr/>
        </p:nvPicPr>
        <p:blipFill>
          <a:blip r:embed="rId2"/>
          <a:stretch>
            <a:fillRect/>
          </a:stretch>
        </p:blipFill>
        <p:spPr>
          <a:xfrm>
            <a:off x="1148629" y="3055763"/>
            <a:ext cx="7093850" cy="3306400"/>
          </a:xfrm>
          <a:prstGeom prst="rect">
            <a:avLst/>
          </a:prstGeom>
        </p:spPr>
      </p:pic>
    </p:spTree>
    <p:extLst>
      <p:ext uri="{BB962C8B-B14F-4D97-AF65-F5344CB8AC3E}">
        <p14:creationId xmlns:p14="http://schemas.microsoft.com/office/powerpoint/2010/main" val="3546424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3C21-70BF-B940-8470-DAE6A9CE459A}"/>
              </a:ext>
            </a:extLst>
          </p:cNvPr>
          <p:cNvSpPr>
            <a:spLocks noGrp="1"/>
          </p:cNvSpPr>
          <p:nvPr>
            <p:ph type="title"/>
          </p:nvPr>
        </p:nvSpPr>
        <p:spPr>
          <a:xfrm>
            <a:off x="838200" y="365125"/>
            <a:ext cx="10515600" cy="1115945"/>
          </a:xfrm>
        </p:spPr>
        <p:txBody>
          <a:bodyPr>
            <a:normAutofit/>
          </a:bodyPr>
          <a:lstStyle/>
          <a:p>
            <a:r>
              <a:rPr lang="en-IN" sz="4800" b="1" dirty="0"/>
              <a:t>Data Pre-processing:-</a:t>
            </a:r>
            <a:endParaRPr lang="en-IN" sz="4800" dirty="0"/>
          </a:p>
        </p:txBody>
      </p:sp>
      <p:pic>
        <p:nvPicPr>
          <p:cNvPr id="5" name="Picture 4">
            <a:extLst>
              <a:ext uri="{FF2B5EF4-FFF2-40B4-BE49-F238E27FC236}">
                <a16:creationId xmlns:a16="http://schemas.microsoft.com/office/drawing/2014/main" id="{D63D9156-8EBC-093F-FD14-C479A4AB527C}"/>
              </a:ext>
            </a:extLst>
          </p:cNvPr>
          <p:cNvPicPr>
            <a:picLocks noChangeAspect="1"/>
          </p:cNvPicPr>
          <p:nvPr/>
        </p:nvPicPr>
        <p:blipFill>
          <a:blip r:embed="rId2"/>
          <a:stretch>
            <a:fillRect/>
          </a:stretch>
        </p:blipFill>
        <p:spPr>
          <a:xfrm>
            <a:off x="838200" y="1236371"/>
            <a:ext cx="8241406" cy="5256503"/>
          </a:xfrm>
          <a:prstGeom prst="rect">
            <a:avLst/>
          </a:prstGeom>
        </p:spPr>
      </p:pic>
    </p:spTree>
    <p:extLst>
      <p:ext uri="{BB962C8B-B14F-4D97-AF65-F5344CB8AC3E}">
        <p14:creationId xmlns:p14="http://schemas.microsoft.com/office/powerpoint/2010/main" val="913734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3C21-70BF-B940-8470-DAE6A9CE459A}"/>
              </a:ext>
            </a:extLst>
          </p:cNvPr>
          <p:cNvSpPr>
            <a:spLocks noGrp="1"/>
          </p:cNvSpPr>
          <p:nvPr>
            <p:ph type="title"/>
          </p:nvPr>
        </p:nvSpPr>
        <p:spPr>
          <a:xfrm>
            <a:off x="838200" y="365125"/>
            <a:ext cx="10515600" cy="1115945"/>
          </a:xfrm>
        </p:spPr>
        <p:txBody>
          <a:bodyPr>
            <a:normAutofit/>
          </a:bodyPr>
          <a:lstStyle/>
          <a:p>
            <a:r>
              <a:rPr lang="en-IN" sz="4800" b="1" dirty="0"/>
              <a:t>Data Pre-processing:-</a:t>
            </a:r>
            <a:endParaRPr lang="en-IN" sz="4800" dirty="0"/>
          </a:p>
        </p:txBody>
      </p:sp>
      <p:sp>
        <p:nvSpPr>
          <p:cNvPr id="4" name="TextBox 3">
            <a:extLst>
              <a:ext uri="{FF2B5EF4-FFF2-40B4-BE49-F238E27FC236}">
                <a16:creationId xmlns:a16="http://schemas.microsoft.com/office/drawing/2014/main" id="{97EAD4A6-F04A-74FD-826A-24531DCE2134}"/>
              </a:ext>
            </a:extLst>
          </p:cNvPr>
          <p:cNvSpPr txBox="1"/>
          <p:nvPr/>
        </p:nvSpPr>
        <p:spPr>
          <a:xfrm>
            <a:off x="550572" y="1370493"/>
            <a:ext cx="9945710" cy="375552"/>
          </a:xfrm>
          <a:prstGeom prst="rect">
            <a:avLst/>
          </a:prstGeom>
          <a:noFill/>
        </p:spPr>
        <p:txBody>
          <a:bodyPr wrap="square">
            <a:spAutoFit/>
          </a:bodyPr>
          <a:lstStyle/>
          <a:p>
            <a:pPr marL="457200">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As our dataset has objective type data so covert them into int by using Encoding method as shown.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F089F128-8201-E741-E8B0-62CF31E71260}"/>
              </a:ext>
            </a:extLst>
          </p:cNvPr>
          <p:cNvPicPr>
            <a:picLocks noChangeAspect="1"/>
          </p:cNvPicPr>
          <p:nvPr/>
        </p:nvPicPr>
        <p:blipFill>
          <a:blip r:embed="rId2"/>
          <a:stretch>
            <a:fillRect/>
          </a:stretch>
        </p:blipFill>
        <p:spPr>
          <a:xfrm>
            <a:off x="1015079" y="1814830"/>
            <a:ext cx="7703918" cy="4678045"/>
          </a:xfrm>
          <a:prstGeom prst="rect">
            <a:avLst/>
          </a:prstGeom>
        </p:spPr>
      </p:pic>
    </p:spTree>
    <p:extLst>
      <p:ext uri="{BB962C8B-B14F-4D97-AF65-F5344CB8AC3E}">
        <p14:creationId xmlns:p14="http://schemas.microsoft.com/office/powerpoint/2010/main" val="225427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3C21-70BF-B940-8470-DAE6A9CE459A}"/>
              </a:ext>
            </a:extLst>
          </p:cNvPr>
          <p:cNvSpPr>
            <a:spLocks noGrp="1"/>
          </p:cNvSpPr>
          <p:nvPr>
            <p:ph type="title"/>
          </p:nvPr>
        </p:nvSpPr>
        <p:spPr>
          <a:xfrm>
            <a:off x="838200" y="365125"/>
            <a:ext cx="10515600" cy="1115945"/>
          </a:xfrm>
        </p:spPr>
        <p:txBody>
          <a:bodyPr>
            <a:normAutofit/>
          </a:bodyPr>
          <a:lstStyle/>
          <a:p>
            <a:r>
              <a:rPr lang="en-IN" sz="4800" b="1" dirty="0"/>
              <a:t>Data Pre-processing:-</a:t>
            </a:r>
            <a:endParaRPr lang="en-IN" sz="4800" dirty="0"/>
          </a:p>
        </p:txBody>
      </p:sp>
      <p:sp>
        <p:nvSpPr>
          <p:cNvPr id="4" name="TextBox 3">
            <a:extLst>
              <a:ext uri="{FF2B5EF4-FFF2-40B4-BE49-F238E27FC236}">
                <a16:creationId xmlns:a16="http://schemas.microsoft.com/office/drawing/2014/main" id="{97EAD4A6-F04A-74FD-826A-24531DCE2134}"/>
              </a:ext>
            </a:extLst>
          </p:cNvPr>
          <p:cNvSpPr txBox="1"/>
          <p:nvPr/>
        </p:nvSpPr>
        <p:spPr>
          <a:xfrm>
            <a:off x="550572" y="1370493"/>
            <a:ext cx="9945710" cy="671915"/>
          </a:xfrm>
          <a:prstGeom prst="rect">
            <a:avLst/>
          </a:prstGeom>
          <a:noFill/>
        </p:spPr>
        <p:txBody>
          <a:bodyPr wrap="square">
            <a:spAutoFit/>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Also, there are some Null values are present in the all columns so I have used mode method and iterative imputer to deal with it as shown in below fig.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2B16818C-4FC7-EDA0-701B-CFF75BAF5F67}"/>
              </a:ext>
            </a:extLst>
          </p:cNvPr>
          <p:cNvPicPr>
            <a:picLocks noChangeAspect="1"/>
          </p:cNvPicPr>
          <p:nvPr/>
        </p:nvPicPr>
        <p:blipFill>
          <a:blip r:embed="rId2"/>
          <a:stretch>
            <a:fillRect/>
          </a:stretch>
        </p:blipFill>
        <p:spPr>
          <a:xfrm>
            <a:off x="976442" y="2238375"/>
            <a:ext cx="9519840" cy="3466966"/>
          </a:xfrm>
          <a:prstGeom prst="rect">
            <a:avLst/>
          </a:prstGeom>
        </p:spPr>
      </p:pic>
    </p:spTree>
    <p:extLst>
      <p:ext uri="{BB962C8B-B14F-4D97-AF65-F5344CB8AC3E}">
        <p14:creationId xmlns:p14="http://schemas.microsoft.com/office/powerpoint/2010/main" val="2235693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3C21-70BF-B940-8470-DAE6A9CE459A}"/>
              </a:ext>
            </a:extLst>
          </p:cNvPr>
          <p:cNvSpPr>
            <a:spLocks noGrp="1"/>
          </p:cNvSpPr>
          <p:nvPr>
            <p:ph type="title"/>
          </p:nvPr>
        </p:nvSpPr>
        <p:spPr>
          <a:xfrm>
            <a:off x="838200" y="365125"/>
            <a:ext cx="10515600" cy="1115945"/>
          </a:xfrm>
        </p:spPr>
        <p:txBody>
          <a:bodyPr>
            <a:normAutofit/>
          </a:bodyPr>
          <a:lstStyle/>
          <a:p>
            <a:r>
              <a:rPr lang="en-IN" sz="4800" b="1" dirty="0"/>
              <a:t>Data Pre-processing:-</a:t>
            </a:r>
            <a:endParaRPr lang="en-IN" sz="4800" dirty="0"/>
          </a:p>
        </p:txBody>
      </p:sp>
      <p:sp>
        <p:nvSpPr>
          <p:cNvPr id="4" name="TextBox 3">
            <a:extLst>
              <a:ext uri="{FF2B5EF4-FFF2-40B4-BE49-F238E27FC236}">
                <a16:creationId xmlns:a16="http://schemas.microsoft.com/office/drawing/2014/main" id="{97EAD4A6-F04A-74FD-826A-24531DCE2134}"/>
              </a:ext>
            </a:extLst>
          </p:cNvPr>
          <p:cNvSpPr txBox="1"/>
          <p:nvPr/>
        </p:nvSpPr>
        <p:spPr>
          <a:xfrm>
            <a:off x="550572" y="1370493"/>
            <a:ext cx="9945710" cy="671915"/>
          </a:xfrm>
          <a:prstGeom prst="rect">
            <a:avLst/>
          </a:prstGeom>
          <a:noFill/>
        </p:spPr>
        <p:txBody>
          <a:bodyPr wrap="square">
            <a:spAutoFit/>
          </a:bodyPr>
          <a:lstStyle/>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Also, there are some Null values are present in the all columns so I have used mode method and iterative imputer to deal with it as shown in below fig.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3A749866-A2B7-1D4E-BD75-293E422D1A54}"/>
              </a:ext>
            </a:extLst>
          </p:cNvPr>
          <p:cNvPicPr>
            <a:picLocks noChangeAspect="1"/>
          </p:cNvPicPr>
          <p:nvPr/>
        </p:nvPicPr>
        <p:blipFill>
          <a:blip r:embed="rId2"/>
          <a:stretch>
            <a:fillRect/>
          </a:stretch>
        </p:blipFill>
        <p:spPr>
          <a:xfrm>
            <a:off x="1058013" y="2270907"/>
            <a:ext cx="8304928" cy="1285875"/>
          </a:xfrm>
          <a:prstGeom prst="rect">
            <a:avLst/>
          </a:prstGeom>
        </p:spPr>
      </p:pic>
    </p:spTree>
    <p:extLst>
      <p:ext uri="{BB962C8B-B14F-4D97-AF65-F5344CB8AC3E}">
        <p14:creationId xmlns:p14="http://schemas.microsoft.com/office/powerpoint/2010/main" val="1462351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5A3E4-FE26-FA27-6B1C-4A93D863D001}"/>
              </a:ext>
            </a:extLst>
          </p:cNvPr>
          <p:cNvSpPr>
            <a:spLocks noGrp="1"/>
          </p:cNvSpPr>
          <p:nvPr>
            <p:ph type="title"/>
          </p:nvPr>
        </p:nvSpPr>
        <p:spPr/>
        <p:txBody>
          <a:bodyPr/>
          <a:lstStyle/>
          <a:p>
            <a:r>
              <a:rPr lang="en-IN" dirty="0"/>
              <a:t>Information</a:t>
            </a:r>
          </a:p>
        </p:txBody>
      </p:sp>
      <p:sp>
        <p:nvSpPr>
          <p:cNvPr id="3" name="Content Placeholder 2">
            <a:extLst>
              <a:ext uri="{FF2B5EF4-FFF2-40B4-BE49-F238E27FC236}">
                <a16:creationId xmlns:a16="http://schemas.microsoft.com/office/drawing/2014/main" id="{700F2FFA-7071-D9FA-C3C9-B54943003772}"/>
              </a:ext>
            </a:extLst>
          </p:cNvPr>
          <p:cNvSpPr>
            <a:spLocks noGrp="1"/>
          </p:cNvSpPr>
          <p:nvPr>
            <p:ph idx="1"/>
          </p:nvPr>
        </p:nvSpPr>
        <p:spPr/>
        <p:txBody>
          <a:bodyPr>
            <a:normAutofit/>
          </a:bodyPr>
          <a:lstStyle/>
          <a:p>
            <a:pPr algn="just">
              <a:lnSpc>
                <a:spcPct val="107000"/>
              </a:lnSpc>
              <a:spcAft>
                <a:spcPts val="800"/>
              </a:spcAft>
            </a:pPr>
            <a:r>
              <a:rPr lang="en-US" sz="1800" spc="-5" dirty="0">
                <a:effectLst/>
                <a:latin typeface="Georgia" panose="02040502050405020303" pitchFamily="18" charset="0"/>
                <a:ea typeface="Calibri" panose="020F0502020204030204" pitchFamily="34" charset="0"/>
                <a:cs typeface="Times New Roman" panose="02020603050405020304" pitchFamily="18"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p>
          <a:p>
            <a:pPr algn="just">
              <a:lnSpc>
                <a:spcPct val="107000"/>
              </a:lnSpc>
              <a:spcAft>
                <a:spcPts val="800"/>
              </a:spcAft>
            </a:pPr>
            <a:r>
              <a:rPr lang="en-US" sz="1800" spc="-5" dirty="0">
                <a:effectLst/>
                <a:latin typeface="Georgia" panose="02040502050405020303" pitchFamily="18" charset="0"/>
                <a:ea typeface="Calibri" panose="020F0502020204030204" pitchFamily="34" charset="0"/>
                <a:cs typeface="Times New Roman" panose="02020603050405020304" pitchFamily="18" charset="0"/>
              </a:rPr>
              <a:t>This project can very useful for all eCommerce customers to grow their online business and also to improve their product quality as well as other performance by pre prediction. </a:t>
            </a:r>
          </a:p>
          <a:p>
            <a:pPr algn="just">
              <a:lnSpc>
                <a:spcPct val="107000"/>
              </a:lnSpc>
              <a:spcAft>
                <a:spcPts val="800"/>
              </a:spcAft>
            </a:pPr>
            <a:r>
              <a:rPr lang="en-US" sz="1800" spc="-5" dirty="0">
                <a:effectLst/>
                <a:latin typeface="Georgia" panose="02040502050405020303" pitchFamily="18" charset="0"/>
                <a:ea typeface="Calibri" panose="020F0502020204030204" pitchFamily="34" charset="0"/>
                <a:cs typeface="Times New Roman" panose="02020603050405020304" pitchFamily="18" charset="0"/>
              </a:rPr>
              <a:t>The ability to successfully decide whether a review will be helpful to other customers and thus give the product more exposure is vital to companies that support these reviews, companies like Flipkart, Amazon etc.</a:t>
            </a:r>
          </a:p>
          <a:p>
            <a:pPr algn="just">
              <a:lnSpc>
                <a:spcPct val="107000"/>
              </a:lnSpc>
              <a:spcAft>
                <a:spcPts val="800"/>
              </a:spcAft>
            </a:pPr>
            <a:endParaRPr lang="en-US" sz="1800" spc="-5" dirty="0">
              <a:effectLst/>
              <a:latin typeface="Georgia" panose="020405020504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55248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B250E5-8EFB-6E29-E10E-A9DC9FF7BABD}"/>
              </a:ext>
            </a:extLst>
          </p:cNvPr>
          <p:cNvSpPr/>
          <p:nvPr/>
        </p:nvSpPr>
        <p:spPr>
          <a:xfrm>
            <a:off x="631065" y="218941"/>
            <a:ext cx="10735346" cy="8886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t>Check Skewness</a:t>
            </a:r>
            <a:endParaRPr lang="en-IN" sz="4000" dirty="0"/>
          </a:p>
        </p:txBody>
      </p:sp>
      <p:pic>
        <p:nvPicPr>
          <p:cNvPr id="3" name="Picture 2">
            <a:extLst>
              <a:ext uri="{FF2B5EF4-FFF2-40B4-BE49-F238E27FC236}">
                <a16:creationId xmlns:a16="http://schemas.microsoft.com/office/drawing/2014/main" id="{B66A5CC5-AE66-4643-5AD3-8AEC769FA303}"/>
              </a:ext>
            </a:extLst>
          </p:cNvPr>
          <p:cNvPicPr>
            <a:picLocks noChangeAspect="1"/>
          </p:cNvPicPr>
          <p:nvPr/>
        </p:nvPicPr>
        <p:blipFill>
          <a:blip r:embed="rId2"/>
          <a:stretch>
            <a:fillRect/>
          </a:stretch>
        </p:blipFill>
        <p:spPr>
          <a:xfrm>
            <a:off x="631065" y="1271594"/>
            <a:ext cx="10735346" cy="4590306"/>
          </a:xfrm>
          <a:prstGeom prst="rect">
            <a:avLst/>
          </a:prstGeom>
        </p:spPr>
      </p:pic>
    </p:spTree>
    <p:extLst>
      <p:ext uri="{BB962C8B-B14F-4D97-AF65-F5344CB8AC3E}">
        <p14:creationId xmlns:p14="http://schemas.microsoft.com/office/powerpoint/2010/main" val="2375107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2BB64-1AA0-D913-820F-87879AA7CB90}"/>
              </a:ext>
            </a:extLst>
          </p:cNvPr>
          <p:cNvSpPr>
            <a:spLocks noGrp="1"/>
          </p:cNvSpPr>
          <p:nvPr>
            <p:ph type="title"/>
          </p:nvPr>
        </p:nvSpPr>
        <p:spPr/>
        <p:txBody>
          <a:bodyPr/>
          <a:lstStyle/>
          <a:p>
            <a:r>
              <a:rPr lang="en-IN" dirty="0"/>
              <a:t>Power Transformation to remove skewness</a:t>
            </a:r>
          </a:p>
        </p:txBody>
      </p:sp>
      <p:pic>
        <p:nvPicPr>
          <p:cNvPr id="3" name="Picture 2">
            <a:extLst>
              <a:ext uri="{FF2B5EF4-FFF2-40B4-BE49-F238E27FC236}">
                <a16:creationId xmlns:a16="http://schemas.microsoft.com/office/drawing/2014/main" id="{A68D793B-2CF7-3C64-3D74-E818DBAC02D1}"/>
              </a:ext>
            </a:extLst>
          </p:cNvPr>
          <p:cNvPicPr>
            <a:picLocks noChangeAspect="1"/>
          </p:cNvPicPr>
          <p:nvPr/>
        </p:nvPicPr>
        <p:blipFill>
          <a:blip r:embed="rId2"/>
          <a:stretch>
            <a:fillRect/>
          </a:stretch>
        </p:blipFill>
        <p:spPr>
          <a:xfrm>
            <a:off x="838200" y="2157156"/>
            <a:ext cx="9795660" cy="2045929"/>
          </a:xfrm>
          <a:prstGeom prst="rect">
            <a:avLst/>
          </a:prstGeom>
        </p:spPr>
      </p:pic>
    </p:spTree>
    <p:extLst>
      <p:ext uri="{BB962C8B-B14F-4D97-AF65-F5344CB8AC3E}">
        <p14:creationId xmlns:p14="http://schemas.microsoft.com/office/powerpoint/2010/main" val="4015775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253D0-4693-46A3-592D-CF226FAEE605}"/>
              </a:ext>
            </a:extLst>
          </p:cNvPr>
          <p:cNvSpPr>
            <a:spLocks noGrp="1"/>
          </p:cNvSpPr>
          <p:nvPr>
            <p:ph type="title"/>
          </p:nvPr>
        </p:nvSpPr>
        <p:spPr>
          <a:xfrm>
            <a:off x="838200" y="365126"/>
            <a:ext cx="10515600" cy="768216"/>
          </a:xfrm>
        </p:spPr>
        <p:txBody>
          <a:bodyPr/>
          <a:lstStyle/>
          <a:p>
            <a:r>
              <a:rPr lang="en-US" dirty="0"/>
              <a:t>Distribution to see outliers</a:t>
            </a:r>
            <a:endParaRPr lang="en-IN" dirty="0"/>
          </a:p>
        </p:txBody>
      </p:sp>
      <p:pic>
        <p:nvPicPr>
          <p:cNvPr id="5" name="Picture 4">
            <a:extLst>
              <a:ext uri="{FF2B5EF4-FFF2-40B4-BE49-F238E27FC236}">
                <a16:creationId xmlns:a16="http://schemas.microsoft.com/office/drawing/2014/main" id="{A749D0D7-1DF2-D3AD-CA44-7BE5A8350949}"/>
              </a:ext>
            </a:extLst>
          </p:cNvPr>
          <p:cNvPicPr>
            <a:picLocks noChangeAspect="1"/>
          </p:cNvPicPr>
          <p:nvPr/>
        </p:nvPicPr>
        <p:blipFill>
          <a:blip r:embed="rId2"/>
          <a:stretch>
            <a:fillRect/>
          </a:stretch>
        </p:blipFill>
        <p:spPr>
          <a:xfrm>
            <a:off x="838200" y="1495043"/>
            <a:ext cx="9503535" cy="4274692"/>
          </a:xfrm>
          <a:prstGeom prst="rect">
            <a:avLst/>
          </a:prstGeom>
        </p:spPr>
      </p:pic>
    </p:spTree>
    <p:extLst>
      <p:ext uri="{BB962C8B-B14F-4D97-AF65-F5344CB8AC3E}">
        <p14:creationId xmlns:p14="http://schemas.microsoft.com/office/powerpoint/2010/main" val="3680647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18BD9-3232-B23F-6D02-12DC18D63748}"/>
              </a:ext>
            </a:extLst>
          </p:cNvPr>
          <p:cNvSpPr>
            <a:spLocks noGrp="1"/>
          </p:cNvSpPr>
          <p:nvPr>
            <p:ph type="title"/>
          </p:nvPr>
        </p:nvSpPr>
        <p:spPr/>
        <p:txBody>
          <a:bodyPr/>
          <a:lstStyle/>
          <a:p>
            <a:r>
              <a:rPr lang="en-US" dirty="0"/>
              <a:t>Multicollinearity by VIF</a:t>
            </a:r>
            <a:endParaRPr lang="en-IN" dirty="0"/>
          </a:p>
        </p:txBody>
      </p:sp>
      <p:pic>
        <p:nvPicPr>
          <p:cNvPr id="3" name="Picture 2">
            <a:extLst>
              <a:ext uri="{FF2B5EF4-FFF2-40B4-BE49-F238E27FC236}">
                <a16:creationId xmlns:a16="http://schemas.microsoft.com/office/drawing/2014/main" id="{1D53AA4A-3370-E086-B561-71E90DA0188B}"/>
              </a:ext>
            </a:extLst>
          </p:cNvPr>
          <p:cNvPicPr>
            <a:picLocks noChangeAspect="1"/>
          </p:cNvPicPr>
          <p:nvPr/>
        </p:nvPicPr>
        <p:blipFill>
          <a:blip r:embed="rId2"/>
          <a:stretch>
            <a:fillRect/>
          </a:stretch>
        </p:blipFill>
        <p:spPr>
          <a:xfrm>
            <a:off x="838199" y="1690688"/>
            <a:ext cx="7056549" cy="2482067"/>
          </a:xfrm>
          <a:prstGeom prst="rect">
            <a:avLst/>
          </a:prstGeom>
        </p:spPr>
      </p:pic>
    </p:spTree>
    <p:extLst>
      <p:ext uri="{BB962C8B-B14F-4D97-AF65-F5344CB8AC3E}">
        <p14:creationId xmlns:p14="http://schemas.microsoft.com/office/powerpoint/2010/main" val="3242853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9E9D2E-36A4-774F-9CD0-CE1D8E1F658D}"/>
              </a:ext>
            </a:extLst>
          </p:cNvPr>
          <p:cNvSpPr txBox="1"/>
          <p:nvPr/>
        </p:nvSpPr>
        <p:spPr>
          <a:xfrm>
            <a:off x="1403797" y="655789"/>
            <a:ext cx="7614633" cy="595932"/>
          </a:xfrm>
          <a:prstGeom prst="rect">
            <a:avLst/>
          </a:prstGeom>
          <a:noFill/>
        </p:spPr>
        <p:txBody>
          <a:bodyPr wrap="square">
            <a:spAutoFit/>
          </a:bodyPr>
          <a:lstStyle/>
          <a:p>
            <a:pPr lvl="0">
              <a:lnSpc>
                <a:spcPct val="107000"/>
              </a:lnSpc>
              <a:spcAft>
                <a:spcPts val="800"/>
              </a:spcAft>
            </a:pPr>
            <a:r>
              <a:rPr lang="en-IN" sz="3200" dirty="0">
                <a:effectLst/>
                <a:latin typeface="Calibri" panose="020F0502020204030204" pitchFamily="34" charset="0"/>
                <a:ea typeface="Calibri" panose="020F0502020204030204" pitchFamily="34" charset="0"/>
                <a:cs typeface="Times New Roman" panose="02020603050405020304" pitchFamily="18" charset="0"/>
              </a:rPr>
              <a:t>Data Inputs- Logic- Output Relationships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38EF88A7-6523-0D4D-DFA9-8F602EFB91BF}"/>
              </a:ext>
            </a:extLst>
          </p:cNvPr>
          <p:cNvPicPr>
            <a:picLocks noChangeAspect="1"/>
          </p:cNvPicPr>
          <p:nvPr/>
        </p:nvPicPr>
        <p:blipFill>
          <a:blip r:embed="rId2"/>
          <a:stretch>
            <a:fillRect/>
          </a:stretch>
        </p:blipFill>
        <p:spPr>
          <a:xfrm>
            <a:off x="1403797" y="1615652"/>
            <a:ext cx="7727324" cy="3407109"/>
          </a:xfrm>
          <a:prstGeom prst="rect">
            <a:avLst/>
          </a:prstGeom>
        </p:spPr>
      </p:pic>
    </p:spTree>
    <p:extLst>
      <p:ext uri="{BB962C8B-B14F-4D97-AF65-F5344CB8AC3E}">
        <p14:creationId xmlns:p14="http://schemas.microsoft.com/office/powerpoint/2010/main" val="1819059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9E9D2E-36A4-774F-9CD0-CE1D8E1F658D}"/>
              </a:ext>
            </a:extLst>
          </p:cNvPr>
          <p:cNvSpPr txBox="1"/>
          <p:nvPr/>
        </p:nvSpPr>
        <p:spPr>
          <a:xfrm>
            <a:off x="1403797" y="655789"/>
            <a:ext cx="7614633" cy="595932"/>
          </a:xfrm>
          <a:prstGeom prst="rect">
            <a:avLst/>
          </a:prstGeom>
          <a:noFill/>
        </p:spPr>
        <p:txBody>
          <a:bodyPr wrap="square">
            <a:spAutoFit/>
          </a:bodyPr>
          <a:lstStyle/>
          <a:p>
            <a:pPr lvl="0">
              <a:lnSpc>
                <a:spcPct val="107000"/>
              </a:lnSpc>
              <a:spcAft>
                <a:spcPts val="800"/>
              </a:spcAft>
            </a:pPr>
            <a:r>
              <a:rPr lang="en-IN" sz="3200" dirty="0">
                <a:effectLst/>
                <a:latin typeface="Calibri" panose="020F0502020204030204" pitchFamily="34" charset="0"/>
                <a:ea typeface="Calibri" panose="020F0502020204030204" pitchFamily="34" charset="0"/>
                <a:cs typeface="Times New Roman" panose="02020603050405020304" pitchFamily="18" charset="0"/>
              </a:rPr>
              <a:t>Data Imbalance Handling:</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AA588A24-40F5-96C2-F9AD-8B89B274900D}"/>
              </a:ext>
            </a:extLst>
          </p:cNvPr>
          <p:cNvPicPr>
            <a:picLocks noChangeAspect="1"/>
          </p:cNvPicPr>
          <p:nvPr/>
        </p:nvPicPr>
        <p:blipFill>
          <a:blip r:embed="rId2"/>
          <a:stretch>
            <a:fillRect/>
          </a:stretch>
        </p:blipFill>
        <p:spPr>
          <a:xfrm>
            <a:off x="970330" y="1251721"/>
            <a:ext cx="10324442" cy="3449068"/>
          </a:xfrm>
          <a:prstGeom prst="rect">
            <a:avLst/>
          </a:prstGeom>
        </p:spPr>
      </p:pic>
    </p:spTree>
    <p:extLst>
      <p:ext uri="{BB962C8B-B14F-4D97-AF65-F5344CB8AC3E}">
        <p14:creationId xmlns:p14="http://schemas.microsoft.com/office/powerpoint/2010/main" val="1030064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8AD6C-E5FB-CDCE-ABCE-FFD6E43BEFBD}"/>
              </a:ext>
            </a:extLst>
          </p:cNvPr>
          <p:cNvSpPr>
            <a:spLocks noGrp="1"/>
          </p:cNvSpPr>
          <p:nvPr>
            <p:ph type="title"/>
          </p:nvPr>
        </p:nvSpPr>
        <p:spPr>
          <a:xfrm>
            <a:off x="838200" y="365126"/>
            <a:ext cx="10515600" cy="1064430"/>
          </a:xfrm>
        </p:spPr>
        <p:txBody>
          <a:bodyPr/>
          <a:lstStyle/>
          <a:p>
            <a:r>
              <a:rPr lang="en-IN" dirty="0"/>
              <a:t>Build the models &amp; select best one</a:t>
            </a:r>
          </a:p>
        </p:txBody>
      </p:sp>
      <p:pic>
        <p:nvPicPr>
          <p:cNvPr id="3" name="Picture 2">
            <a:extLst>
              <a:ext uri="{FF2B5EF4-FFF2-40B4-BE49-F238E27FC236}">
                <a16:creationId xmlns:a16="http://schemas.microsoft.com/office/drawing/2014/main" id="{EC6C5542-A083-4B05-5D2B-DAB0B10724BF}"/>
              </a:ext>
            </a:extLst>
          </p:cNvPr>
          <p:cNvPicPr>
            <a:picLocks noChangeAspect="1"/>
          </p:cNvPicPr>
          <p:nvPr/>
        </p:nvPicPr>
        <p:blipFill>
          <a:blip r:embed="rId2"/>
          <a:stretch>
            <a:fillRect/>
          </a:stretch>
        </p:blipFill>
        <p:spPr>
          <a:xfrm>
            <a:off x="696532" y="1291835"/>
            <a:ext cx="8576257" cy="4973495"/>
          </a:xfrm>
          <a:prstGeom prst="rect">
            <a:avLst/>
          </a:prstGeom>
        </p:spPr>
      </p:pic>
    </p:spTree>
    <p:extLst>
      <p:ext uri="{BB962C8B-B14F-4D97-AF65-F5344CB8AC3E}">
        <p14:creationId xmlns:p14="http://schemas.microsoft.com/office/powerpoint/2010/main" val="2320161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8AD6C-E5FB-CDCE-ABCE-FFD6E43BEFBD}"/>
              </a:ext>
            </a:extLst>
          </p:cNvPr>
          <p:cNvSpPr>
            <a:spLocks noGrp="1"/>
          </p:cNvSpPr>
          <p:nvPr>
            <p:ph type="title"/>
          </p:nvPr>
        </p:nvSpPr>
        <p:spPr>
          <a:xfrm>
            <a:off x="838200" y="365126"/>
            <a:ext cx="10515600" cy="1064430"/>
          </a:xfrm>
        </p:spPr>
        <p:txBody>
          <a:bodyPr/>
          <a:lstStyle/>
          <a:p>
            <a:r>
              <a:rPr lang="en-IN" dirty="0"/>
              <a:t>All models accuracy</a:t>
            </a:r>
          </a:p>
        </p:txBody>
      </p:sp>
      <p:pic>
        <p:nvPicPr>
          <p:cNvPr id="4" name="Picture 3">
            <a:extLst>
              <a:ext uri="{FF2B5EF4-FFF2-40B4-BE49-F238E27FC236}">
                <a16:creationId xmlns:a16="http://schemas.microsoft.com/office/drawing/2014/main" id="{AD6E52D8-4017-307C-5ACD-83EF70AD61AD}"/>
              </a:ext>
            </a:extLst>
          </p:cNvPr>
          <p:cNvPicPr>
            <a:picLocks noChangeAspect="1"/>
          </p:cNvPicPr>
          <p:nvPr/>
        </p:nvPicPr>
        <p:blipFill>
          <a:blip r:embed="rId2"/>
          <a:stretch>
            <a:fillRect/>
          </a:stretch>
        </p:blipFill>
        <p:spPr>
          <a:xfrm>
            <a:off x="838200" y="1555123"/>
            <a:ext cx="10108842" cy="3660821"/>
          </a:xfrm>
          <a:prstGeom prst="rect">
            <a:avLst/>
          </a:prstGeom>
        </p:spPr>
      </p:pic>
    </p:spTree>
    <p:extLst>
      <p:ext uri="{BB962C8B-B14F-4D97-AF65-F5344CB8AC3E}">
        <p14:creationId xmlns:p14="http://schemas.microsoft.com/office/powerpoint/2010/main" val="1587901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E2D5E5-6675-1909-9C81-F534AAC349AA}"/>
              </a:ext>
            </a:extLst>
          </p:cNvPr>
          <p:cNvSpPr>
            <a:spLocks noGrp="1"/>
          </p:cNvSpPr>
          <p:nvPr>
            <p:ph type="title"/>
          </p:nvPr>
        </p:nvSpPr>
        <p:spPr>
          <a:xfrm>
            <a:off x="838200" y="365125"/>
            <a:ext cx="10515600" cy="1463675"/>
          </a:xfrm>
        </p:spPr>
        <p:txBody>
          <a:bodyPr>
            <a:normAutofit fontScale="90000"/>
          </a:bodyPr>
          <a:lstStyle/>
          <a:p>
            <a:r>
              <a:rPr lang="en-IN" dirty="0"/>
              <a:t>Selected Model</a:t>
            </a:r>
            <a:br>
              <a:rPr lang="en-IN" dirty="0"/>
            </a:br>
            <a:br>
              <a:rPr lang="en-IN" dirty="0"/>
            </a:br>
            <a:endParaRPr lang="en-IN" dirty="0"/>
          </a:p>
        </p:txBody>
      </p:sp>
      <p:pic>
        <p:nvPicPr>
          <p:cNvPr id="8" name="Picture 7">
            <a:extLst>
              <a:ext uri="{FF2B5EF4-FFF2-40B4-BE49-F238E27FC236}">
                <a16:creationId xmlns:a16="http://schemas.microsoft.com/office/drawing/2014/main" id="{3E9C8E9F-7809-9B9C-0578-564491459655}"/>
              </a:ext>
            </a:extLst>
          </p:cNvPr>
          <p:cNvPicPr>
            <a:picLocks noChangeAspect="1"/>
          </p:cNvPicPr>
          <p:nvPr/>
        </p:nvPicPr>
        <p:blipFill>
          <a:blip r:embed="rId2"/>
          <a:stretch>
            <a:fillRect/>
          </a:stretch>
        </p:blipFill>
        <p:spPr>
          <a:xfrm>
            <a:off x="868250" y="1004552"/>
            <a:ext cx="8275749" cy="3200400"/>
          </a:xfrm>
          <a:prstGeom prst="rect">
            <a:avLst/>
          </a:prstGeom>
        </p:spPr>
      </p:pic>
    </p:spTree>
    <p:extLst>
      <p:ext uri="{BB962C8B-B14F-4D97-AF65-F5344CB8AC3E}">
        <p14:creationId xmlns:p14="http://schemas.microsoft.com/office/powerpoint/2010/main" val="30796175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7659A-3F0A-8D51-67C1-92C783ABCB05}"/>
              </a:ext>
            </a:extLst>
          </p:cNvPr>
          <p:cNvSpPr>
            <a:spLocks noGrp="1"/>
          </p:cNvSpPr>
          <p:nvPr>
            <p:ph type="title"/>
          </p:nvPr>
        </p:nvSpPr>
        <p:spPr>
          <a:xfrm>
            <a:off x="683653" y="2305318"/>
            <a:ext cx="10515600" cy="3670479"/>
          </a:xfrm>
        </p:spPr>
        <p:txBody>
          <a:bodyPr>
            <a:normAutofit fontScale="90000"/>
          </a:bodyPr>
          <a:lstStyle/>
          <a:p>
            <a:pPr>
              <a:lnSpc>
                <a:spcPts val="2400"/>
              </a:lnSpc>
              <a:spcAft>
                <a:spcPts val="800"/>
              </a:spcAft>
            </a:pPr>
            <a:br>
              <a:rPr lang="en-IN" sz="32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br>
            <a:br>
              <a:rPr lang="en-IN" sz="32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br>
            <a: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In this project we build the </a:t>
            </a:r>
            <a:r>
              <a:rPr lang="en-US" sz="2400" spc="-5" dirty="0">
                <a:solidFill>
                  <a:srgbClr val="292929"/>
                </a:solidFill>
                <a:latin typeface="Calibri" panose="020F0502020204030204" pitchFamily="34" charset="0"/>
                <a:ea typeface="Calibri" panose="020F0502020204030204" pitchFamily="34" charset="0"/>
                <a:cs typeface="Calibri" panose="020F0502020204030204" pitchFamily="34" charset="0"/>
              </a:rPr>
              <a:t>multiclassification</a:t>
            </a:r>
            <a: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model that can predict rating based on reviews. The challenge behind predicting models is EDA &amp; </a:t>
            </a:r>
            <a:r>
              <a:rPr lang="en-US" sz="2400" spc="-5" dirty="0">
                <a:solidFill>
                  <a:srgbClr val="292929"/>
                </a:solidFill>
                <a:latin typeface="Calibri" panose="020F0502020204030204" pitchFamily="34" charset="0"/>
                <a:ea typeface="Calibri" panose="020F0502020204030204" pitchFamily="34" charset="0"/>
                <a:cs typeface="Calibri" panose="020F0502020204030204" pitchFamily="34" charset="0"/>
              </a:rPr>
              <a:t>data scrapping</a:t>
            </a:r>
            <a: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a:t>
            </a:r>
            <a:b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br>
            <a:b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br>
            <a: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We have gone through how to implement the entire machine learning pipeline, and we have an intuitive understanding of machine learning algorithms. The larger the dataset gets, the more complex each of the mentioned steps gets. Therefore, using this as a base will help while you build your knowledge of machine learning pipelines.</a:t>
            </a:r>
            <a:b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br>
            <a:b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br>
            <a: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This Paper has presented a supervised rating prediction learning model which used machine learning algorithms to predict the </a:t>
            </a:r>
            <a:r>
              <a:rPr lang="en-US" sz="2400" spc="-5" dirty="0">
                <a:solidFill>
                  <a:srgbClr val="292929"/>
                </a:solidFill>
                <a:latin typeface="Calibri" panose="020F0502020204030204" pitchFamily="34" charset="0"/>
                <a:ea typeface="Calibri" panose="020F0502020204030204" pitchFamily="34" charset="0"/>
                <a:cs typeface="Calibri" panose="020F0502020204030204" pitchFamily="34" charset="0"/>
              </a:rPr>
              <a:t>rating</a:t>
            </a:r>
            <a: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We used different machine learning algorithm to check the accuracy </a:t>
            </a:r>
            <a:r>
              <a:rPr lang="en-US" sz="2400" spc="-5">
                <a:solidFill>
                  <a:srgbClr val="292929"/>
                </a:solidFill>
                <a:effectLst/>
                <a:latin typeface="Calibri" panose="020F0502020204030204" pitchFamily="34" charset="0"/>
                <a:ea typeface="Calibri" panose="020F0502020204030204" pitchFamily="34" charset="0"/>
                <a:cs typeface="Calibri" panose="020F0502020204030204" pitchFamily="34" charset="0"/>
              </a:rPr>
              <a:t>of </a:t>
            </a:r>
            <a:r>
              <a:rPr lang="en-US" sz="2400" spc="-5">
                <a:solidFill>
                  <a:srgbClr val="292929"/>
                </a:solidFill>
                <a:latin typeface="Calibri" panose="020F0502020204030204" pitchFamily="34" charset="0"/>
                <a:ea typeface="Calibri" panose="020F0502020204030204" pitchFamily="34" charset="0"/>
                <a:cs typeface="Calibri" panose="020F0502020204030204" pitchFamily="34" charset="0"/>
              </a:rPr>
              <a:t>rating</a:t>
            </a:r>
            <a:r>
              <a:rPr lang="en-US" sz="2400" spc="-5">
                <a:solidFill>
                  <a:srgbClr val="292929"/>
                </a:solidFill>
                <a:effectLst/>
                <a:latin typeface="Calibri" panose="020F0502020204030204" pitchFamily="34" charset="0"/>
                <a:ea typeface="Calibri" panose="020F0502020204030204" pitchFamily="34" charset="0"/>
                <a:cs typeface="Calibri" panose="020F0502020204030204" pitchFamily="34" charset="0"/>
              </a:rPr>
              <a:t> </a:t>
            </a:r>
            <a: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prediction.</a:t>
            </a:r>
            <a:br>
              <a:rPr lang="en-US" sz="24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br>
            <a:endParaRPr lang="en-IN" sz="6600" dirty="0"/>
          </a:p>
        </p:txBody>
      </p:sp>
      <p:sp>
        <p:nvSpPr>
          <p:cNvPr id="8" name="TextBox 7">
            <a:extLst>
              <a:ext uri="{FF2B5EF4-FFF2-40B4-BE49-F238E27FC236}">
                <a16:creationId xmlns:a16="http://schemas.microsoft.com/office/drawing/2014/main" id="{207DCD44-9EBA-F362-8C64-63AAD8AFD386}"/>
              </a:ext>
            </a:extLst>
          </p:cNvPr>
          <p:cNvSpPr txBox="1"/>
          <p:nvPr/>
        </p:nvSpPr>
        <p:spPr>
          <a:xfrm>
            <a:off x="683653" y="882203"/>
            <a:ext cx="9413383" cy="646331"/>
          </a:xfrm>
          <a:prstGeom prst="rect">
            <a:avLst/>
          </a:prstGeom>
          <a:noFill/>
        </p:spPr>
        <p:txBody>
          <a:bodyPr wrap="square">
            <a:spAutoFit/>
          </a:bodyPr>
          <a:lstStyle/>
          <a:p>
            <a:r>
              <a:rPr lang="en-IN" sz="3600" b="1"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Conclusion and Future Scope</a:t>
            </a:r>
            <a:r>
              <a:rPr lang="en-IN" sz="3600" spc="-5" dirty="0">
                <a:solidFill>
                  <a:srgbClr val="292929"/>
                </a:solidFill>
                <a:effectLst/>
                <a:latin typeface="Calibri" panose="020F0502020204030204" pitchFamily="34" charset="0"/>
                <a:ea typeface="Calibri" panose="020F0502020204030204" pitchFamily="34" charset="0"/>
                <a:cs typeface="Calibri" panose="020F0502020204030204" pitchFamily="34" charset="0"/>
              </a:rPr>
              <a:t>: -</a:t>
            </a:r>
            <a:endParaRPr lang="en-IN" sz="3600" dirty="0"/>
          </a:p>
        </p:txBody>
      </p:sp>
    </p:spTree>
    <p:extLst>
      <p:ext uri="{BB962C8B-B14F-4D97-AF65-F5344CB8AC3E}">
        <p14:creationId xmlns:p14="http://schemas.microsoft.com/office/powerpoint/2010/main" val="3564996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1F22F-BCFA-7985-55F3-8F612EA52A02}"/>
              </a:ext>
            </a:extLst>
          </p:cNvPr>
          <p:cNvSpPr>
            <a:spLocks noGrp="1"/>
          </p:cNvSpPr>
          <p:nvPr>
            <p:ph type="title"/>
          </p:nvPr>
        </p:nvSpPr>
        <p:spPr/>
        <p:txBody>
          <a:bodyPr/>
          <a:lstStyle/>
          <a:p>
            <a:r>
              <a:rPr lang="en-US" dirty="0"/>
              <a:t>Problem Statement: -</a:t>
            </a:r>
            <a:endParaRPr lang="en-IN" dirty="0"/>
          </a:p>
        </p:txBody>
      </p:sp>
      <p:sp>
        <p:nvSpPr>
          <p:cNvPr id="3" name="Content Placeholder 2">
            <a:extLst>
              <a:ext uri="{FF2B5EF4-FFF2-40B4-BE49-F238E27FC236}">
                <a16:creationId xmlns:a16="http://schemas.microsoft.com/office/drawing/2014/main" id="{F0EF80D3-DFA8-DCC9-D64F-B1D768EA2C70}"/>
              </a:ext>
            </a:extLst>
          </p:cNvPr>
          <p:cNvSpPr>
            <a:spLocks noGrp="1"/>
          </p:cNvSpPr>
          <p:nvPr>
            <p:ph idx="1"/>
          </p:nvPr>
        </p:nvSpPr>
        <p:spPr>
          <a:xfrm>
            <a:off x="838200" y="1339403"/>
            <a:ext cx="10515600" cy="5048518"/>
          </a:xfrm>
        </p:spPr>
        <p:txBody>
          <a:bodyPr>
            <a:norm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two main methods to approach this problem. Frist one is Data Collection that is you have to scrape the reviews of different laptops, Phones, Headphones, smart watches, Professional Cameras, Printers, Monitors, Home theatre, Router from different eCommerce websites. Basically, we need these columns 1) reviews of the product and 2) rating of the product. And convert all the ratings to their round number, as there are only 5 options for rating i.e., 1,2,3,4,5. If a rating is 4.5 convert it 5.</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Second one is Model Building phase that means after collecting the data, we need to build a machine learning model. Before model building we have to do  all data pre-processing steps. With different models with different hyper parameters and select the best model. By following the complete life cycle of data science. Include all the steps like</a:t>
            </a:r>
          </a:p>
          <a:p>
            <a:pPr>
              <a:lnSpc>
                <a:spcPct val="110000"/>
              </a:lnSpc>
              <a:spcBef>
                <a:spcPts val="0"/>
              </a:spcBef>
            </a:pPr>
            <a:r>
              <a:rPr lang="en-US" sz="1800" dirty="0">
                <a:effectLst/>
                <a:latin typeface="Calibri" panose="020F0502020204030204" pitchFamily="34" charset="0"/>
                <a:ea typeface="Calibri" panose="020F0502020204030204" pitchFamily="34" charset="0"/>
                <a:cs typeface="Times New Roman" panose="02020603050405020304" pitchFamily="18" charset="0"/>
              </a:rPr>
              <a:t>1. Data Cleaning</a:t>
            </a:r>
          </a:p>
          <a:p>
            <a:pPr>
              <a:lnSpc>
                <a:spcPct val="110000"/>
              </a:lnSpc>
              <a:spcBef>
                <a:spcPts val="0"/>
              </a:spcBef>
            </a:pPr>
            <a:r>
              <a:rPr lang="en-US" sz="1800" dirty="0">
                <a:effectLst/>
                <a:latin typeface="Calibri" panose="020F0502020204030204" pitchFamily="34" charset="0"/>
                <a:ea typeface="Calibri" panose="020F0502020204030204" pitchFamily="34" charset="0"/>
                <a:cs typeface="Times New Roman" panose="02020603050405020304" pitchFamily="18" charset="0"/>
              </a:rPr>
              <a:t>2. Exploratory Data Analysis</a:t>
            </a:r>
          </a:p>
          <a:p>
            <a:pPr>
              <a:lnSpc>
                <a:spcPct val="110000"/>
              </a:lnSpc>
              <a:spcBef>
                <a:spcPts val="0"/>
              </a:spcBef>
            </a:pPr>
            <a:r>
              <a:rPr lang="en-US" sz="1800" dirty="0">
                <a:effectLst/>
                <a:latin typeface="Calibri" panose="020F0502020204030204" pitchFamily="34" charset="0"/>
                <a:ea typeface="Calibri" panose="020F0502020204030204" pitchFamily="34" charset="0"/>
                <a:cs typeface="Times New Roman" panose="02020603050405020304" pitchFamily="18" charset="0"/>
              </a:rPr>
              <a:t>3. Data Pre-processing</a:t>
            </a:r>
          </a:p>
          <a:p>
            <a:pPr>
              <a:lnSpc>
                <a:spcPct val="110000"/>
              </a:lnSpc>
              <a:spcBef>
                <a:spcPts val="0"/>
              </a:spcBef>
            </a:pPr>
            <a:r>
              <a:rPr lang="en-US" sz="1800" dirty="0">
                <a:effectLst/>
                <a:latin typeface="Calibri" panose="020F0502020204030204" pitchFamily="34" charset="0"/>
                <a:ea typeface="Calibri" panose="020F0502020204030204" pitchFamily="34" charset="0"/>
                <a:cs typeface="Times New Roman" panose="02020603050405020304" pitchFamily="18" charset="0"/>
              </a:rPr>
              <a:t>4. Model Building</a:t>
            </a:r>
          </a:p>
          <a:p>
            <a:pPr>
              <a:lnSpc>
                <a:spcPct val="110000"/>
              </a:lnSpc>
              <a:spcBef>
                <a:spcPts val="0"/>
              </a:spcBef>
            </a:pPr>
            <a:r>
              <a:rPr lang="en-US" sz="1800" dirty="0">
                <a:effectLst/>
                <a:latin typeface="Calibri" panose="020F0502020204030204" pitchFamily="34" charset="0"/>
                <a:ea typeface="Calibri" panose="020F0502020204030204" pitchFamily="34" charset="0"/>
                <a:cs typeface="Times New Roman" panose="02020603050405020304" pitchFamily="18" charset="0"/>
              </a:rPr>
              <a:t>5. Model Evaluation</a:t>
            </a:r>
          </a:p>
          <a:p>
            <a:pPr>
              <a:lnSpc>
                <a:spcPct val="110000"/>
              </a:lnSpc>
              <a:spcBef>
                <a:spcPts val="0"/>
              </a:spcBef>
            </a:pPr>
            <a:r>
              <a:rPr lang="en-US" sz="1800" dirty="0">
                <a:effectLst/>
                <a:latin typeface="Calibri" panose="020F0502020204030204" pitchFamily="34" charset="0"/>
                <a:ea typeface="Calibri" panose="020F0502020204030204" pitchFamily="34" charset="0"/>
                <a:cs typeface="Times New Roman" panose="02020603050405020304" pitchFamily="18" charset="0"/>
              </a:rPr>
              <a:t>6. Selecting the best mode </a:t>
            </a:r>
            <a:endParaRPr lang="en-IN" dirty="0"/>
          </a:p>
        </p:txBody>
      </p:sp>
    </p:spTree>
    <p:extLst>
      <p:ext uri="{BB962C8B-B14F-4D97-AF65-F5344CB8AC3E}">
        <p14:creationId xmlns:p14="http://schemas.microsoft.com/office/powerpoint/2010/main" val="3870985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33CE-40EE-F8FB-08F5-C0DD8722EE4C}"/>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7AA84C11-34EF-F15D-5569-6DB7F63BEDB8}"/>
              </a:ext>
            </a:extLst>
          </p:cNvPr>
          <p:cNvSpPr>
            <a:spLocks noGrp="1"/>
          </p:cNvSpPr>
          <p:nvPr>
            <p:ph idx="1"/>
          </p:nvPr>
        </p:nvSpPr>
        <p:spPr/>
        <p:txBody>
          <a:bodyPr/>
          <a:lstStyle/>
          <a:p>
            <a:r>
              <a:rPr lang="en-US" dirty="0"/>
              <a:t>The steps followed in this work, right from the dataset preparation to obtaining results are represented in Fig.</a:t>
            </a:r>
            <a:endParaRPr lang="en-IN" dirty="0"/>
          </a:p>
        </p:txBody>
      </p:sp>
      <p:pic>
        <p:nvPicPr>
          <p:cNvPr id="4" name="Picture 3">
            <a:extLst>
              <a:ext uri="{FF2B5EF4-FFF2-40B4-BE49-F238E27FC236}">
                <a16:creationId xmlns:a16="http://schemas.microsoft.com/office/drawing/2014/main" id="{806E486D-657F-E33C-1B87-5A68541BAE75}"/>
              </a:ext>
            </a:extLst>
          </p:cNvPr>
          <p:cNvPicPr>
            <a:picLocks noChangeAspect="1"/>
          </p:cNvPicPr>
          <p:nvPr/>
        </p:nvPicPr>
        <p:blipFill>
          <a:blip r:embed="rId2"/>
          <a:stretch>
            <a:fillRect/>
          </a:stretch>
        </p:blipFill>
        <p:spPr>
          <a:xfrm>
            <a:off x="1635616" y="2765425"/>
            <a:ext cx="9040969" cy="2772490"/>
          </a:xfrm>
          <a:prstGeom prst="rect">
            <a:avLst/>
          </a:prstGeom>
        </p:spPr>
      </p:pic>
    </p:spTree>
    <p:extLst>
      <p:ext uri="{BB962C8B-B14F-4D97-AF65-F5344CB8AC3E}">
        <p14:creationId xmlns:p14="http://schemas.microsoft.com/office/powerpoint/2010/main" val="1509732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5A2EB-08FD-6C94-35E8-78CC378E1AE2}"/>
              </a:ext>
            </a:extLst>
          </p:cNvPr>
          <p:cNvSpPr>
            <a:spLocks noGrp="1"/>
          </p:cNvSpPr>
          <p:nvPr>
            <p:ph type="title"/>
          </p:nvPr>
        </p:nvSpPr>
        <p:spPr/>
        <p:txBody>
          <a:bodyPr/>
          <a:lstStyle/>
          <a:p>
            <a:r>
              <a:rPr lang="en-IN" b="1" dirty="0"/>
              <a:t>EDA (Exploratory Data Analysis):-</a:t>
            </a:r>
          </a:p>
        </p:txBody>
      </p:sp>
      <p:sp>
        <p:nvSpPr>
          <p:cNvPr id="3" name="Content Placeholder 2">
            <a:extLst>
              <a:ext uri="{FF2B5EF4-FFF2-40B4-BE49-F238E27FC236}">
                <a16:creationId xmlns:a16="http://schemas.microsoft.com/office/drawing/2014/main" id="{B75A6069-30BB-7759-8E04-D9CCF5451D44}"/>
              </a:ext>
            </a:extLst>
          </p:cNvPr>
          <p:cNvSpPr>
            <a:spLocks noGrp="1"/>
          </p:cNvSpPr>
          <p:nvPr>
            <p:ph idx="1"/>
          </p:nvPr>
        </p:nvSpPr>
        <p:spPr>
          <a:xfrm>
            <a:off x="838200" y="1838504"/>
            <a:ext cx="10515600" cy="4351338"/>
          </a:xfrm>
        </p:spPr>
        <p:txBody>
          <a:bodyPr/>
          <a:lstStyle/>
          <a:p>
            <a:pPr marL="0" indent="0">
              <a:buNone/>
            </a:pPr>
            <a:r>
              <a:rPr lang="en-IN" b="1" dirty="0"/>
              <a:t>Import libraries: -</a:t>
            </a:r>
          </a:p>
          <a:p>
            <a:r>
              <a:rPr lang="en-IN" dirty="0"/>
              <a:t>Import pandas as pd        # for data manipulation</a:t>
            </a:r>
          </a:p>
          <a:p>
            <a:r>
              <a:rPr lang="en-IN" dirty="0"/>
              <a:t>Import </a:t>
            </a:r>
            <a:r>
              <a:rPr lang="en-IN" dirty="0" err="1"/>
              <a:t>numpy</a:t>
            </a:r>
            <a:r>
              <a:rPr lang="en-IN" dirty="0"/>
              <a:t> as np         # for mathematical calculations</a:t>
            </a:r>
          </a:p>
          <a:p>
            <a:r>
              <a:rPr lang="en-IN" dirty="0"/>
              <a:t>Import seaborn as </a:t>
            </a:r>
            <a:r>
              <a:rPr lang="en-IN" dirty="0" err="1"/>
              <a:t>sns</a:t>
            </a:r>
            <a:r>
              <a:rPr lang="en-IN" dirty="0"/>
              <a:t>      # for data visualization</a:t>
            </a:r>
          </a:p>
          <a:p>
            <a:r>
              <a:rPr lang="en-IN" dirty="0"/>
              <a:t>Import </a:t>
            </a:r>
            <a:r>
              <a:rPr lang="en-IN" dirty="0" err="1"/>
              <a:t>matplotlib.pyplot</a:t>
            </a:r>
            <a:r>
              <a:rPr lang="en-IN" dirty="0"/>
              <a:t> as </a:t>
            </a:r>
            <a:r>
              <a:rPr lang="en-IN" dirty="0" err="1"/>
              <a:t>plt</a:t>
            </a:r>
            <a:r>
              <a:rPr lang="en-IN" dirty="0"/>
              <a:t>  #for graphical analysis</a:t>
            </a:r>
          </a:p>
          <a:p>
            <a:r>
              <a:rPr lang="en-IN" dirty="0"/>
              <a:t>%matplotlib inline</a:t>
            </a:r>
          </a:p>
          <a:p>
            <a:r>
              <a:rPr lang="en-US" dirty="0"/>
              <a:t> Import warnings                # to ignore any warnings</a:t>
            </a:r>
            <a:endParaRPr lang="en-IN" dirty="0"/>
          </a:p>
        </p:txBody>
      </p:sp>
    </p:spTree>
    <p:extLst>
      <p:ext uri="{BB962C8B-B14F-4D97-AF65-F5344CB8AC3E}">
        <p14:creationId xmlns:p14="http://schemas.microsoft.com/office/powerpoint/2010/main" val="998017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261B0-5DD2-0409-EE61-84B015EF3342}"/>
              </a:ext>
            </a:extLst>
          </p:cNvPr>
          <p:cNvSpPr>
            <a:spLocks noGrp="1"/>
          </p:cNvSpPr>
          <p:nvPr>
            <p:ph type="title"/>
          </p:nvPr>
        </p:nvSpPr>
        <p:spPr/>
        <p:txBody>
          <a:bodyPr/>
          <a:lstStyle/>
          <a:p>
            <a:r>
              <a:rPr lang="en-IN" dirty="0"/>
              <a:t>Technical Requirements:</a:t>
            </a:r>
          </a:p>
        </p:txBody>
      </p:sp>
      <p:sp>
        <p:nvSpPr>
          <p:cNvPr id="5" name="TextBox 4">
            <a:extLst>
              <a:ext uri="{FF2B5EF4-FFF2-40B4-BE49-F238E27FC236}">
                <a16:creationId xmlns:a16="http://schemas.microsoft.com/office/drawing/2014/main" id="{9C8354B5-FCAF-D98E-ACBA-FC7B673B3C46}"/>
              </a:ext>
            </a:extLst>
          </p:cNvPr>
          <p:cNvSpPr txBox="1"/>
          <p:nvPr/>
        </p:nvSpPr>
        <p:spPr>
          <a:xfrm>
            <a:off x="656822" y="1614446"/>
            <a:ext cx="10696977" cy="5396862"/>
          </a:xfrm>
          <a:prstGeom prst="rect">
            <a:avLst/>
          </a:prstGeom>
          <a:noFill/>
        </p:spPr>
        <p:txBody>
          <a:bodyPr wrap="square">
            <a:spAutoFit/>
          </a:bodyPr>
          <a:lstStyle/>
          <a:p>
            <a:pPr marL="457200">
              <a:lnSpc>
                <a:spcPct val="107000"/>
              </a:lnSpc>
            </a:pPr>
            <a:r>
              <a:rPr lang="en-US" sz="1900" dirty="0">
                <a:effectLst/>
                <a:latin typeface="Calibri" panose="020F0502020204030204" pitchFamily="34" charset="0"/>
                <a:ea typeface="Calibri" panose="020F0502020204030204" pitchFamily="34" charset="0"/>
                <a:cs typeface="Times New Roman" panose="02020603050405020304" pitchFamily="18" charset="0"/>
              </a:rPr>
              <a:t>Mathematical Summary: </a:t>
            </a:r>
          </a:p>
          <a:p>
            <a:pPr marL="457200">
              <a:lnSpc>
                <a:spcPct val="107000"/>
              </a:lnSpc>
            </a:pPr>
            <a:r>
              <a:rPr lang="en-US" sz="1900" dirty="0">
                <a:effectLst/>
                <a:latin typeface="Calibri" panose="020F0502020204030204" pitchFamily="34" charset="0"/>
                <a:ea typeface="Calibri" panose="020F0502020204030204" pitchFamily="34" charset="0"/>
                <a:cs typeface="Times New Roman" panose="02020603050405020304" pitchFamily="18" charset="0"/>
              </a:rPr>
              <a:t>Dimensions of Dataset: There are 3 columns and 22048 rows in this dataset.</a:t>
            </a:r>
          </a:p>
          <a:p>
            <a:pPr marL="457200">
              <a:lnSpc>
                <a:spcPct val="107000"/>
              </a:lnSpc>
            </a:pPr>
            <a:r>
              <a:rPr lang="en-US" sz="1900" dirty="0">
                <a:effectLst/>
                <a:latin typeface="Calibri" panose="020F0502020204030204" pitchFamily="34" charset="0"/>
                <a:ea typeface="Calibri" panose="020F0502020204030204" pitchFamily="34" charset="0"/>
                <a:cs typeface="Times New Roman" panose="02020603050405020304" pitchFamily="18" charset="0"/>
              </a:rPr>
              <a:t>Null Values: There are null values in this dataset.</a:t>
            </a:r>
          </a:p>
          <a:p>
            <a:pPr marL="457200">
              <a:lnSpc>
                <a:spcPct val="107000"/>
              </a:lnSpc>
            </a:pPr>
            <a:r>
              <a:rPr lang="en-US" sz="1900" dirty="0">
                <a:effectLst/>
                <a:latin typeface="Calibri" panose="020F0502020204030204" pitchFamily="34" charset="0"/>
                <a:ea typeface="Calibri" panose="020F0502020204030204" pitchFamily="34" charset="0"/>
                <a:cs typeface="Times New Roman" panose="02020603050405020304" pitchFamily="18" charset="0"/>
              </a:rPr>
              <a:t>Skewness: Skewness is present in column.</a:t>
            </a:r>
          </a:p>
          <a:p>
            <a:pPr marL="457200">
              <a:lnSpc>
                <a:spcPct val="107000"/>
              </a:lnSpc>
            </a:pPr>
            <a:r>
              <a:rPr lang="en-US" sz="1900" dirty="0">
                <a:effectLst/>
                <a:latin typeface="Calibri" panose="020F0502020204030204" pitchFamily="34" charset="0"/>
                <a:ea typeface="Calibri" panose="020F0502020204030204" pitchFamily="34" charset="0"/>
                <a:cs typeface="Times New Roman" panose="02020603050405020304" pitchFamily="18" charset="0"/>
              </a:rPr>
              <a:t>Statistical Summary: Standard deviation is very high in most of the columns.</a:t>
            </a:r>
          </a:p>
          <a:p>
            <a:pPr marL="457200">
              <a:lnSpc>
                <a:spcPct val="107000"/>
              </a:lnSpc>
            </a:pPr>
            <a:r>
              <a:rPr lang="en-US" sz="1900" dirty="0">
                <a:effectLst/>
                <a:latin typeface="Calibri" panose="020F0502020204030204" pitchFamily="34" charset="0"/>
                <a:ea typeface="Calibri" panose="020F0502020204030204" pitchFamily="34" charset="0"/>
                <a:cs typeface="Times New Roman" panose="02020603050405020304" pitchFamily="18" charset="0"/>
              </a:rPr>
              <a:t>Special Character are present in both dataset (train and test).</a:t>
            </a:r>
          </a:p>
          <a:p>
            <a:pPr marL="457200">
              <a:lnSpc>
                <a:spcPct val="107000"/>
              </a:lnSpc>
            </a:pPr>
            <a:endParaRPr lang="en-US" sz="19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1900" dirty="0">
                <a:effectLst/>
                <a:latin typeface="Calibri" panose="020F0502020204030204" pitchFamily="34" charset="0"/>
                <a:ea typeface="Calibri" panose="020F0502020204030204" pitchFamily="34" charset="0"/>
                <a:cs typeface="Times New Roman" panose="02020603050405020304" pitchFamily="18" charset="0"/>
              </a:rPr>
              <a:t>Data Sources and their formats:</a:t>
            </a:r>
          </a:p>
          <a:p>
            <a:pPr marL="457200">
              <a:lnSpc>
                <a:spcPct val="107000"/>
              </a:lnSpc>
            </a:pPr>
            <a:r>
              <a:rPr lang="en-US" sz="1900" dirty="0">
                <a:effectLst/>
                <a:latin typeface="Calibri" panose="020F0502020204030204" pitchFamily="34" charset="0"/>
                <a:ea typeface="Calibri" panose="020F0502020204030204" pitchFamily="34" charset="0"/>
                <a:cs typeface="Times New Roman" panose="02020603050405020304" pitchFamily="18" charset="0"/>
              </a:rPr>
              <a:t>Data Sources: I have scrapped the train &amp; test data from the different data sources like Amazon, Flipkart etc. In order to improve the ecommerce services , the client wants some predictions that could help them in further investment and improvement in services of ecommerce sites . This project is multiclass classification type as it has 5 type of class which we have to predict like Rating 1,2,3,4,5 that indicates Best, Good, Average, worst &amp; very worst rating.</a:t>
            </a:r>
          </a:p>
          <a:p>
            <a:pPr marL="457200">
              <a:lnSpc>
                <a:spcPct val="107000"/>
              </a:lnSpc>
            </a:pP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US" sz="1900" dirty="0">
                <a:effectLst/>
                <a:latin typeface="Calibri" panose="020F0502020204030204" pitchFamily="34" charset="0"/>
                <a:ea typeface="Calibri" panose="020F0502020204030204" pitchFamily="34" charset="0"/>
                <a:cs typeface="Times New Roman" panose="02020603050405020304" pitchFamily="18" charset="0"/>
              </a:rPr>
              <a:t>Data Formats: Text &amp; Review columns are object datatype which we need to encode &amp; pre-process.</a:t>
            </a:r>
          </a:p>
          <a:p>
            <a:pPr marL="457200">
              <a:lnSpc>
                <a:spcPct val="107000"/>
              </a:lnSpc>
            </a:pP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5231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83E8C-0323-0D3D-891E-CBEA3F1B9ED9}"/>
              </a:ext>
            </a:extLst>
          </p:cNvPr>
          <p:cNvSpPr>
            <a:spLocks noGrp="1"/>
          </p:cNvSpPr>
          <p:nvPr>
            <p:ph type="title"/>
          </p:nvPr>
        </p:nvSpPr>
        <p:spPr/>
        <p:txBody>
          <a:bodyPr/>
          <a:lstStyle/>
          <a:p>
            <a:r>
              <a:rPr lang="en-IN" b="1" dirty="0"/>
              <a:t>Load Dataset</a:t>
            </a:r>
          </a:p>
        </p:txBody>
      </p:sp>
      <p:pic>
        <p:nvPicPr>
          <p:cNvPr id="4" name="Picture 3">
            <a:extLst>
              <a:ext uri="{FF2B5EF4-FFF2-40B4-BE49-F238E27FC236}">
                <a16:creationId xmlns:a16="http://schemas.microsoft.com/office/drawing/2014/main" id="{D25DCAAF-3926-7769-F714-37220B2CEB6D}"/>
              </a:ext>
            </a:extLst>
          </p:cNvPr>
          <p:cNvPicPr>
            <a:picLocks noChangeAspect="1"/>
          </p:cNvPicPr>
          <p:nvPr/>
        </p:nvPicPr>
        <p:blipFill>
          <a:blip r:embed="rId2"/>
          <a:stretch>
            <a:fillRect/>
          </a:stretch>
        </p:blipFill>
        <p:spPr>
          <a:xfrm>
            <a:off x="838200" y="1422646"/>
            <a:ext cx="9591675" cy="4733925"/>
          </a:xfrm>
          <a:prstGeom prst="rect">
            <a:avLst/>
          </a:prstGeom>
        </p:spPr>
      </p:pic>
    </p:spTree>
    <p:extLst>
      <p:ext uri="{BB962C8B-B14F-4D97-AF65-F5344CB8AC3E}">
        <p14:creationId xmlns:p14="http://schemas.microsoft.com/office/powerpoint/2010/main" val="353945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BF572-ADC7-98CF-0849-F3CC1C79CE0F}"/>
              </a:ext>
            </a:extLst>
          </p:cNvPr>
          <p:cNvSpPr>
            <a:spLocks noGrp="1"/>
          </p:cNvSpPr>
          <p:nvPr>
            <p:ph type="title"/>
          </p:nvPr>
        </p:nvSpPr>
        <p:spPr/>
        <p:txBody>
          <a:bodyPr/>
          <a:lstStyle/>
          <a:p>
            <a:r>
              <a:rPr lang="en-IN" b="1" dirty="0"/>
              <a:t>Observations</a:t>
            </a:r>
          </a:p>
        </p:txBody>
      </p:sp>
      <p:sp>
        <p:nvSpPr>
          <p:cNvPr id="3" name="Content Placeholder 2">
            <a:extLst>
              <a:ext uri="{FF2B5EF4-FFF2-40B4-BE49-F238E27FC236}">
                <a16:creationId xmlns:a16="http://schemas.microsoft.com/office/drawing/2014/main" id="{8D169DAE-21B5-7140-4F52-A7A385B1C3F2}"/>
              </a:ext>
            </a:extLst>
          </p:cNvPr>
          <p:cNvSpPr>
            <a:spLocks noGrp="1"/>
          </p:cNvSpPr>
          <p:nvPr>
            <p:ph idx="1"/>
          </p:nvPr>
        </p:nvSpPr>
        <p:spPr/>
        <p:txBody>
          <a:bodyPr>
            <a:normAutofit/>
          </a:bodyPr>
          <a:lstStyle/>
          <a:p>
            <a:pPr marL="457200">
              <a:lnSpc>
                <a:spcPct val="107000"/>
              </a:lnSpc>
            </a:pPr>
            <a:r>
              <a:rPr lang="en-IN" sz="2800" dirty="0">
                <a:effectLst/>
                <a:latin typeface="Calibri" panose="020F0502020204030204" pitchFamily="34" charset="0"/>
                <a:ea typeface="Calibri" panose="020F0502020204030204" pitchFamily="34" charset="0"/>
                <a:cs typeface="Times New Roman" panose="02020603050405020304" pitchFamily="18" charset="0"/>
              </a:rPr>
              <a:t>Dimensions of Dataset: There are 3 columns and 22048 rows in this dataset(both tarin and test).</a:t>
            </a:r>
          </a:p>
          <a:p>
            <a:pPr marL="457200">
              <a:lnSpc>
                <a:spcPct val="107000"/>
              </a:lnSpc>
            </a:pPr>
            <a:r>
              <a:rPr lang="en-IN" sz="2800" dirty="0">
                <a:effectLst/>
                <a:latin typeface="Calibri" panose="020F0502020204030204" pitchFamily="34" charset="0"/>
                <a:ea typeface="Calibri" panose="020F0502020204030204" pitchFamily="34" charset="0"/>
                <a:cs typeface="Times New Roman" panose="02020603050405020304" pitchFamily="18" charset="0"/>
              </a:rPr>
              <a:t>Null Values: There are null values in this dataset.</a:t>
            </a:r>
          </a:p>
          <a:p>
            <a:pPr marL="457200">
              <a:lnSpc>
                <a:spcPct val="107000"/>
              </a:lnSpc>
            </a:pPr>
            <a:r>
              <a:rPr lang="en-IN" sz="2800" dirty="0">
                <a:effectLst/>
                <a:latin typeface="Calibri" panose="020F0502020204030204" pitchFamily="34" charset="0"/>
                <a:ea typeface="Calibri" panose="020F0502020204030204" pitchFamily="34" charset="0"/>
                <a:cs typeface="Times New Roman" panose="02020603050405020304" pitchFamily="18" charset="0"/>
              </a:rPr>
              <a:t>Skewness: Skewness is present in every column Statistical. </a:t>
            </a:r>
          </a:p>
          <a:p>
            <a:pPr marL="457200">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There is data imbalance in target variable.</a:t>
            </a:r>
          </a:p>
        </p:txBody>
      </p:sp>
    </p:spTree>
    <p:extLst>
      <p:ext uri="{BB962C8B-B14F-4D97-AF65-F5344CB8AC3E}">
        <p14:creationId xmlns:p14="http://schemas.microsoft.com/office/powerpoint/2010/main" val="4034826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838BA-FB09-9A1C-79BB-4C4945CED7CA}"/>
              </a:ext>
            </a:extLst>
          </p:cNvPr>
          <p:cNvSpPr>
            <a:spLocks noGrp="1"/>
          </p:cNvSpPr>
          <p:nvPr>
            <p:ph type="title"/>
          </p:nvPr>
        </p:nvSpPr>
        <p:spPr/>
        <p:txBody>
          <a:bodyPr/>
          <a:lstStyle/>
          <a:p>
            <a:r>
              <a:rPr lang="en-IN" b="1" dirty="0"/>
              <a:t>Data Visualization</a:t>
            </a:r>
          </a:p>
        </p:txBody>
      </p:sp>
      <p:sp>
        <p:nvSpPr>
          <p:cNvPr id="3" name="Content Placeholder 2">
            <a:extLst>
              <a:ext uri="{FF2B5EF4-FFF2-40B4-BE49-F238E27FC236}">
                <a16:creationId xmlns:a16="http://schemas.microsoft.com/office/drawing/2014/main" id="{5DBDC2DD-203F-2186-F77C-5BE040000CE0}"/>
              </a:ext>
            </a:extLst>
          </p:cNvPr>
          <p:cNvSpPr>
            <a:spLocks noGrp="1"/>
          </p:cNvSpPr>
          <p:nvPr>
            <p:ph idx="1"/>
          </p:nvPr>
        </p:nvSpPr>
        <p:spPr/>
        <p:txBody>
          <a:bodyPr/>
          <a:lstStyle/>
          <a:p>
            <a:pPr marL="0" indent="0">
              <a:buNone/>
            </a:pPr>
            <a:r>
              <a:rPr lang="en-US" dirty="0"/>
              <a:t>We now have a basic idea about the data. We need to extend that with some visualizations. We are going to look at three types of plots:</a:t>
            </a:r>
          </a:p>
          <a:p>
            <a:endParaRPr lang="en-US" dirty="0"/>
          </a:p>
          <a:p>
            <a:r>
              <a:rPr lang="en-US" dirty="0"/>
              <a:t>Univariate plots to better understand each variable.</a:t>
            </a:r>
          </a:p>
          <a:p>
            <a:r>
              <a:rPr lang="en-US" dirty="0"/>
              <a:t>Bivariate plots to find relationship between two variables,</a:t>
            </a:r>
          </a:p>
          <a:p>
            <a:r>
              <a:rPr lang="en-US" dirty="0"/>
              <a:t>Multivariate plots to better understand the relationships             between variables.</a:t>
            </a:r>
          </a:p>
          <a:p>
            <a:endParaRPr lang="en-IN" dirty="0"/>
          </a:p>
        </p:txBody>
      </p:sp>
    </p:spTree>
    <p:extLst>
      <p:ext uri="{BB962C8B-B14F-4D97-AF65-F5344CB8AC3E}">
        <p14:creationId xmlns:p14="http://schemas.microsoft.com/office/powerpoint/2010/main" val="536379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TotalTime>
  <Words>1095</Words>
  <Application>Microsoft Office PowerPoint</Application>
  <PresentationFormat>Widescreen</PresentationFormat>
  <Paragraphs>77</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Georgia</vt:lpstr>
      <vt:lpstr>Office Theme</vt:lpstr>
      <vt:lpstr>Rating Prediction</vt:lpstr>
      <vt:lpstr>Information</vt:lpstr>
      <vt:lpstr>Problem Statement: -</vt:lpstr>
      <vt:lpstr>Methodology:-</vt:lpstr>
      <vt:lpstr>EDA (Exploratory Data Analysis):-</vt:lpstr>
      <vt:lpstr>Technical Requirements:</vt:lpstr>
      <vt:lpstr>Load Dataset</vt:lpstr>
      <vt:lpstr>Observations</vt:lpstr>
      <vt:lpstr>Data Visualization</vt:lpstr>
      <vt:lpstr>Univariate Plots:-</vt:lpstr>
      <vt:lpstr>PowerPoint Presentation</vt:lpstr>
      <vt:lpstr>Bivariate Plot</vt:lpstr>
      <vt:lpstr>PowerPoint Presentation</vt:lpstr>
      <vt:lpstr>Multivariate Plot</vt:lpstr>
      <vt:lpstr>Data Pre-processing:-</vt:lpstr>
      <vt:lpstr>Data Pre-processing:-</vt:lpstr>
      <vt:lpstr>Data Pre-processing:-</vt:lpstr>
      <vt:lpstr>Data Pre-processing:-</vt:lpstr>
      <vt:lpstr>Data Pre-processing:-</vt:lpstr>
      <vt:lpstr>PowerPoint Presentation</vt:lpstr>
      <vt:lpstr>Power Transformation to remove skewness</vt:lpstr>
      <vt:lpstr>Distribution to see outliers</vt:lpstr>
      <vt:lpstr>Multicollinearity by VIF</vt:lpstr>
      <vt:lpstr>PowerPoint Presentation</vt:lpstr>
      <vt:lpstr>PowerPoint Presentation</vt:lpstr>
      <vt:lpstr>Build the models &amp; select best one</vt:lpstr>
      <vt:lpstr>All models accuracy</vt:lpstr>
      <vt:lpstr>Selected Model  </vt:lpstr>
      <vt:lpstr>  In this project we build the multiclassification model that can predict rating based on reviews. The challenge behind predicting models is EDA &amp; data scrapping.  We have gone through how to implement the entire machine learning pipeline, and we have an intuitive understanding of machine learning algorithms. The larger the dataset gets, the more complex each of the mentioned steps gets. Therefore, using this as a base will help while you build your knowledge of machine learning pipelines.  This Paper has presented a supervised rating prediction learning model which used machine learning algorithms to predict the rating. We used different machine learning algorithm to check the accuracy of rating prediction.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dc:title>
  <dc:creator>Amruta Patel</dc:creator>
  <cp:lastModifiedBy>Amruta Patel</cp:lastModifiedBy>
  <cp:revision>267</cp:revision>
  <dcterms:created xsi:type="dcterms:W3CDTF">2022-07-27T15:03:48Z</dcterms:created>
  <dcterms:modified xsi:type="dcterms:W3CDTF">2022-10-01T17:44:19Z</dcterms:modified>
</cp:coreProperties>
</file>