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8" r:id="rId5"/>
    <p:sldId id="300" r:id="rId6"/>
    <p:sldId id="259" r:id="rId7"/>
    <p:sldId id="260" r:id="rId8"/>
    <p:sldId id="286" r:id="rId9"/>
    <p:sldId id="261" r:id="rId10"/>
    <p:sldId id="262" r:id="rId11"/>
    <p:sldId id="263" r:id="rId12"/>
    <p:sldId id="264" r:id="rId13"/>
    <p:sldId id="265" r:id="rId14"/>
    <p:sldId id="273" r:id="rId15"/>
    <p:sldId id="287" r:id="rId16"/>
    <p:sldId id="288" r:id="rId17"/>
    <p:sldId id="274" r:id="rId18"/>
    <p:sldId id="276" r:id="rId19"/>
    <p:sldId id="301" r:id="rId20"/>
    <p:sldId id="278" r:id="rId21"/>
    <p:sldId id="293" r:id="rId22"/>
    <p:sldId id="291" r:id="rId23"/>
    <p:sldId id="282" r:id="rId24"/>
    <p:sldId id="283" r:id="rId25"/>
    <p:sldId id="284" r:id="rId26"/>
    <p:sldId id="285" r:id="rId27"/>
    <p:sldId id="294" r:id="rId28"/>
    <p:sldId id="302"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a Patel" initials="AP" lastIdx="1" clrIdx="0">
    <p:extLst>
      <p:ext uri="{19B8F6BF-5375-455C-9EA6-DF929625EA0E}">
        <p15:presenceInfo xmlns:p15="http://schemas.microsoft.com/office/powerpoint/2012/main" userId="5b7809a8a9c4c8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4" autoAdjust="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BFC3-4A9A-C67A-AD0F-0AEC14304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6D4BD2-DC12-A45B-ECE4-B61318897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971C13-50DD-2CFB-41A3-D5E5B2A65224}"/>
              </a:ext>
            </a:extLst>
          </p:cNvPr>
          <p:cNvSpPr>
            <a:spLocks noGrp="1"/>
          </p:cNvSpPr>
          <p:nvPr>
            <p:ph type="dt" sz="half" idx="10"/>
          </p:nvPr>
        </p:nvSpPr>
        <p:spPr/>
        <p:txBody>
          <a:bodyPr/>
          <a:lstStyle/>
          <a:p>
            <a:fld id="{713BDF93-F8D9-4D5C-BE8B-8FF3DB0CDF86}" type="datetimeFigureOut">
              <a:rPr lang="en-IN" smtClean="0"/>
              <a:t>13-09-2022</a:t>
            </a:fld>
            <a:endParaRPr lang="en-IN"/>
          </a:p>
        </p:txBody>
      </p:sp>
      <p:sp>
        <p:nvSpPr>
          <p:cNvPr id="5" name="Footer Placeholder 4">
            <a:extLst>
              <a:ext uri="{FF2B5EF4-FFF2-40B4-BE49-F238E27FC236}">
                <a16:creationId xmlns:a16="http://schemas.microsoft.com/office/drawing/2014/main" id="{0EEB56D0-A71B-D4CF-DA5B-613B2D9F78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D059D1-6ECA-A605-E074-30E91A6DC8E3}"/>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54447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6428-1345-945E-AA55-E1FB2C96FE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4D3179-BBDB-6E7A-06AD-7B8AA05A67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A2DDD-A2D6-9B0F-6529-3A941734CBF3}"/>
              </a:ext>
            </a:extLst>
          </p:cNvPr>
          <p:cNvSpPr>
            <a:spLocks noGrp="1"/>
          </p:cNvSpPr>
          <p:nvPr>
            <p:ph type="dt" sz="half" idx="10"/>
          </p:nvPr>
        </p:nvSpPr>
        <p:spPr/>
        <p:txBody>
          <a:bodyPr/>
          <a:lstStyle/>
          <a:p>
            <a:fld id="{713BDF93-F8D9-4D5C-BE8B-8FF3DB0CDF86}" type="datetimeFigureOut">
              <a:rPr lang="en-IN" smtClean="0"/>
              <a:t>13-09-2022</a:t>
            </a:fld>
            <a:endParaRPr lang="en-IN"/>
          </a:p>
        </p:txBody>
      </p:sp>
      <p:sp>
        <p:nvSpPr>
          <p:cNvPr id="5" name="Footer Placeholder 4">
            <a:extLst>
              <a:ext uri="{FF2B5EF4-FFF2-40B4-BE49-F238E27FC236}">
                <a16:creationId xmlns:a16="http://schemas.microsoft.com/office/drawing/2014/main" id="{7B1635C7-4F1B-45A0-526D-FF2A6AE20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EFC08-BD35-AB1F-48D8-246B64C3B2F4}"/>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49537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C81DC-C136-2E49-5D70-0CAE41714F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194195-22C1-D229-ED75-67FA150196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2ED61-2AB9-3254-5A78-9C26B0CD05D1}"/>
              </a:ext>
            </a:extLst>
          </p:cNvPr>
          <p:cNvSpPr>
            <a:spLocks noGrp="1"/>
          </p:cNvSpPr>
          <p:nvPr>
            <p:ph type="dt" sz="half" idx="10"/>
          </p:nvPr>
        </p:nvSpPr>
        <p:spPr/>
        <p:txBody>
          <a:bodyPr/>
          <a:lstStyle/>
          <a:p>
            <a:fld id="{713BDF93-F8D9-4D5C-BE8B-8FF3DB0CDF86}" type="datetimeFigureOut">
              <a:rPr lang="en-IN" smtClean="0"/>
              <a:t>13-09-2022</a:t>
            </a:fld>
            <a:endParaRPr lang="en-IN"/>
          </a:p>
        </p:txBody>
      </p:sp>
      <p:sp>
        <p:nvSpPr>
          <p:cNvPr id="5" name="Footer Placeholder 4">
            <a:extLst>
              <a:ext uri="{FF2B5EF4-FFF2-40B4-BE49-F238E27FC236}">
                <a16:creationId xmlns:a16="http://schemas.microsoft.com/office/drawing/2014/main" id="{1D531662-9D45-94D1-8402-3970ECB90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5008A-2D78-1B68-00F2-9F75DFD955F6}"/>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203234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9F36-9364-77C3-423B-6897A77526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714A37-C097-12BB-7834-4A747FA0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5396C0-CCF0-5706-4274-306C3EADC307}"/>
              </a:ext>
            </a:extLst>
          </p:cNvPr>
          <p:cNvSpPr>
            <a:spLocks noGrp="1"/>
          </p:cNvSpPr>
          <p:nvPr>
            <p:ph type="dt" sz="half" idx="10"/>
          </p:nvPr>
        </p:nvSpPr>
        <p:spPr/>
        <p:txBody>
          <a:bodyPr/>
          <a:lstStyle/>
          <a:p>
            <a:fld id="{713BDF93-F8D9-4D5C-BE8B-8FF3DB0CDF86}" type="datetimeFigureOut">
              <a:rPr lang="en-IN" smtClean="0"/>
              <a:t>13-09-2022</a:t>
            </a:fld>
            <a:endParaRPr lang="en-IN"/>
          </a:p>
        </p:txBody>
      </p:sp>
      <p:sp>
        <p:nvSpPr>
          <p:cNvPr id="5" name="Footer Placeholder 4">
            <a:extLst>
              <a:ext uri="{FF2B5EF4-FFF2-40B4-BE49-F238E27FC236}">
                <a16:creationId xmlns:a16="http://schemas.microsoft.com/office/drawing/2014/main" id="{F3C21FAD-2532-2F02-0E9F-E225D49AE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0C899-F753-BC95-F32C-06C5F41A15B1}"/>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82397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22D2-8B9A-A9D1-60B8-423F4E406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CD971B-0C92-25E4-E6ED-0E64CF6A2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D5402-A9CD-0242-AAF2-D8FE87086ECA}"/>
              </a:ext>
            </a:extLst>
          </p:cNvPr>
          <p:cNvSpPr>
            <a:spLocks noGrp="1"/>
          </p:cNvSpPr>
          <p:nvPr>
            <p:ph type="dt" sz="half" idx="10"/>
          </p:nvPr>
        </p:nvSpPr>
        <p:spPr/>
        <p:txBody>
          <a:bodyPr/>
          <a:lstStyle/>
          <a:p>
            <a:fld id="{713BDF93-F8D9-4D5C-BE8B-8FF3DB0CDF86}" type="datetimeFigureOut">
              <a:rPr lang="en-IN" smtClean="0"/>
              <a:t>13-09-2022</a:t>
            </a:fld>
            <a:endParaRPr lang="en-IN"/>
          </a:p>
        </p:txBody>
      </p:sp>
      <p:sp>
        <p:nvSpPr>
          <p:cNvPr id="5" name="Footer Placeholder 4">
            <a:extLst>
              <a:ext uri="{FF2B5EF4-FFF2-40B4-BE49-F238E27FC236}">
                <a16:creationId xmlns:a16="http://schemas.microsoft.com/office/drawing/2014/main" id="{A2A51031-1D1A-9894-D187-77C65B814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AF133D-B905-CEA3-34D4-FE11C7F8D877}"/>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63075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621C-5903-4DB9-87D8-AFA76D7C25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6B6AC5-80B2-6777-F6A3-496AF895EE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CE3557-FB5D-9125-10D3-92DB0EAA0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F03A0A-3C24-401D-7520-FF6F45CEC40E}"/>
              </a:ext>
            </a:extLst>
          </p:cNvPr>
          <p:cNvSpPr>
            <a:spLocks noGrp="1"/>
          </p:cNvSpPr>
          <p:nvPr>
            <p:ph type="dt" sz="half" idx="10"/>
          </p:nvPr>
        </p:nvSpPr>
        <p:spPr/>
        <p:txBody>
          <a:bodyPr/>
          <a:lstStyle/>
          <a:p>
            <a:fld id="{713BDF93-F8D9-4D5C-BE8B-8FF3DB0CDF86}" type="datetimeFigureOut">
              <a:rPr lang="en-IN" smtClean="0"/>
              <a:t>13-09-2022</a:t>
            </a:fld>
            <a:endParaRPr lang="en-IN"/>
          </a:p>
        </p:txBody>
      </p:sp>
      <p:sp>
        <p:nvSpPr>
          <p:cNvPr id="6" name="Footer Placeholder 5">
            <a:extLst>
              <a:ext uri="{FF2B5EF4-FFF2-40B4-BE49-F238E27FC236}">
                <a16:creationId xmlns:a16="http://schemas.microsoft.com/office/drawing/2014/main" id="{EEA23462-9640-5771-6532-BF6116EC08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6A7658-BEA9-3F03-B43C-58D880B82057}"/>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4065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1442-978C-8763-AABE-93B1D19647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A5EF8F-539A-D5B4-F57C-3746ADB9B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B2BD8-3C86-172E-C5E4-70C4D793D7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572D0D-BF70-E5B2-C5FA-15FEEFAD2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5E37A-7935-26B4-D7B4-609DA50542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DC601B-0FC7-0FF9-6AEC-AC0A8AA0F97B}"/>
              </a:ext>
            </a:extLst>
          </p:cNvPr>
          <p:cNvSpPr>
            <a:spLocks noGrp="1"/>
          </p:cNvSpPr>
          <p:nvPr>
            <p:ph type="dt" sz="half" idx="10"/>
          </p:nvPr>
        </p:nvSpPr>
        <p:spPr/>
        <p:txBody>
          <a:bodyPr/>
          <a:lstStyle/>
          <a:p>
            <a:fld id="{713BDF93-F8D9-4D5C-BE8B-8FF3DB0CDF86}" type="datetimeFigureOut">
              <a:rPr lang="en-IN" smtClean="0"/>
              <a:t>13-09-2022</a:t>
            </a:fld>
            <a:endParaRPr lang="en-IN"/>
          </a:p>
        </p:txBody>
      </p:sp>
      <p:sp>
        <p:nvSpPr>
          <p:cNvPr id="8" name="Footer Placeholder 7">
            <a:extLst>
              <a:ext uri="{FF2B5EF4-FFF2-40B4-BE49-F238E27FC236}">
                <a16:creationId xmlns:a16="http://schemas.microsoft.com/office/drawing/2014/main" id="{F879CA80-1E67-5810-C9AC-8AC8215C55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A3B0CC-7AAA-8767-C6DC-4740C82E7478}"/>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11887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1A48-606D-252A-A589-D5E91AD3A9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06D3FE-0B70-883E-7447-A1FB7681B872}"/>
              </a:ext>
            </a:extLst>
          </p:cNvPr>
          <p:cNvSpPr>
            <a:spLocks noGrp="1"/>
          </p:cNvSpPr>
          <p:nvPr>
            <p:ph type="dt" sz="half" idx="10"/>
          </p:nvPr>
        </p:nvSpPr>
        <p:spPr/>
        <p:txBody>
          <a:bodyPr/>
          <a:lstStyle/>
          <a:p>
            <a:fld id="{713BDF93-F8D9-4D5C-BE8B-8FF3DB0CDF86}" type="datetimeFigureOut">
              <a:rPr lang="en-IN" smtClean="0"/>
              <a:t>13-09-2022</a:t>
            </a:fld>
            <a:endParaRPr lang="en-IN"/>
          </a:p>
        </p:txBody>
      </p:sp>
      <p:sp>
        <p:nvSpPr>
          <p:cNvPr id="4" name="Footer Placeholder 3">
            <a:extLst>
              <a:ext uri="{FF2B5EF4-FFF2-40B4-BE49-F238E27FC236}">
                <a16:creationId xmlns:a16="http://schemas.microsoft.com/office/drawing/2014/main" id="{CC7D99C6-D378-C604-6B46-E0ABDD179A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1F5EAD-3C93-DD2A-0922-6A0219017E40}"/>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2561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F62DC2-F23A-CA30-5718-A2C773C5E872}"/>
              </a:ext>
            </a:extLst>
          </p:cNvPr>
          <p:cNvSpPr>
            <a:spLocks noGrp="1"/>
          </p:cNvSpPr>
          <p:nvPr>
            <p:ph type="dt" sz="half" idx="10"/>
          </p:nvPr>
        </p:nvSpPr>
        <p:spPr/>
        <p:txBody>
          <a:bodyPr/>
          <a:lstStyle/>
          <a:p>
            <a:fld id="{713BDF93-F8D9-4D5C-BE8B-8FF3DB0CDF86}" type="datetimeFigureOut">
              <a:rPr lang="en-IN" smtClean="0"/>
              <a:t>13-09-2022</a:t>
            </a:fld>
            <a:endParaRPr lang="en-IN"/>
          </a:p>
        </p:txBody>
      </p:sp>
      <p:sp>
        <p:nvSpPr>
          <p:cNvPr id="3" name="Footer Placeholder 2">
            <a:extLst>
              <a:ext uri="{FF2B5EF4-FFF2-40B4-BE49-F238E27FC236}">
                <a16:creationId xmlns:a16="http://schemas.microsoft.com/office/drawing/2014/main" id="{7610D45B-1179-BB94-6A39-903BC4972D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47556A-96C2-41FB-E1F4-6BF5EA5ADE5B}"/>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32913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4A02-4885-D5D8-81EA-0B45F15E3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1ADBF6-7038-CE75-C3B8-3FC3FC563C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EB64EE-50EF-E13B-C40D-D0FD44CDF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B2302-FC83-44CD-EB8B-CB58A2BFBBC6}"/>
              </a:ext>
            </a:extLst>
          </p:cNvPr>
          <p:cNvSpPr>
            <a:spLocks noGrp="1"/>
          </p:cNvSpPr>
          <p:nvPr>
            <p:ph type="dt" sz="half" idx="10"/>
          </p:nvPr>
        </p:nvSpPr>
        <p:spPr/>
        <p:txBody>
          <a:bodyPr/>
          <a:lstStyle/>
          <a:p>
            <a:fld id="{713BDF93-F8D9-4D5C-BE8B-8FF3DB0CDF86}" type="datetimeFigureOut">
              <a:rPr lang="en-IN" smtClean="0"/>
              <a:t>13-09-2022</a:t>
            </a:fld>
            <a:endParaRPr lang="en-IN"/>
          </a:p>
        </p:txBody>
      </p:sp>
      <p:sp>
        <p:nvSpPr>
          <p:cNvPr id="6" name="Footer Placeholder 5">
            <a:extLst>
              <a:ext uri="{FF2B5EF4-FFF2-40B4-BE49-F238E27FC236}">
                <a16:creationId xmlns:a16="http://schemas.microsoft.com/office/drawing/2014/main" id="{352C55CA-30AC-3B53-4045-705E3D65BE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E5E790-F20F-0785-44F2-886118CE49A9}"/>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186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8224-9592-F7AA-336D-6AADF843EA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91E2F1-AAFA-B931-EC5C-73AE3D7FB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C2AB45-8A11-A222-78EA-B3FADEA01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10A67-57E2-68A9-940F-12BC1C7B05CE}"/>
              </a:ext>
            </a:extLst>
          </p:cNvPr>
          <p:cNvSpPr>
            <a:spLocks noGrp="1"/>
          </p:cNvSpPr>
          <p:nvPr>
            <p:ph type="dt" sz="half" idx="10"/>
          </p:nvPr>
        </p:nvSpPr>
        <p:spPr/>
        <p:txBody>
          <a:bodyPr/>
          <a:lstStyle/>
          <a:p>
            <a:fld id="{713BDF93-F8D9-4D5C-BE8B-8FF3DB0CDF86}" type="datetimeFigureOut">
              <a:rPr lang="en-IN" smtClean="0"/>
              <a:t>13-09-2022</a:t>
            </a:fld>
            <a:endParaRPr lang="en-IN"/>
          </a:p>
        </p:txBody>
      </p:sp>
      <p:sp>
        <p:nvSpPr>
          <p:cNvPr id="6" name="Footer Placeholder 5">
            <a:extLst>
              <a:ext uri="{FF2B5EF4-FFF2-40B4-BE49-F238E27FC236}">
                <a16:creationId xmlns:a16="http://schemas.microsoft.com/office/drawing/2014/main" id="{FDEC6113-2F39-83C9-F5E9-ACCD702852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6CB4D0-4206-964B-AB89-E61B3CBA33C5}"/>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06058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67508A-63AC-A78E-0496-7846823BBE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BCAD7F-87CD-8A38-90D3-A3A96C68A8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0AF18-E60A-20D0-7184-2F9A309F5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BDF93-F8D9-4D5C-BE8B-8FF3DB0CDF86}" type="datetimeFigureOut">
              <a:rPr lang="en-IN" smtClean="0"/>
              <a:t>13-09-2022</a:t>
            </a:fld>
            <a:endParaRPr lang="en-IN"/>
          </a:p>
        </p:txBody>
      </p:sp>
      <p:sp>
        <p:nvSpPr>
          <p:cNvPr id="5" name="Footer Placeholder 4">
            <a:extLst>
              <a:ext uri="{FF2B5EF4-FFF2-40B4-BE49-F238E27FC236}">
                <a16:creationId xmlns:a16="http://schemas.microsoft.com/office/drawing/2014/main" id="{062DA932-71E3-29CA-02E5-D69365447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5F27B1-F465-E4F5-6478-E941C5DD3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CAD30-9A02-4F3E-B041-2F12DB5C4A0D}" type="slidenum">
              <a:rPr lang="en-IN" smtClean="0"/>
              <a:t>‹#›</a:t>
            </a:fld>
            <a:endParaRPr lang="en-IN"/>
          </a:p>
        </p:txBody>
      </p:sp>
    </p:spTree>
    <p:extLst>
      <p:ext uri="{BB962C8B-B14F-4D97-AF65-F5344CB8AC3E}">
        <p14:creationId xmlns:p14="http://schemas.microsoft.com/office/powerpoint/2010/main" val="1907069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A51-4B74-80DD-AE34-B4116B9C1035}"/>
              </a:ext>
            </a:extLst>
          </p:cNvPr>
          <p:cNvSpPr>
            <a:spLocks noGrp="1"/>
          </p:cNvSpPr>
          <p:nvPr>
            <p:ph type="ctrTitle"/>
          </p:nvPr>
        </p:nvSpPr>
        <p:spPr/>
        <p:txBody>
          <a:bodyPr/>
          <a:lstStyle/>
          <a:p>
            <a:pPr algn="ctr">
              <a:lnSpc>
                <a:spcPct val="107000"/>
              </a:lnSpc>
              <a:spcAft>
                <a:spcPts val="800"/>
              </a:spcAft>
            </a:pPr>
            <a:r>
              <a:rPr lang="en-IN" sz="6000" dirty="0">
                <a:effectLst/>
                <a:latin typeface="Calibri" panose="020F0502020204030204" pitchFamily="34" charset="0"/>
                <a:ea typeface="Calibri" panose="020F0502020204030204" pitchFamily="34" charset="0"/>
                <a:cs typeface="Times New Roman" panose="02020603050405020304" pitchFamily="18" charset="0"/>
              </a:rPr>
              <a:t>Micro Credit Loan </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374A52A5-B227-D294-902E-A6EDBBBA78FA}"/>
              </a:ext>
            </a:extLst>
          </p:cNvPr>
          <p:cNvSpPr>
            <a:spLocks noGrp="1"/>
          </p:cNvSpPr>
          <p:nvPr>
            <p:ph type="subTitle" idx="1"/>
          </p:nvPr>
        </p:nvSpPr>
        <p:spPr/>
        <p:txBody>
          <a:bodyPr>
            <a:normAutofit lnSpcReduction="10000"/>
          </a:bodyPr>
          <a:lstStyle/>
          <a:p>
            <a:endParaRPr lang="en-IN" dirty="0"/>
          </a:p>
          <a:p>
            <a:endParaRPr lang="en-IN" dirty="0"/>
          </a:p>
          <a:p>
            <a:endParaRPr lang="en-IN" dirty="0"/>
          </a:p>
          <a:p>
            <a:r>
              <a:rPr lang="en-IN" dirty="0"/>
              <a:t>Submitted by – Amruta Shah</a:t>
            </a:r>
          </a:p>
          <a:p>
            <a:endParaRPr lang="en-IN" dirty="0"/>
          </a:p>
        </p:txBody>
      </p:sp>
    </p:spTree>
    <p:extLst>
      <p:ext uri="{BB962C8B-B14F-4D97-AF65-F5344CB8AC3E}">
        <p14:creationId xmlns:p14="http://schemas.microsoft.com/office/powerpoint/2010/main" val="3212438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F572-ADC7-98CF-0849-F3CC1C79CE0F}"/>
              </a:ext>
            </a:extLst>
          </p:cNvPr>
          <p:cNvSpPr>
            <a:spLocks noGrp="1"/>
          </p:cNvSpPr>
          <p:nvPr>
            <p:ph type="title"/>
          </p:nvPr>
        </p:nvSpPr>
        <p:spPr/>
        <p:txBody>
          <a:bodyPr/>
          <a:lstStyle/>
          <a:p>
            <a:r>
              <a:rPr lang="en-IN" b="1" dirty="0"/>
              <a:t>Observations</a:t>
            </a:r>
          </a:p>
        </p:txBody>
      </p:sp>
      <p:sp>
        <p:nvSpPr>
          <p:cNvPr id="3" name="Content Placeholder 2">
            <a:extLst>
              <a:ext uri="{FF2B5EF4-FFF2-40B4-BE49-F238E27FC236}">
                <a16:creationId xmlns:a16="http://schemas.microsoft.com/office/drawing/2014/main" id="{8D169DAE-21B5-7140-4F52-A7A385B1C3F2}"/>
              </a:ext>
            </a:extLst>
          </p:cNvPr>
          <p:cNvSpPr>
            <a:spLocks noGrp="1"/>
          </p:cNvSpPr>
          <p:nvPr>
            <p:ph idx="1"/>
          </p:nvPr>
        </p:nvSpPr>
        <p:spPr/>
        <p:txBody>
          <a:bodyPr>
            <a:normAutofit lnSpcReduction="10000"/>
          </a:bodyPr>
          <a:lstStyle/>
          <a:p>
            <a:pPr marL="457200">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Dimensions of Dataset: There are 36 columns and 209593 rows in this dataset.</a:t>
            </a:r>
          </a:p>
          <a:p>
            <a:pPr marL="457200">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Null Values: There are no null values in this dataset.</a:t>
            </a:r>
          </a:p>
          <a:p>
            <a:pPr marL="457200">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Skewness: Skewness is present in almost every column Statistical. Summary: Standard deviation is very high in most of the columns.</a:t>
            </a:r>
          </a:p>
          <a:p>
            <a:pPr marL="457200">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Minimum negative values are present in the dataset.</a:t>
            </a:r>
          </a:p>
          <a:p>
            <a:pPr marL="457200">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There is lot of difference between mean and 50th percentile, which means data is skewed There is lot of difference between 75th percentile and max, which means there are outliers.</a:t>
            </a:r>
          </a:p>
        </p:txBody>
      </p:sp>
    </p:spTree>
    <p:extLst>
      <p:ext uri="{BB962C8B-B14F-4D97-AF65-F5344CB8AC3E}">
        <p14:creationId xmlns:p14="http://schemas.microsoft.com/office/powerpoint/2010/main" val="403482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38BA-FB09-9A1C-79BB-4C4945CED7CA}"/>
              </a:ext>
            </a:extLst>
          </p:cNvPr>
          <p:cNvSpPr>
            <a:spLocks noGrp="1"/>
          </p:cNvSpPr>
          <p:nvPr>
            <p:ph type="title"/>
          </p:nvPr>
        </p:nvSpPr>
        <p:spPr/>
        <p:txBody>
          <a:bodyPr/>
          <a:lstStyle/>
          <a:p>
            <a:r>
              <a:rPr lang="en-IN" b="1" dirty="0"/>
              <a:t>Data Visualization</a:t>
            </a:r>
          </a:p>
        </p:txBody>
      </p:sp>
      <p:sp>
        <p:nvSpPr>
          <p:cNvPr id="3" name="Content Placeholder 2">
            <a:extLst>
              <a:ext uri="{FF2B5EF4-FFF2-40B4-BE49-F238E27FC236}">
                <a16:creationId xmlns:a16="http://schemas.microsoft.com/office/drawing/2014/main" id="{5DBDC2DD-203F-2186-F77C-5BE040000CE0}"/>
              </a:ext>
            </a:extLst>
          </p:cNvPr>
          <p:cNvSpPr>
            <a:spLocks noGrp="1"/>
          </p:cNvSpPr>
          <p:nvPr>
            <p:ph idx="1"/>
          </p:nvPr>
        </p:nvSpPr>
        <p:spPr/>
        <p:txBody>
          <a:bodyPr/>
          <a:lstStyle/>
          <a:p>
            <a:pPr marL="0" indent="0">
              <a:buNone/>
            </a:pPr>
            <a:r>
              <a:rPr lang="en-US" dirty="0"/>
              <a:t>We now have a basic idea about the data. We need to extend that with some visualizations. We are going to look at three types of plots:</a:t>
            </a:r>
          </a:p>
          <a:p>
            <a:endParaRPr lang="en-US" dirty="0"/>
          </a:p>
          <a:p>
            <a:r>
              <a:rPr lang="en-US" dirty="0"/>
              <a:t>Univariate plots to better understand each variable.</a:t>
            </a:r>
          </a:p>
          <a:p>
            <a:r>
              <a:rPr lang="en-US" dirty="0"/>
              <a:t>Bivariate plots to find relationship between two variables,</a:t>
            </a:r>
          </a:p>
          <a:p>
            <a:r>
              <a:rPr lang="en-US" dirty="0"/>
              <a:t>Multivariate plots to better understand the relationships             between variables.</a:t>
            </a:r>
          </a:p>
          <a:p>
            <a:endParaRPr lang="en-IN" dirty="0"/>
          </a:p>
        </p:txBody>
      </p:sp>
    </p:spTree>
    <p:extLst>
      <p:ext uri="{BB962C8B-B14F-4D97-AF65-F5344CB8AC3E}">
        <p14:creationId xmlns:p14="http://schemas.microsoft.com/office/powerpoint/2010/main" val="53637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7CBA-003B-F132-FDBD-7BE4F9C36CC7}"/>
              </a:ext>
            </a:extLst>
          </p:cNvPr>
          <p:cNvSpPr>
            <a:spLocks noGrp="1"/>
          </p:cNvSpPr>
          <p:nvPr>
            <p:ph type="title"/>
          </p:nvPr>
        </p:nvSpPr>
        <p:spPr>
          <a:xfrm>
            <a:off x="838200" y="365125"/>
            <a:ext cx="10515600" cy="1115945"/>
          </a:xfrm>
        </p:spPr>
        <p:txBody>
          <a:bodyPr/>
          <a:lstStyle/>
          <a:p>
            <a:r>
              <a:rPr lang="en-IN" b="1" dirty="0"/>
              <a:t>Univariate Plots:-</a:t>
            </a:r>
          </a:p>
        </p:txBody>
      </p:sp>
      <p:pic>
        <p:nvPicPr>
          <p:cNvPr id="3" name="Picture 2">
            <a:extLst>
              <a:ext uri="{FF2B5EF4-FFF2-40B4-BE49-F238E27FC236}">
                <a16:creationId xmlns:a16="http://schemas.microsoft.com/office/drawing/2014/main" id="{FF30D2B7-EE95-BA4E-E199-8FD1955A3E9C}"/>
              </a:ext>
            </a:extLst>
          </p:cNvPr>
          <p:cNvPicPr>
            <a:picLocks noChangeAspect="1"/>
          </p:cNvPicPr>
          <p:nvPr/>
        </p:nvPicPr>
        <p:blipFill>
          <a:blip r:embed="rId2"/>
          <a:stretch>
            <a:fillRect/>
          </a:stretch>
        </p:blipFill>
        <p:spPr>
          <a:xfrm>
            <a:off x="1146219" y="1210613"/>
            <a:ext cx="9277708" cy="5164429"/>
          </a:xfrm>
          <a:prstGeom prst="rect">
            <a:avLst/>
          </a:prstGeom>
        </p:spPr>
      </p:pic>
    </p:spTree>
    <p:extLst>
      <p:ext uri="{BB962C8B-B14F-4D97-AF65-F5344CB8AC3E}">
        <p14:creationId xmlns:p14="http://schemas.microsoft.com/office/powerpoint/2010/main" val="1479587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DC12F7-54D0-81F4-F3D1-40459B91E8F1}"/>
              </a:ext>
            </a:extLst>
          </p:cNvPr>
          <p:cNvPicPr>
            <a:picLocks noChangeAspect="1"/>
          </p:cNvPicPr>
          <p:nvPr/>
        </p:nvPicPr>
        <p:blipFill>
          <a:blip r:embed="rId2"/>
          <a:stretch>
            <a:fillRect/>
          </a:stretch>
        </p:blipFill>
        <p:spPr>
          <a:xfrm>
            <a:off x="1803042" y="843827"/>
            <a:ext cx="6496587" cy="5493853"/>
          </a:xfrm>
          <a:prstGeom prst="rect">
            <a:avLst/>
          </a:prstGeom>
        </p:spPr>
      </p:pic>
    </p:spTree>
    <p:extLst>
      <p:ext uri="{BB962C8B-B14F-4D97-AF65-F5344CB8AC3E}">
        <p14:creationId xmlns:p14="http://schemas.microsoft.com/office/powerpoint/2010/main" val="3335372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BC8E-0CBC-5E4E-5988-4627098EB31E}"/>
              </a:ext>
            </a:extLst>
          </p:cNvPr>
          <p:cNvSpPr>
            <a:spLocks noGrp="1"/>
          </p:cNvSpPr>
          <p:nvPr>
            <p:ph type="title"/>
          </p:nvPr>
        </p:nvSpPr>
        <p:spPr>
          <a:xfrm>
            <a:off x="838198" y="287852"/>
            <a:ext cx="10515600" cy="1325563"/>
          </a:xfrm>
        </p:spPr>
        <p:txBody>
          <a:bodyPr>
            <a:normAutofit/>
          </a:bodyPr>
          <a:lstStyle/>
          <a:p>
            <a:r>
              <a:rPr lang="en-IN" b="1" spc="-5" dirty="0">
                <a:solidFill>
                  <a:srgbClr val="292929"/>
                </a:solidFill>
                <a:effectLst/>
                <a:latin typeface="Calibri" panose="020F0502020204030204" pitchFamily="34" charset="0"/>
                <a:ea typeface="Calibri" panose="020F0502020204030204" pitchFamily="34" charset="0"/>
              </a:rPr>
              <a:t>Bivariate Plot</a:t>
            </a:r>
            <a:endParaRPr lang="en-IN" sz="8800" dirty="0"/>
          </a:p>
        </p:txBody>
      </p:sp>
      <p:pic>
        <p:nvPicPr>
          <p:cNvPr id="4" name="Picture 3">
            <a:extLst>
              <a:ext uri="{FF2B5EF4-FFF2-40B4-BE49-F238E27FC236}">
                <a16:creationId xmlns:a16="http://schemas.microsoft.com/office/drawing/2014/main" id="{254D02B7-D9EC-8037-7630-AE75837EC0CF}"/>
              </a:ext>
            </a:extLst>
          </p:cNvPr>
          <p:cNvPicPr>
            <a:picLocks noChangeAspect="1"/>
          </p:cNvPicPr>
          <p:nvPr/>
        </p:nvPicPr>
        <p:blipFill>
          <a:blip r:embed="rId2"/>
          <a:stretch>
            <a:fillRect/>
          </a:stretch>
        </p:blipFill>
        <p:spPr>
          <a:xfrm>
            <a:off x="1017430" y="1144672"/>
            <a:ext cx="8397025" cy="5539463"/>
          </a:xfrm>
          <a:prstGeom prst="rect">
            <a:avLst/>
          </a:prstGeom>
        </p:spPr>
      </p:pic>
    </p:spTree>
    <p:extLst>
      <p:ext uri="{BB962C8B-B14F-4D97-AF65-F5344CB8AC3E}">
        <p14:creationId xmlns:p14="http://schemas.microsoft.com/office/powerpoint/2010/main" val="2716633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BD16B0-C4F5-BA37-6E63-A4B7AB66C638}"/>
              </a:ext>
            </a:extLst>
          </p:cNvPr>
          <p:cNvPicPr>
            <a:picLocks noChangeAspect="1"/>
          </p:cNvPicPr>
          <p:nvPr/>
        </p:nvPicPr>
        <p:blipFill>
          <a:blip r:embed="rId2"/>
          <a:stretch>
            <a:fillRect/>
          </a:stretch>
        </p:blipFill>
        <p:spPr>
          <a:xfrm>
            <a:off x="927278" y="841776"/>
            <a:ext cx="10411053" cy="5211294"/>
          </a:xfrm>
          <a:prstGeom prst="rect">
            <a:avLst/>
          </a:prstGeom>
        </p:spPr>
      </p:pic>
    </p:spTree>
    <p:extLst>
      <p:ext uri="{BB962C8B-B14F-4D97-AF65-F5344CB8AC3E}">
        <p14:creationId xmlns:p14="http://schemas.microsoft.com/office/powerpoint/2010/main" val="1651012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F45AA4-FDCC-1BE3-FB1F-FE22DF226128}"/>
              </a:ext>
            </a:extLst>
          </p:cNvPr>
          <p:cNvPicPr>
            <a:picLocks noChangeAspect="1"/>
          </p:cNvPicPr>
          <p:nvPr/>
        </p:nvPicPr>
        <p:blipFill>
          <a:blip r:embed="rId2"/>
          <a:stretch>
            <a:fillRect/>
          </a:stretch>
        </p:blipFill>
        <p:spPr>
          <a:xfrm>
            <a:off x="801135" y="565817"/>
            <a:ext cx="10775708" cy="5306949"/>
          </a:xfrm>
          <a:prstGeom prst="rect">
            <a:avLst/>
          </a:prstGeom>
        </p:spPr>
      </p:pic>
    </p:spTree>
    <p:extLst>
      <p:ext uri="{BB962C8B-B14F-4D97-AF65-F5344CB8AC3E}">
        <p14:creationId xmlns:p14="http://schemas.microsoft.com/office/powerpoint/2010/main" val="142001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4FB5-ACFF-CFAC-06F4-0AD770AE4D16}"/>
              </a:ext>
            </a:extLst>
          </p:cNvPr>
          <p:cNvSpPr>
            <a:spLocks noGrp="1"/>
          </p:cNvSpPr>
          <p:nvPr>
            <p:ph type="title"/>
          </p:nvPr>
        </p:nvSpPr>
        <p:spPr>
          <a:xfrm>
            <a:off x="671848" y="30275"/>
            <a:ext cx="10515600" cy="1325563"/>
          </a:xfrm>
        </p:spPr>
        <p:txBody>
          <a:bodyPr>
            <a:normAutofit/>
          </a:bodyPr>
          <a:lstStyle/>
          <a:p>
            <a:r>
              <a:rPr lang="en-IN" sz="4800" b="1" spc="-5" dirty="0">
                <a:solidFill>
                  <a:srgbClr val="292929"/>
                </a:solidFill>
                <a:effectLst/>
                <a:latin typeface="Calibri" panose="020F0502020204030204" pitchFamily="34" charset="0"/>
                <a:ea typeface="Calibri" panose="020F0502020204030204" pitchFamily="34" charset="0"/>
              </a:rPr>
              <a:t>Multivariate Plot</a:t>
            </a:r>
            <a:endParaRPr lang="en-IN" sz="9600" dirty="0"/>
          </a:p>
        </p:txBody>
      </p:sp>
      <p:pic>
        <p:nvPicPr>
          <p:cNvPr id="5" name="Picture 4">
            <a:extLst>
              <a:ext uri="{FF2B5EF4-FFF2-40B4-BE49-F238E27FC236}">
                <a16:creationId xmlns:a16="http://schemas.microsoft.com/office/drawing/2014/main" id="{212DC4EC-5716-A3E3-44F0-F74A01CA71F3}"/>
              </a:ext>
            </a:extLst>
          </p:cNvPr>
          <p:cNvPicPr>
            <a:picLocks noChangeAspect="1"/>
          </p:cNvPicPr>
          <p:nvPr/>
        </p:nvPicPr>
        <p:blipFill>
          <a:blip r:embed="rId2"/>
          <a:stretch>
            <a:fillRect/>
          </a:stretch>
        </p:blipFill>
        <p:spPr>
          <a:xfrm>
            <a:off x="1290637" y="893941"/>
            <a:ext cx="9610725" cy="5442465"/>
          </a:xfrm>
          <a:prstGeom prst="rect">
            <a:avLst/>
          </a:prstGeom>
        </p:spPr>
      </p:pic>
    </p:spTree>
    <p:extLst>
      <p:ext uri="{BB962C8B-B14F-4D97-AF65-F5344CB8AC3E}">
        <p14:creationId xmlns:p14="http://schemas.microsoft.com/office/powerpoint/2010/main" val="3549905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sp>
        <p:nvSpPr>
          <p:cNvPr id="8" name="TextBox 7">
            <a:extLst>
              <a:ext uri="{FF2B5EF4-FFF2-40B4-BE49-F238E27FC236}">
                <a16:creationId xmlns:a16="http://schemas.microsoft.com/office/drawing/2014/main" id="{248D665A-FAC1-30A3-DD2F-A283D4838E2C}"/>
              </a:ext>
            </a:extLst>
          </p:cNvPr>
          <p:cNvSpPr txBox="1"/>
          <p:nvPr/>
        </p:nvSpPr>
        <p:spPr>
          <a:xfrm>
            <a:off x="838199" y="1481070"/>
            <a:ext cx="10739907" cy="1477328"/>
          </a:xfrm>
          <a:prstGeom prst="rect">
            <a:avLst/>
          </a:prstGeom>
          <a:noFill/>
        </p:spPr>
        <p:txBody>
          <a:bodyPr wrap="square">
            <a:spAutoFit/>
          </a:bodyPr>
          <a:lstStyle/>
          <a:p>
            <a:pPr algn="just"/>
            <a:r>
              <a:rPr lang="en-US" sz="1800" dirty="0">
                <a:effectLst/>
                <a:latin typeface="Georgia" panose="02040502050405020303" pitchFamily="18" charset="0"/>
                <a:ea typeface="Calibri" panose="020F0502020204030204" pitchFamily="34" charset="0"/>
                <a:cs typeface="Segoe UI" panose="020B0502040204020203" pitchFamily="34" charset="0"/>
              </a:rPr>
              <a:t>First of all I have dropped irrelevant columns 'unknown','</a:t>
            </a:r>
            <a:r>
              <a:rPr lang="en-US" sz="1800" dirty="0" err="1">
                <a:effectLst/>
                <a:latin typeface="Georgia" panose="02040502050405020303" pitchFamily="18" charset="0"/>
                <a:ea typeface="Calibri" panose="020F0502020204030204" pitchFamily="34" charset="0"/>
                <a:cs typeface="Segoe UI" panose="020B0502040204020203" pitchFamily="34" charset="0"/>
              </a:rPr>
              <a:t>msisdn</a:t>
            </a:r>
            <a:r>
              <a:rPr lang="en-US" sz="1800" dirty="0">
                <a:effectLst/>
                <a:latin typeface="Georgia" panose="02040502050405020303" pitchFamily="18" charset="0"/>
                <a:ea typeface="Calibri" panose="020F0502020204030204" pitchFamily="34" charset="0"/>
                <a:cs typeface="Segoe UI" panose="020B0502040204020203" pitchFamily="34" charset="0"/>
              </a:rPr>
              <a:t>'.</a:t>
            </a:r>
          </a:p>
          <a:p>
            <a:pPr algn="just"/>
            <a:r>
              <a:rPr lang="en-US" sz="1800" dirty="0">
                <a:effectLst/>
                <a:latin typeface="Georgia" panose="02040502050405020303" pitchFamily="18" charset="0"/>
                <a:ea typeface="Calibri" panose="020F0502020204030204" pitchFamily="34" charset="0"/>
                <a:cs typeface="Segoe UI" panose="020B0502040204020203" pitchFamily="34" charset="0"/>
              </a:rPr>
              <a:t>Then check for the duplicates some duplicates are found which is delated. After dropping the duplicated the shape of dataset is (rows=209562, columns=35).</a:t>
            </a:r>
          </a:p>
          <a:p>
            <a:pPr algn="just"/>
            <a:r>
              <a:rPr lang="en-US" sz="1800" dirty="0">
                <a:effectLst/>
                <a:latin typeface="Georgia" panose="02040502050405020303" pitchFamily="18" charset="0"/>
                <a:ea typeface="Calibri" panose="020F0502020204030204" pitchFamily="34" charset="0"/>
                <a:cs typeface="Segoe UI" panose="020B0502040204020203" pitchFamily="34" charset="0"/>
              </a:rPr>
              <a:t>Moving further as we have date columns so I have separated them into year, day &amp; month basis as shown below.</a:t>
            </a:r>
          </a:p>
        </p:txBody>
      </p:sp>
      <p:pic>
        <p:nvPicPr>
          <p:cNvPr id="5" name="Picture 4">
            <a:extLst>
              <a:ext uri="{FF2B5EF4-FFF2-40B4-BE49-F238E27FC236}">
                <a16:creationId xmlns:a16="http://schemas.microsoft.com/office/drawing/2014/main" id="{594CEACF-F680-317D-FD03-69F2B374589C}"/>
              </a:ext>
            </a:extLst>
          </p:cNvPr>
          <p:cNvPicPr>
            <a:picLocks noChangeAspect="1"/>
          </p:cNvPicPr>
          <p:nvPr/>
        </p:nvPicPr>
        <p:blipFill>
          <a:blip r:embed="rId2"/>
          <a:stretch>
            <a:fillRect/>
          </a:stretch>
        </p:blipFill>
        <p:spPr>
          <a:xfrm>
            <a:off x="1292041" y="3078051"/>
            <a:ext cx="8083779" cy="3414823"/>
          </a:xfrm>
          <a:prstGeom prst="rect">
            <a:avLst/>
          </a:prstGeom>
        </p:spPr>
      </p:pic>
    </p:spTree>
    <p:extLst>
      <p:ext uri="{BB962C8B-B14F-4D97-AF65-F5344CB8AC3E}">
        <p14:creationId xmlns:p14="http://schemas.microsoft.com/office/powerpoint/2010/main" val="3546424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sp>
        <p:nvSpPr>
          <p:cNvPr id="8" name="TextBox 7">
            <a:extLst>
              <a:ext uri="{FF2B5EF4-FFF2-40B4-BE49-F238E27FC236}">
                <a16:creationId xmlns:a16="http://schemas.microsoft.com/office/drawing/2014/main" id="{248D665A-FAC1-30A3-DD2F-A283D4838E2C}"/>
              </a:ext>
            </a:extLst>
          </p:cNvPr>
          <p:cNvSpPr txBox="1"/>
          <p:nvPr/>
        </p:nvSpPr>
        <p:spPr>
          <a:xfrm>
            <a:off x="838199" y="1481070"/>
            <a:ext cx="10739907" cy="646331"/>
          </a:xfrm>
          <a:prstGeom prst="rect">
            <a:avLst/>
          </a:prstGeom>
          <a:noFill/>
        </p:spPr>
        <p:txBody>
          <a:bodyPr wrap="square">
            <a:spAutoFit/>
          </a:bodyPr>
          <a:lstStyle/>
          <a:p>
            <a:pPr algn="just"/>
            <a:r>
              <a:rPr lang="en-US" sz="1800" dirty="0">
                <a:effectLst/>
                <a:latin typeface="Georgia" panose="02040502050405020303" pitchFamily="18" charset="0"/>
                <a:ea typeface="Calibri" panose="020F0502020204030204" pitchFamily="34" charset="0"/>
                <a:cs typeface="Segoe UI" panose="020B0502040204020203" pitchFamily="34" charset="0"/>
              </a:rPr>
              <a:t>As our dataset has objective type </a:t>
            </a:r>
            <a:r>
              <a:rPr lang="en-US" sz="1800" dirty="0" err="1">
                <a:effectLst/>
                <a:latin typeface="Georgia" panose="02040502050405020303" pitchFamily="18" charset="0"/>
                <a:ea typeface="Calibri" panose="020F0502020204030204" pitchFamily="34" charset="0"/>
                <a:cs typeface="Segoe UI" panose="020B0502040204020203" pitchFamily="34" charset="0"/>
              </a:rPr>
              <a:t>data”pcircle</a:t>
            </a:r>
            <a:r>
              <a:rPr lang="en-US" sz="1800" dirty="0">
                <a:effectLst/>
                <a:latin typeface="Georgia" panose="02040502050405020303" pitchFamily="18" charset="0"/>
                <a:ea typeface="Calibri" panose="020F0502020204030204" pitchFamily="34" charset="0"/>
                <a:cs typeface="Segoe UI" panose="020B0502040204020203" pitchFamily="34" charset="0"/>
              </a:rPr>
              <a:t>” so covert them into int by using Encoding method as shown.</a:t>
            </a:r>
          </a:p>
        </p:txBody>
      </p:sp>
      <p:pic>
        <p:nvPicPr>
          <p:cNvPr id="3" name="Picture 2">
            <a:extLst>
              <a:ext uri="{FF2B5EF4-FFF2-40B4-BE49-F238E27FC236}">
                <a16:creationId xmlns:a16="http://schemas.microsoft.com/office/drawing/2014/main" id="{56C3ED93-FEC7-1F14-171A-E9749A710EBA}"/>
              </a:ext>
            </a:extLst>
          </p:cNvPr>
          <p:cNvPicPr>
            <a:picLocks noChangeAspect="1"/>
          </p:cNvPicPr>
          <p:nvPr/>
        </p:nvPicPr>
        <p:blipFill>
          <a:blip r:embed="rId2"/>
          <a:stretch>
            <a:fillRect/>
          </a:stretch>
        </p:blipFill>
        <p:spPr>
          <a:xfrm>
            <a:off x="838198" y="2127401"/>
            <a:ext cx="6946945" cy="1405608"/>
          </a:xfrm>
          <a:prstGeom prst="rect">
            <a:avLst/>
          </a:prstGeom>
        </p:spPr>
      </p:pic>
      <p:sp>
        <p:nvSpPr>
          <p:cNvPr id="6" name="TextBox 5">
            <a:extLst>
              <a:ext uri="{FF2B5EF4-FFF2-40B4-BE49-F238E27FC236}">
                <a16:creationId xmlns:a16="http://schemas.microsoft.com/office/drawing/2014/main" id="{3D1F5FE2-B7DF-4FDA-670E-F7B0ECCE8AFC}"/>
              </a:ext>
            </a:extLst>
          </p:cNvPr>
          <p:cNvSpPr txBox="1"/>
          <p:nvPr/>
        </p:nvSpPr>
        <p:spPr>
          <a:xfrm>
            <a:off x="447540" y="3746272"/>
            <a:ext cx="11130565" cy="1264642"/>
          </a:xfrm>
          <a:prstGeom prst="rect">
            <a:avLst/>
          </a:prstGeom>
          <a:noFill/>
        </p:spPr>
        <p:txBody>
          <a:bodyPr wrap="square">
            <a:sp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Columns dropped based on Correlation: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Removed these 14 columns which are correlation less than 0.01 with the target variable.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['month','cnt_loans90','cnt_da_rech30','last_rech_date_ma','cnt_da_rech90','last_rech_date_da','fr_ma_rech30','maxamnt_loans30','fr_da_rech30','aon','medianmarechprebal30','fr_da_rech90','pcircle','year']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3734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A3E4-FE26-FA27-6B1C-4A93D863D001}"/>
              </a:ext>
            </a:extLst>
          </p:cNvPr>
          <p:cNvSpPr>
            <a:spLocks noGrp="1"/>
          </p:cNvSpPr>
          <p:nvPr>
            <p:ph type="title"/>
          </p:nvPr>
        </p:nvSpPr>
        <p:spPr/>
        <p:txBody>
          <a:bodyPr/>
          <a:lstStyle/>
          <a:p>
            <a:r>
              <a:rPr lang="en-IN" dirty="0"/>
              <a:t>Information</a:t>
            </a:r>
          </a:p>
        </p:txBody>
      </p:sp>
      <p:sp>
        <p:nvSpPr>
          <p:cNvPr id="3" name="Content Placeholder 2">
            <a:extLst>
              <a:ext uri="{FF2B5EF4-FFF2-40B4-BE49-F238E27FC236}">
                <a16:creationId xmlns:a16="http://schemas.microsoft.com/office/drawing/2014/main" id="{700F2FFA-7071-D9FA-C3C9-B54943003772}"/>
              </a:ext>
            </a:extLst>
          </p:cNvPr>
          <p:cNvSpPr>
            <a:spLocks noGrp="1"/>
          </p:cNvSpPr>
          <p:nvPr>
            <p:ph idx="1"/>
          </p:nvPr>
        </p:nvSpPr>
        <p:spPr/>
        <p:txBody>
          <a:bodyPr>
            <a:normAutofit/>
          </a:bodyPr>
          <a:lstStyle/>
          <a:p>
            <a:pPr algn="just">
              <a:lnSpc>
                <a:spcPct val="107000"/>
              </a:lnSpc>
              <a:spcAft>
                <a:spcPts val="800"/>
              </a:spcAft>
            </a:pPr>
            <a:r>
              <a:rPr lang="en-US" sz="1800" spc="-5" dirty="0">
                <a:effectLst/>
                <a:latin typeface="Georgia" panose="02040502050405020303" pitchFamily="18" charset="0"/>
                <a:ea typeface="Calibri" panose="020F0502020204030204" pitchFamily="34" charset="0"/>
                <a:cs typeface="Times New Roman" panose="02020603050405020304" pitchFamily="18" charset="0"/>
              </a:rPr>
              <a:t>There are many poor families living in remote areas with not much sources of income, Since the communication via Telephone is important and how it affects a person’s life, this project provides their services to low income families and poor customers that can help them in the need of hour by providing Micro credit loan to telephone number. </a:t>
            </a:r>
          </a:p>
          <a:p>
            <a:pPr algn="just">
              <a:lnSpc>
                <a:spcPct val="107000"/>
              </a:lnSpc>
              <a:spcAft>
                <a:spcPts val="800"/>
              </a:spcAft>
            </a:pPr>
            <a:r>
              <a:rPr lang="en-US" sz="1800" spc="-5" dirty="0">
                <a:effectLst/>
                <a:latin typeface="Georgia" panose="02040502050405020303" pitchFamily="18" charset="0"/>
                <a:ea typeface="Calibri" panose="020F0502020204030204" pitchFamily="34" charset="0"/>
                <a:cs typeface="Times New Roman" panose="02020603050405020304" pitchFamily="18" charset="0"/>
              </a:rPr>
              <a:t>This project can very useful for the poor customers and also for the people who needs balance in urgent. Since we all have already used the mobile financial services which was provided by Airtel, this can be very useful for the people</a:t>
            </a:r>
          </a:p>
        </p:txBody>
      </p:sp>
    </p:spTree>
    <p:extLst>
      <p:ext uri="{BB962C8B-B14F-4D97-AF65-F5344CB8AC3E}">
        <p14:creationId xmlns:p14="http://schemas.microsoft.com/office/powerpoint/2010/main" val="3555248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B250E5-8EFB-6E29-E10E-A9DC9FF7BABD}"/>
              </a:ext>
            </a:extLst>
          </p:cNvPr>
          <p:cNvSpPr/>
          <p:nvPr/>
        </p:nvSpPr>
        <p:spPr>
          <a:xfrm>
            <a:off x="631065" y="218941"/>
            <a:ext cx="10735346" cy="888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Check Skewness</a:t>
            </a:r>
            <a:endParaRPr lang="en-IN" sz="4000" dirty="0"/>
          </a:p>
        </p:txBody>
      </p:sp>
      <p:pic>
        <p:nvPicPr>
          <p:cNvPr id="4" name="Picture 3">
            <a:extLst>
              <a:ext uri="{FF2B5EF4-FFF2-40B4-BE49-F238E27FC236}">
                <a16:creationId xmlns:a16="http://schemas.microsoft.com/office/drawing/2014/main" id="{25A60FD1-ACA6-9FF0-C298-4FBFB0C0F9FF}"/>
              </a:ext>
            </a:extLst>
          </p:cNvPr>
          <p:cNvPicPr>
            <a:picLocks noChangeAspect="1"/>
          </p:cNvPicPr>
          <p:nvPr/>
        </p:nvPicPr>
        <p:blipFill>
          <a:blip r:embed="rId2"/>
          <a:stretch>
            <a:fillRect/>
          </a:stretch>
        </p:blipFill>
        <p:spPr>
          <a:xfrm>
            <a:off x="631065" y="1229128"/>
            <a:ext cx="10735346" cy="4914900"/>
          </a:xfrm>
          <a:prstGeom prst="rect">
            <a:avLst/>
          </a:prstGeom>
        </p:spPr>
      </p:pic>
    </p:spTree>
    <p:extLst>
      <p:ext uri="{BB962C8B-B14F-4D97-AF65-F5344CB8AC3E}">
        <p14:creationId xmlns:p14="http://schemas.microsoft.com/office/powerpoint/2010/main" val="2375107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3AA078-A31A-7632-EDED-C4660AB294CB}"/>
              </a:ext>
            </a:extLst>
          </p:cNvPr>
          <p:cNvSpPr/>
          <p:nvPr/>
        </p:nvSpPr>
        <p:spPr>
          <a:xfrm>
            <a:off x="631065" y="218941"/>
            <a:ext cx="10735346" cy="888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Distribution plot  for skewness </a:t>
            </a:r>
            <a:endParaRPr lang="en-IN" sz="4000" dirty="0"/>
          </a:p>
        </p:txBody>
      </p:sp>
      <p:pic>
        <p:nvPicPr>
          <p:cNvPr id="4" name="Picture 3">
            <a:extLst>
              <a:ext uri="{FF2B5EF4-FFF2-40B4-BE49-F238E27FC236}">
                <a16:creationId xmlns:a16="http://schemas.microsoft.com/office/drawing/2014/main" id="{ABAD7D82-9902-9A0F-F07A-FF744E3EB139}"/>
              </a:ext>
            </a:extLst>
          </p:cNvPr>
          <p:cNvPicPr>
            <a:picLocks noChangeAspect="1"/>
          </p:cNvPicPr>
          <p:nvPr/>
        </p:nvPicPr>
        <p:blipFill>
          <a:blip r:embed="rId2"/>
          <a:stretch>
            <a:fillRect/>
          </a:stretch>
        </p:blipFill>
        <p:spPr>
          <a:xfrm>
            <a:off x="746975" y="1236025"/>
            <a:ext cx="9981126" cy="5403034"/>
          </a:xfrm>
          <a:prstGeom prst="rect">
            <a:avLst/>
          </a:prstGeom>
        </p:spPr>
      </p:pic>
    </p:spTree>
    <p:extLst>
      <p:ext uri="{BB962C8B-B14F-4D97-AF65-F5344CB8AC3E}">
        <p14:creationId xmlns:p14="http://schemas.microsoft.com/office/powerpoint/2010/main" val="1602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BB64-1AA0-D913-820F-87879AA7CB90}"/>
              </a:ext>
            </a:extLst>
          </p:cNvPr>
          <p:cNvSpPr>
            <a:spLocks noGrp="1"/>
          </p:cNvSpPr>
          <p:nvPr>
            <p:ph type="title"/>
          </p:nvPr>
        </p:nvSpPr>
        <p:spPr/>
        <p:txBody>
          <a:bodyPr/>
          <a:lstStyle/>
          <a:p>
            <a:r>
              <a:rPr lang="en-IN" dirty="0"/>
              <a:t>Power Transformation to remove skewness</a:t>
            </a:r>
          </a:p>
        </p:txBody>
      </p:sp>
      <p:pic>
        <p:nvPicPr>
          <p:cNvPr id="3" name="Picture 2">
            <a:extLst>
              <a:ext uri="{FF2B5EF4-FFF2-40B4-BE49-F238E27FC236}">
                <a16:creationId xmlns:a16="http://schemas.microsoft.com/office/drawing/2014/main" id="{A68D793B-2CF7-3C64-3D74-E818DBAC02D1}"/>
              </a:ext>
            </a:extLst>
          </p:cNvPr>
          <p:cNvPicPr>
            <a:picLocks noChangeAspect="1"/>
          </p:cNvPicPr>
          <p:nvPr/>
        </p:nvPicPr>
        <p:blipFill>
          <a:blip r:embed="rId2"/>
          <a:stretch>
            <a:fillRect/>
          </a:stretch>
        </p:blipFill>
        <p:spPr>
          <a:xfrm>
            <a:off x="838200" y="2157156"/>
            <a:ext cx="9795660" cy="2045929"/>
          </a:xfrm>
          <a:prstGeom prst="rect">
            <a:avLst/>
          </a:prstGeom>
        </p:spPr>
      </p:pic>
    </p:spTree>
    <p:extLst>
      <p:ext uri="{BB962C8B-B14F-4D97-AF65-F5344CB8AC3E}">
        <p14:creationId xmlns:p14="http://schemas.microsoft.com/office/powerpoint/2010/main" val="4015775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53D0-4693-46A3-592D-CF226FAEE605}"/>
              </a:ext>
            </a:extLst>
          </p:cNvPr>
          <p:cNvSpPr>
            <a:spLocks noGrp="1"/>
          </p:cNvSpPr>
          <p:nvPr>
            <p:ph type="title"/>
          </p:nvPr>
        </p:nvSpPr>
        <p:spPr>
          <a:xfrm>
            <a:off x="838200" y="365126"/>
            <a:ext cx="10515600" cy="768216"/>
          </a:xfrm>
        </p:spPr>
        <p:txBody>
          <a:bodyPr/>
          <a:lstStyle/>
          <a:p>
            <a:r>
              <a:rPr lang="en-US" dirty="0"/>
              <a:t>Distribution to see outliers</a:t>
            </a:r>
            <a:endParaRPr lang="en-IN" dirty="0"/>
          </a:p>
        </p:txBody>
      </p:sp>
      <p:pic>
        <p:nvPicPr>
          <p:cNvPr id="4" name="Picture 3">
            <a:extLst>
              <a:ext uri="{FF2B5EF4-FFF2-40B4-BE49-F238E27FC236}">
                <a16:creationId xmlns:a16="http://schemas.microsoft.com/office/drawing/2014/main" id="{E1CA1145-4913-903C-985F-3D705ADB26FE}"/>
              </a:ext>
            </a:extLst>
          </p:cNvPr>
          <p:cNvPicPr>
            <a:picLocks noChangeAspect="1"/>
          </p:cNvPicPr>
          <p:nvPr/>
        </p:nvPicPr>
        <p:blipFill>
          <a:blip r:embed="rId2"/>
          <a:stretch>
            <a:fillRect/>
          </a:stretch>
        </p:blipFill>
        <p:spPr>
          <a:xfrm>
            <a:off x="682580" y="1256007"/>
            <a:ext cx="10671220" cy="5440832"/>
          </a:xfrm>
          <a:prstGeom prst="rect">
            <a:avLst/>
          </a:prstGeom>
        </p:spPr>
      </p:pic>
    </p:spTree>
    <p:extLst>
      <p:ext uri="{BB962C8B-B14F-4D97-AF65-F5344CB8AC3E}">
        <p14:creationId xmlns:p14="http://schemas.microsoft.com/office/powerpoint/2010/main" val="3680647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EF11-B850-5707-A927-4FD484FE77B9}"/>
              </a:ext>
            </a:extLst>
          </p:cNvPr>
          <p:cNvSpPr>
            <a:spLocks noGrp="1"/>
          </p:cNvSpPr>
          <p:nvPr>
            <p:ph type="title"/>
          </p:nvPr>
        </p:nvSpPr>
        <p:spPr/>
        <p:txBody>
          <a:bodyPr/>
          <a:lstStyle/>
          <a:p>
            <a:r>
              <a:rPr lang="en-US" dirty="0" err="1"/>
              <a:t>ZScore</a:t>
            </a:r>
            <a:r>
              <a:rPr lang="en-US" dirty="0"/>
              <a:t> to remove outliers</a:t>
            </a:r>
            <a:endParaRPr lang="en-IN" dirty="0"/>
          </a:p>
        </p:txBody>
      </p:sp>
      <p:pic>
        <p:nvPicPr>
          <p:cNvPr id="3" name="Picture 2">
            <a:extLst>
              <a:ext uri="{FF2B5EF4-FFF2-40B4-BE49-F238E27FC236}">
                <a16:creationId xmlns:a16="http://schemas.microsoft.com/office/drawing/2014/main" id="{A1A8E81D-3BD0-D7D1-7A1E-3CD7EDB2156B}"/>
              </a:ext>
            </a:extLst>
          </p:cNvPr>
          <p:cNvPicPr>
            <a:picLocks noChangeAspect="1"/>
          </p:cNvPicPr>
          <p:nvPr/>
        </p:nvPicPr>
        <p:blipFill>
          <a:blip r:embed="rId2"/>
          <a:stretch>
            <a:fillRect/>
          </a:stretch>
        </p:blipFill>
        <p:spPr>
          <a:xfrm>
            <a:off x="575087" y="2103437"/>
            <a:ext cx="11041826" cy="1325563"/>
          </a:xfrm>
          <a:prstGeom prst="rect">
            <a:avLst/>
          </a:prstGeom>
        </p:spPr>
      </p:pic>
    </p:spTree>
    <p:extLst>
      <p:ext uri="{BB962C8B-B14F-4D97-AF65-F5344CB8AC3E}">
        <p14:creationId xmlns:p14="http://schemas.microsoft.com/office/powerpoint/2010/main" val="367766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8BD9-3232-B23F-6D02-12DC18D63748}"/>
              </a:ext>
            </a:extLst>
          </p:cNvPr>
          <p:cNvSpPr>
            <a:spLocks noGrp="1"/>
          </p:cNvSpPr>
          <p:nvPr>
            <p:ph type="title"/>
          </p:nvPr>
        </p:nvSpPr>
        <p:spPr/>
        <p:txBody>
          <a:bodyPr/>
          <a:lstStyle/>
          <a:p>
            <a:r>
              <a:rPr lang="en-US" dirty="0"/>
              <a:t>Multicollinearity by VIF</a:t>
            </a:r>
            <a:endParaRPr lang="en-IN" dirty="0"/>
          </a:p>
        </p:txBody>
      </p:sp>
      <p:pic>
        <p:nvPicPr>
          <p:cNvPr id="4" name="Picture 3">
            <a:extLst>
              <a:ext uri="{FF2B5EF4-FFF2-40B4-BE49-F238E27FC236}">
                <a16:creationId xmlns:a16="http://schemas.microsoft.com/office/drawing/2014/main" id="{3EA652C9-56EC-A160-08E3-178549000D92}"/>
              </a:ext>
            </a:extLst>
          </p:cNvPr>
          <p:cNvPicPr>
            <a:picLocks noChangeAspect="1"/>
          </p:cNvPicPr>
          <p:nvPr/>
        </p:nvPicPr>
        <p:blipFill>
          <a:blip r:embed="rId2"/>
          <a:stretch>
            <a:fillRect/>
          </a:stretch>
        </p:blipFill>
        <p:spPr>
          <a:xfrm>
            <a:off x="838200" y="1372589"/>
            <a:ext cx="8962623" cy="4974822"/>
          </a:xfrm>
          <a:prstGeom prst="rect">
            <a:avLst/>
          </a:prstGeom>
        </p:spPr>
      </p:pic>
    </p:spTree>
    <p:extLst>
      <p:ext uri="{BB962C8B-B14F-4D97-AF65-F5344CB8AC3E}">
        <p14:creationId xmlns:p14="http://schemas.microsoft.com/office/powerpoint/2010/main" val="3242853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9E9D2E-36A4-774F-9CD0-CE1D8E1F658D}"/>
              </a:ext>
            </a:extLst>
          </p:cNvPr>
          <p:cNvSpPr txBox="1"/>
          <p:nvPr/>
        </p:nvSpPr>
        <p:spPr>
          <a:xfrm>
            <a:off x="1403797" y="655789"/>
            <a:ext cx="7614633" cy="595932"/>
          </a:xfrm>
          <a:prstGeom prst="rect">
            <a:avLst/>
          </a:prstGeom>
          <a:noFill/>
        </p:spPr>
        <p:txBody>
          <a:bodyPr wrap="square">
            <a:spAutoFit/>
          </a:bodyPr>
          <a:lstStyle/>
          <a:p>
            <a:pPr lvl="0">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157D710-8E09-9158-5C35-F18426FF02AF}"/>
              </a:ext>
            </a:extLst>
          </p:cNvPr>
          <p:cNvPicPr>
            <a:picLocks noChangeAspect="1"/>
          </p:cNvPicPr>
          <p:nvPr/>
        </p:nvPicPr>
        <p:blipFill>
          <a:blip r:embed="rId2"/>
          <a:stretch>
            <a:fillRect/>
          </a:stretch>
        </p:blipFill>
        <p:spPr>
          <a:xfrm>
            <a:off x="1347122" y="1251721"/>
            <a:ext cx="9046129" cy="5043126"/>
          </a:xfrm>
          <a:prstGeom prst="rect">
            <a:avLst/>
          </a:prstGeom>
        </p:spPr>
      </p:pic>
    </p:spTree>
    <p:extLst>
      <p:ext uri="{BB962C8B-B14F-4D97-AF65-F5344CB8AC3E}">
        <p14:creationId xmlns:p14="http://schemas.microsoft.com/office/powerpoint/2010/main" val="1819059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AD6C-E5FB-CDCE-ABCE-FFD6E43BEFBD}"/>
              </a:ext>
            </a:extLst>
          </p:cNvPr>
          <p:cNvSpPr>
            <a:spLocks noGrp="1"/>
          </p:cNvSpPr>
          <p:nvPr>
            <p:ph type="title"/>
          </p:nvPr>
        </p:nvSpPr>
        <p:spPr>
          <a:xfrm>
            <a:off x="838200" y="365126"/>
            <a:ext cx="10515600" cy="1064430"/>
          </a:xfrm>
        </p:spPr>
        <p:txBody>
          <a:bodyPr/>
          <a:lstStyle/>
          <a:p>
            <a:r>
              <a:rPr lang="en-IN" dirty="0"/>
              <a:t>Build the models &amp; select best one</a:t>
            </a:r>
          </a:p>
        </p:txBody>
      </p:sp>
      <p:pic>
        <p:nvPicPr>
          <p:cNvPr id="5" name="Picture 4">
            <a:extLst>
              <a:ext uri="{FF2B5EF4-FFF2-40B4-BE49-F238E27FC236}">
                <a16:creationId xmlns:a16="http://schemas.microsoft.com/office/drawing/2014/main" id="{617979FC-C932-6CDD-0589-EE0E8C5998B1}"/>
              </a:ext>
            </a:extLst>
          </p:cNvPr>
          <p:cNvPicPr>
            <a:picLocks noChangeAspect="1"/>
          </p:cNvPicPr>
          <p:nvPr/>
        </p:nvPicPr>
        <p:blipFill>
          <a:blip r:embed="rId2"/>
          <a:stretch>
            <a:fillRect/>
          </a:stretch>
        </p:blipFill>
        <p:spPr>
          <a:xfrm>
            <a:off x="838200" y="1243566"/>
            <a:ext cx="8679287" cy="5157949"/>
          </a:xfrm>
          <a:prstGeom prst="rect">
            <a:avLst/>
          </a:prstGeom>
        </p:spPr>
      </p:pic>
    </p:spTree>
    <p:extLst>
      <p:ext uri="{BB962C8B-B14F-4D97-AF65-F5344CB8AC3E}">
        <p14:creationId xmlns:p14="http://schemas.microsoft.com/office/powerpoint/2010/main" val="2320161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2D5E5-6675-1909-9C81-F534AAC349AA}"/>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4134A068-22B3-614F-858B-68FEC9AB8E2C}"/>
              </a:ext>
            </a:extLst>
          </p:cNvPr>
          <p:cNvPicPr>
            <a:picLocks noChangeAspect="1"/>
          </p:cNvPicPr>
          <p:nvPr/>
        </p:nvPicPr>
        <p:blipFill>
          <a:blip r:embed="rId2"/>
          <a:stretch>
            <a:fillRect/>
          </a:stretch>
        </p:blipFill>
        <p:spPr>
          <a:xfrm>
            <a:off x="744622" y="252010"/>
            <a:ext cx="9661507" cy="2516948"/>
          </a:xfrm>
          <a:prstGeom prst="rect">
            <a:avLst/>
          </a:prstGeom>
        </p:spPr>
      </p:pic>
      <p:pic>
        <p:nvPicPr>
          <p:cNvPr id="6" name="Picture 5">
            <a:extLst>
              <a:ext uri="{FF2B5EF4-FFF2-40B4-BE49-F238E27FC236}">
                <a16:creationId xmlns:a16="http://schemas.microsoft.com/office/drawing/2014/main" id="{560D8B1E-0E09-AEA1-0732-6B1ADE827B74}"/>
              </a:ext>
            </a:extLst>
          </p:cNvPr>
          <p:cNvPicPr>
            <a:picLocks noChangeAspect="1"/>
          </p:cNvPicPr>
          <p:nvPr/>
        </p:nvPicPr>
        <p:blipFill>
          <a:blip r:embed="rId3"/>
          <a:stretch>
            <a:fillRect/>
          </a:stretch>
        </p:blipFill>
        <p:spPr>
          <a:xfrm>
            <a:off x="744622" y="2882073"/>
            <a:ext cx="8785744" cy="3829050"/>
          </a:xfrm>
          <a:prstGeom prst="rect">
            <a:avLst/>
          </a:prstGeom>
        </p:spPr>
      </p:pic>
    </p:spTree>
    <p:extLst>
      <p:ext uri="{BB962C8B-B14F-4D97-AF65-F5344CB8AC3E}">
        <p14:creationId xmlns:p14="http://schemas.microsoft.com/office/powerpoint/2010/main" val="3079617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659A-3F0A-8D51-67C1-92C783ABCB05}"/>
              </a:ext>
            </a:extLst>
          </p:cNvPr>
          <p:cNvSpPr>
            <a:spLocks noGrp="1"/>
          </p:cNvSpPr>
          <p:nvPr>
            <p:ph type="title"/>
          </p:nvPr>
        </p:nvSpPr>
        <p:spPr>
          <a:xfrm>
            <a:off x="683653" y="2305318"/>
            <a:ext cx="10515600" cy="3670479"/>
          </a:xfrm>
        </p:spPr>
        <p:txBody>
          <a:bodyPr>
            <a:normAutofit fontScale="90000"/>
          </a:bodyPr>
          <a:lstStyle/>
          <a:p>
            <a:pPr>
              <a:lnSpc>
                <a:spcPts val="2400"/>
              </a:lnSpc>
              <a:spcAft>
                <a:spcPts val="800"/>
              </a:spcAft>
            </a:pPr>
            <a:br>
              <a:rPr lang="en-IN" sz="32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IN" sz="32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In this project we build the regression model that can predict </a:t>
            </a:r>
            <a:r>
              <a:rPr lang="en-US" sz="2400" spc="-5" dirty="0">
                <a:solidFill>
                  <a:srgbClr val="292929"/>
                </a:solidFill>
                <a:latin typeface="Calibri" panose="020F0502020204030204" pitchFamily="34" charset="0"/>
                <a:ea typeface="Calibri" panose="020F0502020204030204" pitchFamily="34" charset="0"/>
                <a:cs typeface="Calibri" panose="020F0502020204030204" pitchFamily="34" charset="0"/>
              </a:rPr>
              <a:t>car</a:t>
            </a: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price of used car. The challenge behind predicting models is EDA &amp; feature selection.</a:t>
            </a: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We have gone through how to implement the entire machine learning pipeline, and we have an intuitive understanding of machine learning algorithms. The larger the dataset gets, the more complex each of the mentioned steps gets. Therefore, using this as a base will help while you build your knowledge of machine learning pipelines.</a:t>
            </a: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This Paper has presented a supervised housing sales price learning model which used machine learning algorithms to predict the price. We used different machine learning algorithm to check the accuracy of price prediction.</a:t>
            </a: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endParaRPr lang="en-IN" sz="6600" dirty="0"/>
          </a:p>
        </p:txBody>
      </p:sp>
      <p:sp>
        <p:nvSpPr>
          <p:cNvPr id="8" name="TextBox 7">
            <a:extLst>
              <a:ext uri="{FF2B5EF4-FFF2-40B4-BE49-F238E27FC236}">
                <a16:creationId xmlns:a16="http://schemas.microsoft.com/office/drawing/2014/main" id="{207DCD44-9EBA-F362-8C64-63AAD8AFD386}"/>
              </a:ext>
            </a:extLst>
          </p:cNvPr>
          <p:cNvSpPr txBox="1"/>
          <p:nvPr/>
        </p:nvSpPr>
        <p:spPr>
          <a:xfrm>
            <a:off x="683653" y="882203"/>
            <a:ext cx="9413383" cy="646331"/>
          </a:xfrm>
          <a:prstGeom prst="rect">
            <a:avLst/>
          </a:prstGeom>
          <a:noFill/>
        </p:spPr>
        <p:txBody>
          <a:bodyPr wrap="square">
            <a:spAutoFit/>
          </a:bodyPr>
          <a:lstStyle/>
          <a:p>
            <a:r>
              <a:rPr lang="en-IN" sz="3600" b="1"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Conclusion and Future Scope</a:t>
            </a:r>
            <a:r>
              <a:rPr lang="en-IN" sz="36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endParaRPr lang="en-IN" sz="3600" dirty="0"/>
          </a:p>
        </p:txBody>
      </p:sp>
    </p:spTree>
    <p:extLst>
      <p:ext uri="{BB962C8B-B14F-4D97-AF65-F5344CB8AC3E}">
        <p14:creationId xmlns:p14="http://schemas.microsoft.com/office/powerpoint/2010/main" val="356499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F22F-BCFA-7985-55F3-8F612EA52A02}"/>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F0EF80D3-DFA8-DCC9-D64F-B1D768EA2C70}"/>
              </a:ext>
            </a:extLst>
          </p:cNvPr>
          <p:cNvSpPr>
            <a:spLocks noGrp="1"/>
          </p:cNvSpPr>
          <p:nvPr>
            <p:ph idx="1"/>
          </p:nvPr>
        </p:nvSpPr>
        <p:spPr/>
        <p:txBody>
          <a:bodyPr>
            <a:normAutofit fontScale="92500" lnSpcReduction="2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709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F22F-BCFA-7985-55F3-8F612EA52A02}"/>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F0EF80D3-DFA8-DCC9-D64F-B1D768EA2C70}"/>
              </a:ext>
            </a:extLst>
          </p:cNvPr>
          <p:cNvSpPr>
            <a:spLocks noGrp="1"/>
          </p:cNvSpPr>
          <p:nvPr>
            <p:ph idx="1"/>
          </p:nvPr>
        </p:nvSpPr>
        <p:spPr/>
        <p:txBody>
          <a:bodyPr>
            <a:normAutofit lnSpcReduction="1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spc="-5" dirty="0">
                <a:effectLst/>
                <a:latin typeface="Georgia" panose="02040502050405020303"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4360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F22F-BCFA-7985-55F3-8F612EA52A02}"/>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F0EF80D3-DFA8-DCC9-D64F-B1D768EA2C70}"/>
              </a:ext>
            </a:extLst>
          </p:cNvPr>
          <p:cNvSpPr>
            <a:spLocks noGrp="1"/>
          </p:cNvSpPr>
          <p:nvPr>
            <p:ph idx="1"/>
          </p:nvPr>
        </p:nvSpPr>
        <p:spPr/>
        <p:txBody>
          <a:bodyPr>
            <a:norm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i.e. Non- defaulter, while, Label ‘0’ indicates that the loan has not been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i.e. defaulter. </a:t>
            </a:r>
            <a:r>
              <a:rPr lang="en-IN" sz="1800" spc="-5" dirty="0">
                <a:effectLst/>
                <a:latin typeface="Georgia" panose="02040502050405020303"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36360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33CE-40EE-F8FB-08F5-C0DD8722EE4C}"/>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AA84C11-34EF-F15D-5569-6DB7F63BEDB8}"/>
              </a:ext>
            </a:extLst>
          </p:cNvPr>
          <p:cNvSpPr>
            <a:spLocks noGrp="1"/>
          </p:cNvSpPr>
          <p:nvPr>
            <p:ph idx="1"/>
          </p:nvPr>
        </p:nvSpPr>
        <p:spPr/>
        <p:txBody>
          <a:bodyPr/>
          <a:lstStyle/>
          <a:p>
            <a:r>
              <a:rPr lang="en-US" dirty="0"/>
              <a:t>The steps followed in this work, right from the dataset preparation to obtaining results are represented in Fig.</a:t>
            </a:r>
            <a:endParaRPr lang="en-IN" dirty="0"/>
          </a:p>
        </p:txBody>
      </p:sp>
      <p:pic>
        <p:nvPicPr>
          <p:cNvPr id="4" name="Picture 3">
            <a:extLst>
              <a:ext uri="{FF2B5EF4-FFF2-40B4-BE49-F238E27FC236}">
                <a16:creationId xmlns:a16="http://schemas.microsoft.com/office/drawing/2014/main" id="{806E486D-657F-E33C-1B87-5A68541BAE75}"/>
              </a:ext>
            </a:extLst>
          </p:cNvPr>
          <p:cNvPicPr>
            <a:picLocks noChangeAspect="1"/>
          </p:cNvPicPr>
          <p:nvPr/>
        </p:nvPicPr>
        <p:blipFill>
          <a:blip r:embed="rId2"/>
          <a:stretch>
            <a:fillRect/>
          </a:stretch>
        </p:blipFill>
        <p:spPr>
          <a:xfrm>
            <a:off x="1635616" y="2765425"/>
            <a:ext cx="9040969" cy="2772490"/>
          </a:xfrm>
          <a:prstGeom prst="rect">
            <a:avLst/>
          </a:prstGeom>
        </p:spPr>
      </p:pic>
    </p:spTree>
    <p:extLst>
      <p:ext uri="{BB962C8B-B14F-4D97-AF65-F5344CB8AC3E}">
        <p14:creationId xmlns:p14="http://schemas.microsoft.com/office/powerpoint/2010/main" val="1509732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A2EB-08FD-6C94-35E8-78CC378E1AE2}"/>
              </a:ext>
            </a:extLst>
          </p:cNvPr>
          <p:cNvSpPr>
            <a:spLocks noGrp="1"/>
          </p:cNvSpPr>
          <p:nvPr>
            <p:ph type="title"/>
          </p:nvPr>
        </p:nvSpPr>
        <p:spPr/>
        <p:txBody>
          <a:bodyPr/>
          <a:lstStyle/>
          <a:p>
            <a:r>
              <a:rPr lang="en-IN" b="1" dirty="0"/>
              <a:t>EDA (Exploratory Data Analysis):-</a:t>
            </a:r>
          </a:p>
        </p:txBody>
      </p:sp>
      <p:sp>
        <p:nvSpPr>
          <p:cNvPr id="3" name="Content Placeholder 2">
            <a:extLst>
              <a:ext uri="{FF2B5EF4-FFF2-40B4-BE49-F238E27FC236}">
                <a16:creationId xmlns:a16="http://schemas.microsoft.com/office/drawing/2014/main" id="{B75A6069-30BB-7759-8E04-D9CCF5451D44}"/>
              </a:ext>
            </a:extLst>
          </p:cNvPr>
          <p:cNvSpPr>
            <a:spLocks noGrp="1"/>
          </p:cNvSpPr>
          <p:nvPr>
            <p:ph idx="1"/>
          </p:nvPr>
        </p:nvSpPr>
        <p:spPr>
          <a:xfrm>
            <a:off x="838200" y="1838504"/>
            <a:ext cx="10515600" cy="4351338"/>
          </a:xfrm>
        </p:spPr>
        <p:txBody>
          <a:bodyPr/>
          <a:lstStyle/>
          <a:p>
            <a:pPr marL="0" indent="0">
              <a:buNone/>
            </a:pPr>
            <a:r>
              <a:rPr lang="en-IN" b="1" dirty="0"/>
              <a:t>Import libraries: -</a:t>
            </a:r>
          </a:p>
          <a:p>
            <a:r>
              <a:rPr lang="en-IN" dirty="0"/>
              <a:t>Import pandas as pd        # for data manipulation</a:t>
            </a:r>
          </a:p>
          <a:p>
            <a:r>
              <a:rPr lang="en-IN" dirty="0"/>
              <a:t>Import </a:t>
            </a:r>
            <a:r>
              <a:rPr lang="en-IN" dirty="0" err="1"/>
              <a:t>numpy</a:t>
            </a:r>
            <a:r>
              <a:rPr lang="en-IN" dirty="0"/>
              <a:t> as np         # for mathematical calculations</a:t>
            </a:r>
          </a:p>
          <a:p>
            <a:r>
              <a:rPr lang="en-IN" dirty="0"/>
              <a:t>Import seaborn as </a:t>
            </a:r>
            <a:r>
              <a:rPr lang="en-IN" dirty="0" err="1"/>
              <a:t>sns</a:t>
            </a:r>
            <a:r>
              <a:rPr lang="en-IN" dirty="0"/>
              <a:t>      # for data visualization</a:t>
            </a:r>
          </a:p>
          <a:p>
            <a:r>
              <a:rPr lang="en-IN" dirty="0"/>
              <a:t>Import </a:t>
            </a:r>
            <a:r>
              <a:rPr lang="en-IN" dirty="0" err="1"/>
              <a:t>matplotlib.pyplot</a:t>
            </a:r>
            <a:r>
              <a:rPr lang="en-IN" dirty="0"/>
              <a:t> as </a:t>
            </a:r>
            <a:r>
              <a:rPr lang="en-IN" dirty="0" err="1"/>
              <a:t>plt</a:t>
            </a:r>
            <a:r>
              <a:rPr lang="en-IN" dirty="0"/>
              <a:t>  #for graphical analysis</a:t>
            </a:r>
          </a:p>
          <a:p>
            <a:r>
              <a:rPr lang="en-IN" dirty="0"/>
              <a:t>%matplotlib inline</a:t>
            </a:r>
          </a:p>
          <a:p>
            <a:r>
              <a:rPr lang="en-US" dirty="0"/>
              <a:t> Import warnings                # to ignore any warnings</a:t>
            </a:r>
            <a:endParaRPr lang="en-IN" dirty="0"/>
          </a:p>
        </p:txBody>
      </p:sp>
    </p:spTree>
    <p:extLst>
      <p:ext uri="{BB962C8B-B14F-4D97-AF65-F5344CB8AC3E}">
        <p14:creationId xmlns:p14="http://schemas.microsoft.com/office/powerpoint/2010/main" val="99801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61B0-5DD2-0409-EE61-84B015EF3342}"/>
              </a:ext>
            </a:extLst>
          </p:cNvPr>
          <p:cNvSpPr>
            <a:spLocks noGrp="1"/>
          </p:cNvSpPr>
          <p:nvPr>
            <p:ph type="title"/>
          </p:nvPr>
        </p:nvSpPr>
        <p:spPr/>
        <p:txBody>
          <a:bodyPr/>
          <a:lstStyle/>
          <a:p>
            <a:r>
              <a:rPr lang="en-IN" dirty="0"/>
              <a:t>Technical Requirements:</a:t>
            </a:r>
          </a:p>
        </p:txBody>
      </p:sp>
      <p:sp>
        <p:nvSpPr>
          <p:cNvPr id="5" name="TextBox 4">
            <a:extLst>
              <a:ext uri="{FF2B5EF4-FFF2-40B4-BE49-F238E27FC236}">
                <a16:creationId xmlns:a16="http://schemas.microsoft.com/office/drawing/2014/main" id="{9C8354B5-FCAF-D98E-ACBA-FC7B673B3C46}"/>
              </a:ext>
            </a:extLst>
          </p:cNvPr>
          <p:cNvSpPr txBox="1"/>
          <p:nvPr/>
        </p:nvSpPr>
        <p:spPr>
          <a:xfrm>
            <a:off x="656822" y="1614446"/>
            <a:ext cx="10696977" cy="5128327"/>
          </a:xfrm>
          <a:prstGeom prst="rect">
            <a:avLst/>
          </a:prstGeom>
          <a:noFill/>
        </p:spPr>
        <p:txBody>
          <a:bodyPr wrap="square">
            <a:spAutoFit/>
          </a:bodyPr>
          <a:lstStyle/>
          <a:p>
            <a:pPr marL="457200">
              <a:lnSpc>
                <a:spcPct val="107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Mathematical Summary: </a:t>
            </a:r>
          </a:p>
          <a:p>
            <a:pPr marL="457200">
              <a:lnSpc>
                <a:spcPct val="107000"/>
              </a:lnSpc>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Dimensions of Dataset: There are 36 columns and 209593 rows in this dataset.</a:t>
            </a:r>
          </a:p>
          <a:p>
            <a:pPr marL="457200">
              <a:lnSpc>
                <a:spcPct val="107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Null Values: There are no null values in this dataset.</a:t>
            </a:r>
          </a:p>
          <a:p>
            <a:pPr marL="457200">
              <a:lnSpc>
                <a:spcPct val="107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Skewness: Skewness is present in almost every column Statistical. Summary: Standard deviation is very high in most of the columns.</a:t>
            </a:r>
          </a:p>
          <a:p>
            <a:pPr marL="457200">
              <a:lnSpc>
                <a:spcPct val="107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Minimum negative values are present in the dataset.</a:t>
            </a:r>
          </a:p>
          <a:p>
            <a:pPr marL="457200">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There is lot of difference between mean and 50th percentile, which means data is skewed There is lot of difference between 75th percentile and max, which means there are outliers.</a:t>
            </a:r>
          </a:p>
          <a:p>
            <a:pPr marL="457200">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Data Sources: The sample data is provided to us from our client database. In order to improve the selection of customers for the credit, the client wants some predictions that could help them in further investment and improvement in selection of customers. In this Project, Label ‘1’ indicates that the loan has been paid within 5 days i.e. Non- defaulter, while, Label ‘0’ indicates that the loan has not been paid within 5 days i.e. defaulter.</a:t>
            </a:r>
          </a:p>
          <a:p>
            <a:pPr marL="457200">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523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3E8C-0323-0D3D-891E-CBEA3F1B9ED9}"/>
              </a:ext>
            </a:extLst>
          </p:cNvPr>
          <p:cNvSpPr>
            <a:spLocks noGrp="1"/>
          </p:cNvSpPr>
          <p:nvPr>
            <p:ph type="title"/>
          </p:nvPr>
        </p:nvSpPr>
        <p:spPr/>
        <p:txBody>
          <a:bodyPr/>
          <a:lstStyle/>
          <a:p>
            <a:r>
              <a:rPr lang="en-IN" b="1" dirty="0"/>
              <a:t>Load Dataset</a:t>
            </a:r>
          </a:p>
        </p:txBody>
      </p:sp>
      <p:pic>
        <p:nvPicPr>
          <p:cNvPr id="5" name="Picture 4">
            <a:extLst>
              <a:ext uri="{FF2B5EF4-FFF2-40B4-BE49-F238E27FC236}">
                <a16:creationId xmlns:a16="http://schemas.microsoft.com/office/drawing/2014/main" id="{3022C07D-54D7-95D9-E346-44E9BA2B19D3}"/>
              </a:ext>
            </a:extLst>
          </p:cNvPr>
          <p:cNvPicPr>
            <a:picLocks noChangeAspect="1"/>
          </p:cNvPicPr>
          <p:nvPr/>
        </p:nvPicPr>
        <p:blipFill>
          <a:blip r:embed="rId2"/>
          <a:stretch>
            <a:fillRect/>
          </a:stretch>
        </p:blipFill>
        <p:spPr>
          <a:xfrm>
            <a:off x="1247775" y="1604962"/>
            <a:ext cx="9696450" cy="4615534"/>
          </a:xfrm>
          <a:prstGeom prst="rect">
            <a:avLst/>
          </a:prstGeom>
        </p:spPr>
      </p:pic>
    </p:spTree>
    <p:extLst>
      <p:ext uri="{BB962C8B-B14F-4D97-AF65-F5344CB8AC3E}">
        <p14:creationId xmlns:p14="http://schemas.microsoft.com/office/powerpoint/2010/main" val="353945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1410</Words>
  <Application>Microsoft Office PowerPoint</Application>
  <PresentationFormat>Widescreen</PresentationFormat>
  <Paragraphs>74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Georgia</vt:lpstr>
      <vt:lpstr>Office Theme</vt:lpstr>
      <vt:lpstr>Micro Credit Loan </vt:lpstr>
      <vt:lpstr>Information</vt:lpstr>
      <vt:lpstr>Problem Statement: -</vt:lpstr>
      <vt:lpstr>Problem Statement: -</vt:lpstr>
      <vt:lpstr>Problem Statement: -</vt:lpstr>
      <vt:lpstr>Methodology:-</vt:lpstr>
      <vt:lpstr>EDA (Exploratory Data Analysis):-</vt:lpstr>
      <vt:lpstr>Technical Requirements:</vt:lpstr>
      <vt:lpstr>Load Dataset</vt:lpstr>
      <vt:lpstr>Observations</vt:lpstr>
      <vt:lpstr>Data Visualization</vt:lpstr>
      <vt:lpstr>Univariate Plots:-</vt:lpstr>
      <vt:lpstr>PowerPoint Presentation</vt:lpstr>
      <vt:lpstr>Bivariate Plot</vt:lpstr>
      <vt:lpstr>PowerPoint Presentation</vt:lpstr>
      <vt:lpstr>PowerPoint Presentation</vt:lpstr>
      <vt:lpstr>Multivariate Plot</vt:lpstr>
      <vt:lpstr>Data Pre-processing:-</vt:lpstr>
      <vt:lpstr>Data Pre-processing:-</vt:lpstr>
      <vt:lpstr>PowerPoint Presentation</vt:lpstr>
      <vt:lpstr>PowerPoint Presentation</vt:lpstr>
      <vt:lpstr>Power Transformation to remove skewness</vt:lpstr>
      <vt:lpstr>Distribution to see outliers</vt:lpstr>
      <vt:lpstr>ZScore to remove outliers</vt:lpstr>
      <vt:lpstr>Multicollinearity by VIF</vt:lpstr>
      <vt:lpstr>PowerPoint Presentation</vt:lpstr>
      <vt:lpstr>Build the models &amp; select best one</vt:lpstr>
      <vt:lpstr>PowerPoint Presentation</vt:lpstr>
      <vt:lpstr>  In this project we build the regression model that can predict car price of used car. The challenge behind predicting models is EDA &amp; feature selection.  We have gone through how to implement the entire machine learning pipeline, and we have an intuitive understanding of machine learning algorithms. The larger the dataset gets, the more complex each of the mentioned steps gets. Therefore, using this as a base will help while you build your knowledge of machine learning pipelines.  This Paper has presented a supervised housing sales price learning model which used machine learning algorithms to predict the price. We used different machine learning algorithm to check the accuracy of price prediction.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Amruta Patel</dc:creator>
  <cp:lastModifiedBy>Amruta Patel</cp:lastModifiedBy>
  <cp:revision>221</cp:revision>
  <dcterms:created xsi:type="dcterms:W3CDTF">2022-07-27T15:03:48Z</dcterms:created>
  <dcterms:modified xsi:type="dcterms:W3CDTF">2022-09-13T09:23:58Z</dcterms:modified>
</cp:coreProperties>
</file>