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8" r:id="rId5"/>
    <p:sldId id="259" r:id="rId6"/>
    <p:sldId id="260" r:id="rId7"/>
    <p:sldId id="286" r:id="rId8"/>
    <p:sldId id="261" r:id="rId9"/>
    <p:sldId id="262" r:id="rId10"/>
    <p:sldId id="263" r:id="rId11"/>
    <p:sldId id="264" r:id="rId12"/>
    <p:sldId id="265" r:id="rId13"/>
    <p:sldId id="273" r:id="rId14"/>
    <p:sldId id="287" r:id="rId15"/>
    <p:sldId id="288" r:id="rId16"/>
    <p:sldId id="274" r:id="rId17"/>
    <p:sldId id="276" r:id="rId18"/>
    <p:sldId id="277" r:id="rId19"/>
    <p:sldId id="278" r:id="rId20"/>
    <p:sldId id="293" r:id="rId21"/>
    <p:sldId id="291" r:id="rId22"/>
    <p:sldId id="279" r:id="rId23"/>
    <p:sldId id="282" r:id="rId24"/>
    <p:sldId id="283" r:id="rId25"/>
    <p:sldId id="284" r:id="rId26"/>
    <p:sldId id="285" r:id="rId27"/>
    <p:sldId id="294"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29-08-2022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29-08-2022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r>
              <a:rPr lang="en-IN" b="1" dirty="0"/>
              <a:t>CAR: PRICE PREDICTION</a:t>
            </a:r>
            <a:endParaRPr lang="en-IN" dirty="0"/>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5" name="Picture 4">
            <a:extLst>
              <a:ext uri="{FF2B5EF4-FFF2-40B4-BE49-F238E27FC236}">
                <a16:creationId xmlns:a16="http://schemas.microsoft.com/office/drawing/2014/main" id="{6C98A93E-E2B6-9645-7760-97A1A033599B}"/>
              </a:ext>
            </a:extLst>
          </p:cNvPr>
          <p:cNvPicPr>
            <a:picLocks noChangeAspect="1"/>
          </p:cNvPicPr>
          <p:nvPr/>
        </p:nvPicPr>
        <p:blipFill>
          <a:blip r:embed="rId2"/>
          <a:stretch>
            <a:fillRect/>
          </a:stretch>
        </p:blipFill>
        <p:spPr>
          <a:xfrm>
            <a:off x="838200" y="1172210"/>
            <a:ext cx="9761113" cy="5320665"/>
          </a:xfrm>
          <a:prstGeom prst="rect">
            <a:avLst/>
          </a:prstGeom>
        </p:spPr>
      </p:pic>
    </p:spTree>
    <p:extLst>
      <p:ext uri="{BB962C8B-B14F-4D97-AF65-F5344CB8AC3E}">
        <p14:creationId xmlns:p14="http://schemas.microsoft.com/office/powerpoint/2010/main" val="14795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377F1A-ABFD-845A-FAFB-C06203D00D3E}"/>
              </a:ext>
            </a:extLst>
          </p:cNvPr>
          <p:cNvPicPr>
            <a:picLocks noChangeAspect="1"/>
          </p:cNvPicPr>
          <p:nvPr/>
        </p:nvPicPr>
        <p:blipFill>
          <a:blip r:embed="rId2"/>
          <a:stretch>
            <a:fillRect/>
          </a:stretch>
        </p:blipFill>
        <p:spPr>
          <a:xfrm>
            <a:off x="1156952" y="483025"/>
            <a:ext cx="9878096" cy="5891950"/>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a:xfrm>
            <a:off x="838198" y="287852"/>
            <a:ext cx="10515600" cy="1325563"/>
          </a:xfrm>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3" name="Picture 2">
            <a:extLst>
              <a:ext uri="{FF2B5EF4-FFF2-40B4-BE49-F238E27FC236}">
                <a16:creationId xmlns:a16="http://schemas.microsoft.com/office/drawing/2014/main" id="{248A0C6E-20D9-0545-A554-9F84307571CD}"/>
              </a:ext>
            </a:extLst>
          </p:cNvPr>
          <p:cNvPicPr>
            <a:picLocks noChangeAspect="1"/>
          </p:cNvPicPr>
          <p:nvPr/>
        </p:nvPicPr>
        <p:blipFill>
          <a:blip r:embed="rId2"/>
          <a:stretch>
            <a:fillRect/>
          </a:stretch>
        </p:blipFill>
        <p:spPr>
          <a:xfrm>
            <a:off x="857778" y="1275008"/>
            <a:ext cx="10011991" cy="5295140"/>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DD0A23-CC0A-CB83-9C5D-B4CD1D6EB352}"/>
              </a:ext>
            </a:extLst>
          </p:cNvPr>
          <p:cNvPicPr>
            <a:picLocks noChangeAspect="1"/>
          </p:cNvPicPr>
          <p:nvPr/>
        </p:nvPicPr>
        <p:blipFill>
          <a:blip r:embed="rId2"/>
          <a:stretch>
            <a:fillRect/>
          </a:stretch>
        </p:blipFill>
        <p:spPr>
          <a:xfrm>
            <a:off x="1133341" y="726551"/>
            <a:ext cx="10122794" cy="5661369"/>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DE5D5D-E983-E313-4F83-FB3A8C2E9852}"/>
              </a:ext>
            </a:extLst>
          </p:cNvPr>
          <p:cNvPicPr>
            <a:picLocks noChangeAspect="1"/>
          </p:cNvPicPr>
          <p:nvPr/>
        </p:nvPicPr>
        <p:blipFill>
          <a:blip r:embed="rId2"/>
          <a:stretch>
            <a:fillRect/>
          </a:stretch>
        </p:blipFill>
        <p:spPr>
          <a:xfrm>
            <a:off x="901521" y="765137"/>
            <a:ext cx="10315978" cy="5506874"/>
          </a:xfrm>
          <a:prstGeom prst="rect">
            <a:avLst/>
          </a:prstGeom>
        </p:spPr>
      </p:pic>
    </p:spTree>
    <p:extLst>
      <p:ext uri="{BB962C8B-B14F-4D97-AF65-F5344CB8AC3E}">
        <p14:creationId xmlns:p14="http://schemas.microsoft.com/office/powerpoint/2010/main" val="14200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3" name="Picture 2">
            <a:extLst>
              <a:ext uri="{FF2B5EF4-FFF2-40B4-BE49-F238E27FC236}">
                <a16:creationId xmlns:a16="http://schemas.microsoft.com/office/drawing/2014/main" id="{79965EE4-46AD-61B3-0871-5A3F187635BC}"/>
              </a:ext>
            </a:extLst>
          </p:cNvPr>
          <p:cNvPicPr>
            <a:picLocks noChangeAspect="1"/>
          </p:cNvPicPr>
          <p:nvPr/>
        </p:nvPicPr>
        <p:blipFill>
          <a:blip r:embed="rId2"/>
          <a:stretch>
            <a:fillRect/>
          </a:stretch>
        </p:blipFill>
        <p:spPr>
          <a:xfrm>
            <a:off x="824249" y="1057274"/>
            <a:ext cx="8899300" cy="5382163"/>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646331"/>
          </a:xfrm>
          <a:prstGeom prst="rect">
            <a:avLst/>
          </a:prstGeom>
          <a:noFill/>
        </p:spPr>
        <p:txBody>
          <a:bodyPr wrap="square">
            <a:spAutoFit/>
          </a:bodyPr>
          <a:lstStyle/>
          <a:p>
            <a:pPr algn="just"/>
            <a:r>
              <a:rPr lang="en-IN" sz="1800" dirty="0">
                <a:effectLst/>
                <a:latin typeface="Georgia" panose="02040502050405020303" pitchFamily="18" charset="0"/>
                <a:ea typeface="Calibri" panose="020F0502020204030204" pitchFamily="34" charset="0"/>
                <a:cs typeface="Segoe UI" panose="020B0502040204020203" pitchFamily="34" charset="0"/>
              </a:rPr>
              <a:t>In this dataset there are some objectives are mentioned as NA so first lets change to particular value as per mentioned in data description. Refer below fig.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FA38489-933E-5F1D-2EE5-6ED9DD08A63A}"/>
              </a:ext>
            </a:extLst>
          </p:cNvPr>
          <p:cNvPicPr>
            <a:picLocks noChangeAspect="1"/>
          </p:cNvPicPr>
          <p:nvPr/>
        </p:nvPicPr>
        <p:blipFill>
          <a:blip r:embed="rId2"/>
          <a:stretch>
            <a:fillRect/>
          </a:stretch>
        </p:blipFill>
        <p:spPr>
          <a:xfrm>
            <a:off x="838199" y="2222612"/>
            <a:ext cx="4343400" cy="3571875"/>
          </a:xfrm>
          <a:prstGeom prst="rect">
            <a:avLst/>
          </a:prstGeom>
        </p:spPr>
      </p:pic>
      <p:pic>
        <p:nvPicPr>
          <p:cNvPr id="4" name="Picture 3">
            <a:extLst>
              <a:ext uri="{FF2B5EF4-FFF2-40B4-BE49-F238E27FC236}">
                <a16:creationId xmlns:a16="http://schemas.microsoft.com/office/drawing/2014/main" id="{480D7F5E-7995-E92D-A23D-107FF7A3C87E}"/>
              </a:ext>
            </a:extLst>
          </p:cNvPr>
          <p:cNvPicPr>
            <a:picLocks noChangeAspect="1"/>
          </p:cNvPicPr>
          <p:nvPr/>
        </p:nvPicPr>
        <p:blipFill>
          <a:blip r:embed="rId3"/>
          <a:stretch>
            <a:fillRect/>
          </a:stretch>
        </p:blipFill>
        <p:spPr>
          <a:xfrm>
            <a:off x="5165090" y="2271996"/>
            <a:ext cx="6188710" cy="3781073"/>
          </a:xfrm>
          <a:prstGeom prst="rect">
            <a:avLst/>
          </a:prstGeom>
        </p:spPr>
      </p:pic>
    </p:spTree>
    <p:extLst>
      <p:ext uri="{BB962C8B-B14F-4D97-AF65-F5344CB8AC3E}">
        <p14:creationId xmlns:p14="http://schemas.microsoft.com/office/powerpoint/2010/main" val="354642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1A09-699B-0D37-0FEE-8E0B3EDE833F}"/>
              </a:ext>
            </a:extLst>
          </p:cNvPr>
          <p:cNvSpPr>
            <a:spLocks noGrp="1"/>
          </p:cNvSpPr>
          <p:nvPr>
            <p:ph type="title"/>
          </p:nvPr>
        </p:nvSpPr>
        <p:spPr>
          <a:xfrm>
            <a:off x="722290" y="114515"/>
            <a:ext cx="10515600" cy="1325563"/>
          </a:xfrm>
        </p:spPr>
        <p:txBody>
          <a:bodyPr/>
          <a:lstStyle/>
          <a:p>
            <a:r>
              <a:rPr lang="en-IN" dirty="0"/>
              <a:t>Separating data &amp; Encoding :-</a:t>
            </a:r>
          </a:p>
        </p:txBody>
      </p:sp>
      <p:pic>
        <p:nvPicPr>
          <p:cNvPr id="4" name="Picture 3">
            <a:extLst>
              <a:ext uri="{FF2B5EF4-FFF2-40B4-BE49-F238E27FC236}">
                <a16:creationId xmlns:a16="http://schemas.microsoft.com/office/drawing/2014/main" id="{E419DC21-B381-5B9C-1CD2-B6AFC284BC35}"/>
              </a:ext>
            </a:extLst>
          </p:cNvPr>
          <p:cNvPicPr>
            <a:picLocks noChangeAspect="1"/>
          </p:cNvPicPr>
          <p:nvPr/>
        </p:nvPicPr>
        <p:blipFill>
          <a:blip r:embed="rId2"/>
          <a:stretch>
            <a:fillRect/>
          </a:stretch>
        </p:blipFill>
        <p:spPr>
          <a:xfrm>
            <a:off x="722290" y="4427237"/>
            <a:ext cx="10159373" cy="1981370"/>
          </a:xfrm>
          <a:prstGeom prst="rect">
            <a:avLst/>
          </a:prstGeom>
        </p:spPr>
      </p:pic>
      <p:pic>
        <p:nvPicPr>
          <p:cNvPr id="6" name="Picture 5">
            <a:extLst>
              <a:ext uri="{FF2B5EF4-FFF2-40B4-BE49-F238E27FC236}">
                <a16:creationId xmlns:a16="http://schemas.microsoft.com/office/drawing/2014/main" id="{5809A21A-9DFB-3E22-C33A-CCE884058612}"/>
              </a:ext>
            </a:extLst>
          </p:cNvPr>
          <p:cNvPicPr>
            <a:picLocks noChangeAspect="1"/>
          </p:cNvPicPr>
          <p:nvPr/>
        </p:nvPicPr>
        <p:blipFill>
          <a:blip r:embed="rId3"/>
          <a:stretch>
            <a:fillRect/>
          </a:stretch>
        </p:blipFill>
        <p:spPr>
          <a:xfrm>
            <a:off x="954110" y="1440078"/>
            <a:ext cx="8245104" cy="2699130"/>
          </a:xfrm>
          <a:prstGeom prst="rect">
            <a:avLst/>
          </a:prstGeom>
        </p:spPr>
      </p:pic>
    </p:spTree>
    <p:extLst>
      <p:ext uri="{BB962C8B-B14F-4D97-AF65-F5344CB8AC3E}">
        <p14:creationId xmlns:p14="http://schemas.microsoft.com/office/powerpoint/2010/main" val="212593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250E5-8EFB-6E29-E10E-A9DC9FF7BABD}"/>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Check Skewness</a:t>
            </a:r>
            <a:endParaRPr lang="en-IN" sz="4000" dirty="0"/>
          </a:p>
        </p:txBody>
      </p:sp>
      <p:pic>
        <p:nvPicPr>
          <p:cNvPr id="5" name="Picture 4">
            <a:extLst>
              <a:ext uri="{FF2B5EF4-FFF2-40B4-BE49-F238E27FC236}">
                <a16:creationId xmlns:a16="http://schemas.microsoft.com/office/drawing/2014/main" id="{4B88A904-8D2D-0D29-CFF0-27320F4BE966}"/>
              </a:ext>
            </a:extLst>
          </p:cNvPr>
          <p:cNvPicPr>
            <a:picLocks noChangeAspect="1"/>
          </p:cNvPicPr>
          <p:nvPr/>
        </p:nvPicPr>
        <p:blipFill>
          <a:blip r:embed="rId2"/>
          <a:stretch>
            <a:fillRect/>
          </a:stretch>
        </p:blipFill>
        <p:spPr>
          <a:xfrm>
            <a:off x="668073" y="1300766"/>
            <a:ext cx="10698337" cy="3863662"/>
          </a:xfrm>
          <a:prstGeom prst="rect">
            <a:avLst/>
          </a:prstGeom>
        </p:spPr>
      </p:pic>
    </p:spTree>
    <p:extLst>
      <p:ext uri="{BB962C8B-B14F-4D97-AF65-F5344CB8AC3E}">
        <p14:creationId xmlns:p14="http://schemas.microsoft.com/office/powerpoint/2010/main" val="237510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marL="0" indent="0" algn="just">
              <a:lnSpc>
                <a:spcPct val="107000"/>
              </a:lnSpc>
              <a:spcAft>
                <a:spcPts val="800"/>
              </a:spcAft>
              <a:buNone/>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This project contains two phases: -</a:t>
            </a:r>
          </a:p>
          <a:p>
            <a:pPr marL="0" indent="0" algn="just">
              <a:lnSpc>
                <a:spcPct val="107000"/>
              </a:lnSpc>
              <a:spcAft>
                <a:spcPts val="800"/>
              </a:spcAft>
              <a:buNone/>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a) Data Collection Phase</a:t>
            </a:r>
          </a:p>
          <a:p>
            <a:pPr marL="0" indent="0" algn="just">
              <a:lnSpc>
                <a:spcPct val="107000"/>
              </a:lnSpc>
              <a:spcAft>
                <a:spcPts val="800"/>
              </a:spcAft>
              <a:buNone/>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b) Model Building Phase</a:t>
            </a:r>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plot  for skewness </a:t>
            </a:r>
            <a:endParaRPr lang="en-IN" sz="4000" dirty="0"/>
          </a:p>
        </p:txBody>
      </p:sp>
      <p:pic>
        <p:nvPicPr>
          <p:cNvPr id="2" name="Picture 1">
            <a:extLst>
              <a:ext uri="{FF2B5EF4-FFF2-40B4-BE49-F238E27FC236}">
                <a16:creationId xmlns:a16="http://schemas.microsoft.com/office/drawing/2014/main" id="{A7DF726E-F3BC-FA67-08A5-2A733EA311CA}"/>
              </a:ext>
            </a:extLst>
          </p:cNvPr>
          <p:cNvPicPr>
            <a:picLocks noChangeAspect="1"/>
          </p:cNvPicPr>
          <p:nvPr/>
        </p:nvPicPr>
        <p:blipFill>
          <a:blip r:embed="rId2"/>
          <a:stretch>
            <a:fillRect/>
          </a:stretch>
        </p:blipFill>
        <p:spPr>
          <a:xfrm>
            <a:off x="746975" y="1227342"/>
            <a:ext cx="10619436" cy="4968956"/>
          </a:xfrm>
          <a:prstGeom prst="rect">
            <a:avLst/>
          </a:prstGeom>
        </p:spPr>
      </p:pic>
    </p:spTree>
    <p:extLst>
      <p:ext uri="{BB962C8B-B14F-4D97-AF65-F5344CB8AC3E}">
        <p14:creationId xmlns:p14="http://schemas.microsoft.com/office/powerpoint/2010/main" val="1602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BB64-1AA0-D913-820F-87879AA7CB90}"/>
              </a:ext>
            </a:extLst>
          </p:cNvPr>
          <p:cNvSpPr>
            <a:spLocks noGrp="1"/>
          </p:cNvSpPr>
          <p:nvPr>
            <p:ph type="title"/>
          </p:nvPr>
        </p:nvSpPr>
        <p:spPr/>
        <p:txBody>
          <a:bodyPr/>
          <a:lstStyle/>
          <a:p>
            <a:r>
              <a:rPr lang="en-IN" dirty="0"/>
              <a:t>Power Transformation to remove skewness</a:t>
            </a:r>
          </a:p>
        </p:txBody>
      </p:sp>
      <p:pic>
        <p:nvPicPr>
          <p:cNvPr id="3" name="Picture 2">
            <a:extLst>
              <a:ext uri="{FF2B5EF4-FFF2-40B4-BE49-F238E27FC236}">
                <a16:creationId xmlns:a16="http://schemas.microsoft.com/office/drawing/2014/main" id="{A68D793B-2CF7-3C64-3D74-E818DBAC02D1}"/>
              </a:ext>
            </a:extLst>
          </p:cNvPr>
          <p:cNvPicPr>
            <a:picLocks noChangeAspect="1"/>
          </p:cNvPicPr>
          <p:nvPr/>
        </p:nvPicPr>
        <p:blipFill>
          <a:blip r:embed="rId2"/>
          <a:stretch>
            <a:fillRect/>
          </a:stretch>
        </p:blipFill>
        <p:spPr>
          <a:xfrm>
            <a:off x="838200" y="2157156"/>
            <a:ext cx="9795660" cy="2045929"/>
          </a:xfrm>
          <a:prstGeom prst="rect">
            <a:avLst/>
          </a:prstGeom>
        </p:spPr>
      </p:pic>
    </p:spTree>
    <p:extLst>
      <p:ext uri="{BB962C8B-B14F-4D97-AF65-F5344CB8AC3E}">
        <p14:creationId xmlns:p14="http://schemas.microsoft.com/office/powerpoint/2010/main" val="4015775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3AA078-A31A-7632-EDED-C4660AB294CB}"/>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Distribution after removing skewness </a:t>
            </a:r>
            <a:endParaRPr lang="en-IN" sz="4000" dirty="0"/>
          </a:p>
        </p:txBody>
      </p:sp>
      <p:pic>
        <p:nvPicPr>
          <p:cNvPr id="4" name="Picture 3">
            <a:extLst>
              <a:ext uri="{FF2B5EF4-FFF2-40B4-BE49-F238E27FC236}">
                <a16:creationId xmlns:a16="http://schemas.microsoft.com/office/drawing/2014/main" id="{A4504E9F-F102-94C7-441A-D04E86A394A6}"/>
              </a:ext>
            </a:extLst>
          </p:cNvPr>
          <p:cNvPicPr>
            <a:picLocks noChangeAspect="1"/>
          </p:cNvPicPr>
          <p:nvPr/>
        </p:nvPicPr>
        <p:blipFill>
          <a:blip r:embed="rId2"/>
          <a:stretch>
            <a:fillRect/>
          </a:stretch>
        </p:blipFill>
        <p:spPr>
          <a:xfrm>
            <a:off x="1117175" y="1241134"/>
            <a:ext cx="9763125" cy="5019675"/>
          </a:xfrm>
          <a:prstGeom prst="rect">
            <a:avLst/>
          </a:prstGeom>
        </p:spPr>
      </p:pic>
    </p:spTree>
    <p:extLst>
      <p:ext uri="{BB962C8B-B14F-4D97-AF65-F5344CB8AC3E}">
        <p14:creationId xmlns:p14="http://schemas.microsoft.com/office/powerpoint/2010/main" val="327251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3D0-4693-46A3-592D-CF226FAEE605}"/>
              </a:ext>
            </a:extLst>
          </p:cNvPr>
          <p:cNvSpPr>
            <a:spLocks noGrp="1"/>
          </p:cNvSpPr>
          <p:nvPr>
            <p:ph type="title"/>
          </p:nvPr>
        </p:nvSpPr>
        <p:spPr>
          <a:xfrm>
            <a:off x="838200" y="365126"/>
            <a:ext cx="10515600" cy="768216"/>
          </a:xfrm>
        </p:spPr>
        <p:txBody>
          <a:bodyPr/>
          <a:lstStyle/>
          <a:p>
            <a:r>
              <a:rPr lang="en-US" dirty="0"/>
              <a:t>Distribution to see outliers</a:t>
            </a:r>
            <a:endParaRPr lang="en-IN" dirty="0"/>
          </a:p>
        </p:txBody>
      </p:sp>
      <p:pic>
        <p:nvPicPr>
          <p:cNvPr id="3" name="Picture 2">
            <a:extLst>
              <a:ext uri="{FF2B5EF4-FFF2-40B4-BE49-F238E27FC236}">
                <a16:creationId xmlns:a16="http://schemas.microsoft.com/office/drawing/2014/main" id="{F02C3BFE-B9F7-40D4-F9BD-A40EB3E66C15}"/>
              </a:ext>
            </a:extLst>
          </p:cNvPr>
          <p:cNvPicPr>
            <a:picLocks noChangeAspect="1"/>
          </p:cNvPicPr>
          <p:nvPr/>
        </p:nvPicPr>
        <p:blipFill>
          <a:blip r:embed="rId2"/>
          <a:stretch>
            <a:fillRect/>
          </a:stretch>
        </p:blipFill>
        <p:spPr>
          <a:xfrm>
            <a:off x="664947" y="1289816"/>
            <a:ext cx="10088912" cy="4673102"/>
          </a:xfrm>
          <a:prstGeom prst="rect">
            <a:avLst/>
          </a:prstGeom>
        </p:spPr>
      </p:pic>
    </p:spTree>
    <p:extLst>
      <p:ext uri="{BB962C8B-B14F-4D97-AF65-F5344CB8AC3E}">
        <p14:creationId xmlns:p14="http://schemas.microsoft.com/office/powerpoint/2010/main" val="368064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F11-B850-5707-A927-4FD484FE77B9}"/>
              </a:ext>
            </a:extLst>
          </p:cNvPr>
          <p:cNvSpPr>
            <a:spLocks noGrp="1"/>
          </p:cNvSpPr>
          <p:nvPr>
            <p:ph type="title"/>
          </p:nvPr>
        </p:nvSpPr>
        <p:spPr/>
        <p:txBody>
          <a:bodyPr/>
          <a:lstStyle/>
          <a:p>
            <a:r>
              <a:rPr lang="en-US" dirty="0" err="1"/>
              <a:t>ZScore</a:t>
            </a:r>
            <a:r>
              <a:rPr lang="en-US" dirty="0"/>
              <a:t> to remove outliers</a:t>
            </a:r>
            <a:endParaRPr lang="en-IN" dirty="0"/>
          </a:p>
        </p:txBody>
      </p:sp>
      <p:pic>
        <p:nvPicPr>
          <p:cNvPr id="3" name="Picture 2">
            <a:extLst>
              <a:ext uri="{FF2B5EF4-FFF2-40B4-BE49-F238E27FC236}">
                <a16:creationId xmlns:a16="http://schemas.microsoft.com/office/drawing/2014/main" id="{A1A8E81D-3BD0-D7D1-7A1E-3CD7EDB2156B}"/>
              </a:ext>
            </a:extLst>
          </p:cNvPr>
          <p:cNvPicPr>
            <a:picLocks noChangeAspect="1"/>
          </p:cNvPicPr>
          <p:nvPr/>
        </p:nvPicPr>
        <p:blipFill>
          <a:blip r:embed="rId2"/>
          <a:stretch>
            <a:fillRect/>
          </a:stretch>
        </p:blipFill>
        <p:spPr>
          <a:xfrm>
            <a:off x="575087" y="2103437"/>
            <a:ext cx="11041826" cy="1325563"/>
          </a:xfrm>
          <a:prstGeom prst="rect">
            <a:avLst/>
          </a:prstGeom>
        </p:spPr>
      </p:pic>
    </p:spTree>
    <p:extLst>
      <p:ext uri="{BB962C8B-B14F-4D97-AF65-F5344CB8AC3E}">
        <p14:creationId xmlns:p14="http://schemas.microsoft.com/office/powerpoint/2010/main" val="36776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BD9-3232-B23F-6D02-12DC18D63748}"/>
              </a:ext>
            </a:extLst>
          </p:cNvPr>
          <p:cNvSpPr>
            <a:spLocks noGrp="1"/>
          </p:cNvSpPr>
          <p:nvPr>
            <p:ph type="title"/>
          </p:nvPr>
        </p:nvSpPr>
        <p:spPr/>
        <p:txBody>
          <a:bodyPr/>
          <a:lstStyle/>
          <a:p>
            <a:r>
              <a:rPr lang="en-US" dirty="0"/>
              <a:t>Multicollinearity by VIF</a:t>
            </a:r>
            <a:endParaRPr lang="en-IN" dirty="0"/>
          </a:p>
        </p:txBody>
      </p:sp>
      <p:pic>
        <p:nvPicPr>
          <p:cNvPr id="3" name="Picture 2">
            <a:extLst>
              <a:ext uri="{FF2B5EF4-FFF2-40B4-BE49-F238E27FC236}">
                <a16:creationId xmlns:a16="http://schemas.microsoft.com/office/drawing/2014/main" id="{60CE3B5A-4057-2C28-D6A2-F0AA6A55AB12}"/>
              </a:ext>
            </a:extLst>
          </p:cNvPr>
          <p:cNvPicPr>
            <a:picLocks noChangeAspect="1"/>
          </p:cNvPicPr>
          <p:nvPr/>
        </p:nvPicPr>
        <p:blipFill>
          <a:blip r:embed="rId2"/>
          <a:stretch>
            <a:fillRect/>
          </a:stretch>
        </p:blipFill>
        <p:spPr>
          <a:xfrm>
            <a:off x="838200" y="1693549"/>
            <a:ext cx="9027017" cy="3934519"/>
          </a:xfrm>
          <a:prstGeom prst="rect">
            <a:avLst/>
          </a:prstGeom>
        </p:spPr>
      </p:pic>
    </p:spTree>
    <p:extLst>
      <p:ext uri="{BB962C8B-B14F-4D97-AF65-F5344CB8AC3E}">
        <p14:creationId xmlns:p14="http://schemas.microsoft.com/office/powerpoint/2010/main" val="3242853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408E9-4AA0-0DE0-3E4F-89800ED683BB}"/>
              </a:ext>
            </a:extLst>
          </p:cNvPr>
          <p:cNvPicPr>
            <a:picLocks noChangeAspect="1"/>
          </p:cNvPicPr>
          <p:nvPr/>
        </p:nvPicPr>
        <p:blipFill>
          <a:blip r:embed="rId2"/>
          <a:stretch>
            <a:fillRect/>
          </a:stretch>
        </p:blipFill>
        <p:spPr>
          <a:xfrm>
            <a:off x="964047" y="321972"/>
            <a:ext cx="9694428" cy="5869278"/>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3" name="Picture 2">
            <a:extLst>
              <a:ext uri="{FF2B5EF4-FFF2-40B4-BE49-F238E27FC236}">
                <a16:creationId xmlns:a16="http://schemas.microsoft.com/office/drawing/2014/main" id="{1920A180-120B-41E9-1869-E89B472142E0}"/>
              </a:ext>
            </a:extLst>
          </p:cNvPr>
          <p:cNvPicPr>
            <a:picLocks noChangeAspect="1"/>
          </p:cNvPicPr>
          <p:nvPr/>
        </p:nvPicPr>
        <p:blipFill>
          <a:blip r:embed="rId2"/>
          <a:stretch>
            <a:fillRect/>
          </a:stretch>
        </p:blipFill>
        <p:spPr>
          <a:xfrm>
            <a:off x="838200" y="1529093"/>
            <a:ext cx="9567930" cy="4614130"/>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2305318"/>
            <a:ext cx="10515600" cy="3670479"/>
          </a:xfrm>
        </p:spPr>
        <p:txBody>
          <a:bodyPr>
            <a:normAutofit fontScale="90000"/>
          </a:bodyPr>
          <a:lstStyle/>
          <a:p>
            <a:pPr>
              <a:lnSpc>
                <a:spcPts val="2400"/>
              </a:lnSpc>
              <a:spcAft>
                <a:spcPts val="800"/>
              </a:spcAft>
            </a:pP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In this project we build the regression model that can </a:t>
            </a: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predict </a:t>
            </a:r>
            <a:r>
              <a:rPr lang="en-US" sz="2400" spc="-5">
                <a:solidFill>
                  <a:srgbClr val="292929"/>
                </a:solidFill>
                <a:latin typeface="Calibri" panose="020F0502020204030204" pitchFamily="34" charset="0"/>
                <a:ea typeface="Calibri" panose="020F0502020204030204" pitchFamily="34" charset="0"/>
                <a:cs typeface="Calibri" panose="020F0502020204030204" pitchFamily="34" charset="0"/>
              </a:rPr>
              <a:t>car</a:t>
            </a: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price </a:t>
            </a: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of used car. </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The challenge behind predicting models is EDA &amp; feature selection.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Paper has presented a supervised housing sales price learning model which used machine learning algorithms to predict the price. We used different machine learning algorithm to check the accuracy of price prediction.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a:bodyPr>
          <a:lstStyle/>
          <a:p>
            <a:r>
              <a:rPr lang="en-IN" sz="1800" b="1" dirty="0">
                <a:effectLst/>
                <a:latin typeface="Georgia" panose="02040502050405020303" pitchFamily="18" charset="0"/>
                <a:ea typeface="Calibri" panose="020F0502020204030204" pitchFamily="34" charset="0"/>
                <a:cs typeface="Times New Roman" panose="02020603050405020304" pitchFamily="18" charset="0"/>
              </a:rPr>
              <a:t>Business Goal: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Georgia" panose="020405020504050203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IN" sz="1800" b="1" dirty="0">
                <a:effectLst/>
                <a:latin typeface="Georgia" panose="02040502050405020303" pitchFamily="18" charset="0"/>
                <a:ea typeface="Calibri" panose="020F0502020204030204" pitchFamily="34" charset="0"/>
                <a:cs typeface="Times New Roman" panose="02020603050405020304" pitchFamily="18" charset="0"/>
              </a:rPr>
              <a:t>Data Collection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You have to scrape at least 5000 used cars data. You can scrape more data as well, it’s up to you. more the data better the model In this section You need to scrape the data of used cars from websites (</a:t>
            </a:r>
            <a:r>
              <a:rPr lang="en-IN" sz="1800" spc="-5" dirty="0" err="1">
                <a:effectLst/>
                <a:latin typeface="Georgia" panose="02040502050405020303" pitchFamily="18" charset="0"/>
                <a:ea typeface="Calibri" panose="020F0502020204030204" pitchFamily="34" charset="0"/>
                <a:cs typeface="Times New Roman" panose="02020603050405020304" pitchFamily="18" charset="0"/>
              </a:rPr>
              <a:t>Olx</a:t>
            </a:r>
            <a:r>
              <a:rPr lang="en-IN" sz="1800" spc="-5" dirty="0">
                <a:effectLst/>
                <a:latin typeface="Georgia" panose="02040502050405020303" pitchFamily="18" charset="0"/>
                <a:ea typeface="Calibri" panose="020F0502020204030204" pitchFamily="34" charset="0"/>
                <a:cs typeface="Times New Roman" panose="02020603050405020304" pitchFamily="18" charset="0"/>
              </a:rPr>
              <a:t>, </a:t>
            </a:r>
            <a:r>
              <a:rPr lang="en-IN" sz="1800" spc="-5" dirty="0" err="1">
                <a:effectLst/>
                <a:latin typeface="Georgia" panose="02040502050405020303" pitchFamily="18" charset="0"/>
                <a:ea typeface="Calibri" panose="020F0502020204030204" pitchFamily="34" charset="0"/>
                <a:cs typeface="Times New Roman" panose="02020603050405020304" pitchFamily="18" charset="0"/>
              </a:rPr>
              <a:t>cardekho</a:t>
            </a:r>
            <a:r>
              <a:rPr lang="en-IN" sz="1800" spc="-5" dirty="0">
                <a:effectLst/>
                <a:latin typeface="Georgia" panose="02040502050405020303" pitchFamily="18" charset="0"/>
                <a:ea typeface="Calibri" panose="020F0502020204030204" pitchFamily="34" charset="0"/>
                <a:cs typeface="Times New Roman" panose="020206030504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a:t>
            </a:r>
            <a:r>
              <a:rPr lang="en-IN" sz="1800" spc="-5" dirty="0" err="1">
                <a:effectLst/>
                <a:latin typeface="Georgia" panose="02040502050405020303" pitchFamily="18" charset="0"/>
                <a:ea typeface="Calibri" panose="020F0502020204030204" pitchFamily="34" charset="0"/>
                <a:cs typeface="Times New Roman" panose="02020603050405020304" pitchFamily="18" charset="0"/>
              </a:rPr>
              <a:t>kilometers</a:t>
            </a:r>
            <a:r>
              <a:rPr lang="en-IN" sz="1800" spc="-5" dirty="0">
                <a:effectLst/>
                <a:latin typeface="Georgia" panose="02040502050405020303" pitchFamily="18" charset="0"/>
                <a:ea typeface="Calibri" panose="020F0502020204030204" pitchFamily="34" charset="0"/>
                <a:cs typeface="Times New Roman" panose="02020603050405020304" pitchFamily="18" charset="0"/>
              </a:rPr>
              <a:t>,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Try to include all types of cars in your data for example- SUV, Sedans, Coupe, minivan, Hatchback.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09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p:txBody>
          <a:bodyPr>
            <a:normAutofit lnSpcReduction="10000"/>
          </a:bodyPr>
          <a:lstStyle/>
          <a:p>
            <a:pPr marL="0" lvl="0" indent="0" algn="just">
              <a:lnSpc>
                <a:spcPct val="107000"/>
              </a:lnSpc>
              <a:buNone/>
            </a:pPr>
            <a:r>
              <a:rPr lang="en-IN" sz="1800" b="1" dirty="0">
                <a:effectLst/>
                <a:latin typeface="Georgia" panose="02040502050405020303" pitchFamily="18" charset="0"/>
                <a:ea typeface="Calibri" panose="020F0502020204030204" pitchFamily="34" charset="0"/>
                <a:cs typeface="Times New Roman" panose="02020603050405020304" pitchFamily="18" charset="0"/>
              </a:rPr>
              <a:t>b) Model Building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b="1" dirty="0">
                <a:effectLst/>
                <a:latin typeface="Georgia" panose="02040502050405020303" pitchFamily="18" charset="0"/>
                <a:ea typeface="Calibri" panose="020F0502020204030204" pitchFamily="34" charset="0"/>
                <a:cs typeface="Times New Roman" panose="02020603050405020304" pitchFamily="18" charset="0"/>
              </a:rPr>
              <a:t> </a:t>
            </a:r>
            <a:r>
              <a:rPr lang="en-IN" sz="1800" spc="-5" dirty="0">
                <a:effectLst/>
                <a:latin typeface="Georgia" panose="02040502050405020303" pitchFamily="18" charset="0"/>
                <a:ea typeface="Calibri" panose="020F0502020204030204" pitchFamily="3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 1. Data Cleaning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2. Exploratory Data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3. Data Pre-processing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4. Model Building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5. Model Evaluation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6. Selecting the best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spc="-5" dirty="0">
                <a:effectLst/>
                <a:latin typeface="Georgia" panose="02040502050405020303"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4360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4" name="TextBox 3">
            <a:extLst>
              <a:ext uri="{FF2B5EF4-FFF2-40B4-BE49-F238E27FC236}">
                <a16:creationId xmlns:a16="http://schemas.microsoft.com/office/drawing/2014/main" id="{4C6218EC-A2C8-D2CC-470F-F0EDF148DD5F}"/>
              </a:ext>
            </a:extLst>
          </p:cNvPr>
          <p:cNvSpPr txBox="1"/>
          <p:nvPr/>
        </p:nvSpPr>
        <p:spPr>
          <a:xfrm>
            <a:off x="1081825" y="1690687"/>
            <a:ext cx="10032643" cy="2585323"/>
          </a:xfrm>
          <a:prstGeom prst="rect">
            <a:avLst/>
          </a:prstGeom>
          <a:noFill/>
        </p:spPr>
        <p:txBody>
          <a:bodyPr wrap="square">
            <a:spAutoFit/>
          </a:bodyPr>
          <a:lstStyle/>
          <a:p>
            <a:r>
              <a:rPr lang="en-US" sz="1800" spc="-5" dirty="0">
                <a:effectLst/>
                <a:latin typeface="Georgia" panose="02040502050405020303" pitchFamily="18" charset="0"/>
                <a:ea typeface="Calibri" panose="020F0502020204030204" pitchFamily="34" charset="0"/>
                <a:cs typeface="Times New Roman" panose="02020603050405020304" pitchFamily="18" charset="0"/>
              </a:rPr>
              <a:t>Data contains 5024 entries each having 7 variables.</a:t>
            </a:r>
          </a:p>
          <a:p>
            <a:r>
              <a:rPr lang="en-US" sz="1800" spc="-5" dirty="0">
                <a:effectLst/>
                <a:latin typeface="Georgia" panose="02040502050405020303" pitchFamily="18" charset="0"/>
                <a:ea typeface="Calibri" panose="020F0502020204030204" pitchFamily="34" charset="0"/>
                <a:cs typeface="Times New Roman" panose="02020603050405020304" pitchFamily="18" charset="0"/>
              </a:rPr>
              <a:t>• Data contains Null values. You need to treat them using the domain knowledge and your  own understanding.</a:t>
            </a:r>
          </a:p>
          <a:p>
            <a:r>
              <a:rPr lang="en-US" sz="1800" spc="-5" dirty="0">
                <a:effectLst/>
                <a:latin typeface="Georgia" panose="02040502050405020303" pitchFamily="18" charset="0"/>
                <a:ea typeface="Calibri" panose="020F0502020204030204" pitchFamily="34" charset="0"/>
                <a:cs typeface="Times New Roman" panose="02020603050405020304" pitchFamily="18" charset="0"/>
              </a:rPr>
              <a:t>• Extensive EDA has to be performed to gain relationships of important variable and price.</a:t>
            </a:r>
          </a:p>
          <a:p>
            <a:r>
              <a:rPr lang="en-US" sz="1800" spc="-5" dirty="0">
                <a:effectLst/>
                <a:latin typeface="Georgia" panose="02040502050405020303" pitchFamily="18" charset="0"/>
                <a:ea typeface="Calibri" panose="020F0502020204030204" pitchFamily="34" charset="0"/>
                <a:cs typeface="Times New Roman" panose="02020603050405020304" pitchFamily="18" charset="0"/>
              </a:rPr>
              <a:t>• Data contains numerical as well as categorical variable. You need to handle them accordingly.</a:t>
            </a:r>
          </a:p>
          <a:p>
            <a:r>
              <a:rPr lang="en-US" sz="1800" spc="-5" dirty="0">
                <a:effectLst/>
                <a:latin typeface="Georgia" panose="02040502050405020303" pitchFamily="18" charset="0"/>
                <a:ea typeface="Calibri" panose="020F0502020204030204" pitchFamily="34" charset="0"/>
                <a:cs typeface="Times New Roman" panose="02020603050405020304" pitchFamily="18" charset="0"/>
              </a:rPr>
              <a:t>• You have to build Machine Learning models, apply regularization and determine the optimal values of Hyper Parameters. If any.</a:t>
            </a:r>
          </a:p>
          <a:p>
            <a:r>
              <a:rPr lang="en-US" sz="1800" spc="-5" dirty="0">
                <a:effectLst/>
                <a:latin typeface="Georgia" panose="02040502050405020303" pitchFamily="18" charset="0"/>
                <a:ea typeface="Calibri" panose="020F0502020204030204" pitchFamily="34" charset="0"/>
                <a:cs typeface="Times New Roman" panose="02020603050405020304" pitchFamily="18" charset="0"/>
              </a:rPr>
              <a:t>• Two task is their data scrapping by using web scarping and saved it as csv file &amp; then use this file to build the model.</a:t>
            </a:r>
          </a:p>
        </p:txBody>
      </p:sp>
    </p:spTree>
    <p:extLst>
      <p:ext uri="{BB962C8B-B14F-4D97-AF65-F5344CB8AC3E}">
        <p14:creationId xmlns:p14="http://schemas.microsoft.com/office/powerpoint/2010/main" val="254523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3" name="Picture 2">
            <a:extLst>
              <a:ext uri="{FF2B5EF4-FFF2-40B4-BE49-F238E27FC236}">
                <a16:creationId xmlns:a16="http://schemas.microsoft.com/office/drawing/2014/main" id="{B4AAA8B2-71A3-0D0D-ACD2-F4CB23B57BD6}"/>
              </a:ext>
            </a:extLst>
          </p:cNvPr>
          <p:cNvPicPr>
            <a:picLocks noChangeAspect="1"/>
          </p:cNvPicPr>
          <p:nvPr/>
        </p:nvPicPr>
        <p:blipFill>
          <a:blip r:embed="rId2"/>
          <a:stretch>
            <a:fillRect/>
          </a:stretch>
        </p:blipFill>
        <p:spPr>
          <a:xfrm>
            <a:off x="1118922" y="1493950"/>
            <a:ext cx="9853877" cy="4683014"/>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lvl="0"/>
            <a:r>
              <a:rPr lang="en-IN" dirty="0"/>
              <a:t>There are 7 columns and 5024 rows in the this dataset</a:t>
            </a:r>
          </a:p>
          <a:p>
            <a:r>
              <a:rPr lang="en-IN" dirty="0"/>
              <a:t>There are null values are present in this dataset.</a:t>
            </a:r>
          </a:p>
          <a:p>
            <a:r>
              <a:rPr lang="en-US" dirty="0"/>
              <a:t>We have categorical data type(object type).</a:t>
            </a:r>
          </a:p>
          <a:p>
            <a:r>
              <a:rPr lang="en-US" dirty="0"/>
              <a:t>Need to use pre-processing methods to convert categorical data to numerical.</a:t>
            </a:r>
            <a:endParaRPr lang="en-IN" dirty="0"/>
          </a:p>
          <a:p>
            <a:r>
              <a:rPr lang="en-IN" dirty="0"/>
              <a:t>Skewness and Outliers are present.</a:t>
            </a:r>
          </a:p>
          <a:p>
            <a:r>
              <a:rPr lang="en-IN" dirty="0"/>
              <a:t>We can see that in most of the objective columns there in NA with some categorical value. Need to fill that value with one of category.</a:t>
            </a:r>
          </a:p>
        </p:txBody>
      </p:sp>
    </p:spTree>
    <p:extLst>
      <p:ext uri="{BB962C8B-B14F-4D97-AF65-F5344CB8AC3E}">
        <p14:creationId xmlns:p14="http://schemas.microsoft.com/office/powerpoint/2010/main" val="403482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963</Words>
  <Application>Microsoft Office PowerPoint</Application>
  <PresentationFormat>Widescreen</PresentationFormat>
  <Paragraphs>72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Georgia</vt:lpstr>
      <vt:lpstr>Office Theme</vt:lpstr>
      <vt:lpstr>CAR: PRICE PREDICTION</vt:lpstr>
      <vt:lpstr>Information</vt:lpstr>
      <vt:lpstr>Problem Statement: -</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Bivariate Plot</vt:lpstr>
      <vt:lpstr>PowerPoint Presentation</vt:lpstr>
      <vt:lpstr>PowerPoint Presentation</vt:lpstr>
      <vt:lpstr>Multivariate Plot</vt:lpstr>
      <vt:lpstr>Data Pre-processing:-</vt:lpstr>
      <vt:lpstr>Separating data &amp; Encoding :-</vt:lpstr>
      <vt:lpstr>PowerPoint Presentation</vt:lpstr>
      <vt:lpstr>PowerPoint Presentation</vt:lpstr>
      <vt:lpstr>Power Transformation to remove skewness</vt:lpstr>
      <vt:lpstr>PowerPoint Presentation</vt:lpstr>
      <vt:lpstr>Distribution to see outliers</vt:lpstr>
      <vt:lpstr>ZScore to remove outliers</vt:lpstr>
      <vt:lpstr>Multicollinearity by VIF</vt:lpstr>
      <vt:lpstr>PowerPoint Presentation</vt:lpstr>
      <vt:lpstr>Build the models &amp; select best one</vt:lpstr>
      <vt:lpstr>  In this project we build the regression model that can predict car price of used car. The challenge behind predicting models is EDA &amp; feature selection.  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  This Paper has presented a supervised housing sales price learning model which used machine learning algorithms to predict the price. We used different machine learning algorithm to check the accuracy of price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182</cp:revision>
  <dcterms:created xsi:type="dcterms:W3CDTF">2022-07-27T15:03:48Z</dcterms:created>
  <dcterms:modified xsi:type="dcterms:W3CDTF">2022-08-29T12:48:04Z</dcterms:modified>
</cp:coreProperties>
</file>