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6" r:id="rId6"/>
    <p:sldId id="261" r:id="rId7"/>
    <p:sldId id="262" r:id="rId8"/>
    <p:sldId id="263" r:id="rId9"/>
    <p:sldId id="264" r:id="rId10"/>
    <p:sldId id="265" r:id="rId11"/>
    <p:sldId id="309" r:id="rId12"/>
    <p:sldId id="310" r:id="rId13"/>
    <p:sldId id="312" r:id="rId14"/>
    <p:sldId id="311" r:id="rId15"/>
    <p:sldId id="273" r:id="rId16"/>
    <p:sldId id="287" r:id="rId17"/>
    <p:sldId id="313" r:id="rId18"/>
    <p:sldId id="274" r:id="rId19"/>
    <p:sldId id="276" r:id="rId20"/>
    <p:sldId id="301" r:id="rId21"/>
    <p:sldId id="314" r:id="rId22"/>
    <p:sldId id="308" r:id="rId23"/>
    <p:sldId id="303" r:id="rId24"/>
    <p:sldId id="285" r:id="rId25"/>
    <p:sldId id="294"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05-11-2022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05-11-2022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pPr algn="ctr">
              <a:lnSpc>
                <a:spcPct val="107000"/>
              </a:lnSpc>
              <a:spcAft>
                <a:spcPts val="800"/>
              </a:spcAft>
            </a:pPr>
            <a:r>
              <a:rPr lang="en-IN" sz="3600" dirty="0">
                <a:latin typeface="Calibri" panose="020F0502020204030204" pitchFamily="34" charset="0"/>
                <a:ea typeface="Calibri" panose="020F0502020204030204" pitchFamily="34" charset="0"/>
                <a:cs typeface="Times New Roman" panose="02020603050405020304" pitchFamily="18" charset="0"/>
              </a:rPr>
              <a:t>Flight Price Prediction</a:t>
            </a:r>
            <a:r>
              <a:rPr lang="en-IN" sz="3600" dirty="0">
                <a:effectLst/>
                <a:latin typeface="Calibri" panose="020F0502020204030204" pitchFamily="34" charset="0"/>
                <a:ea typeface="Calibri" panose="020F0502020204030204" pitchFamily="34" charset="0"/>
                <a:cs typeface="Times New Roman" panose="02020603050405020304" pitchFamily="18" charset="0"/>
              </a:rPr>
              <a:t> Project </a:t>
            </a:r>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87F328-0C3A-F9DB-B2E0-D5FA24D3BD8D}"/>
              </a:ext>
            </a:extLst>
          </p:cNvPr>
          <p:cNvPicPr>
            <a:picLocks noChangeAspect="1"/>
          </p:cNvPicPr>
          <p:nvPr/>
        </p:nvPicPr>
        <p:blipFill>
          <a:blip r:embed="rId2"/>
          <a:stretch>
            <a:fillRect/>
          </a:stretch>
        </p:blipFill>
        <p:spPr>
          <a:xfrm>
            <a:off x="1012498" y="643944"/>
            <a:ext cx="9450025" cy="5177307"/>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98908-35AD-02E3-34DA-809E5A1F14CF}"/>
              </a:ext>
            </a:extLst>
          </p:cNvPr>
          <p:cNvPicPr>
            <a:picLocks noChangeAspect="1"/>
          </p:cNvPicPr>
          <p:nvPr/>
        </p:nvPicPr>
        <p:blipFill>
          <a:blip r:embed="rId2"/>
          <a:stretch>
            <a:fillRect/>
          </a:stretch>
        </p:blipFill>
        <p:spPr>
          <a:xfrm>
            <a:off x="1339402" y="610405"/>
            <a:ext cx="7537361" cy="5181936"/>
          </a:xfrm>
          <a:prstGeom prst="rect">
            <a:avLst/>
          </a:prstGeom>
        </p:spPr>
      </p:pic>
    </p:spTree>
    <p:extLst>
      <p:ext uri="{BB962C8B-B14F-4D97-AF65-F5344CB8AC3E}">
        <p14:creationId xmlns:p14="http://schemas.microsoft.com/office/powerpoint/2010/main" val="258741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48C487-6191-1475-FBBF-0C36E9B80162}"/>
              </a:ext>
            </a:extLst>
          </p:cNvPr>
          <p:cNvPicPr>
            <a:picLocks noChangeAspect="1"/>
          </p:cNvPicPr>
          <p:nvPr/>
        </p:nvPicPr>
        <p:blipFill>
          <a:blip r:embed="rId2"/>
          <a:stretch>
            <a:fillRect/>
          </a:stretch>
        </p:blipFill>
        <p:spPr>
          <a:xfrm>
            <a:off x="3000778" y="328035"/>
            <a:ext cx="5662210" cy="5672715"/>
          </a:xfrm>
          <a:prstGeom prst="rect">
            <a:avLst/>
          </a:prstGeom>
        </p:spPr>
      </p:pic>
    </p:spTree>
    <p:extLst>
      <p:ext uri="{BB962C8B-B14F-4D97-AF65-F5344CB8AC3E}">
        <p14:creationId xmlns:p14="http://schemas.microsoft.com/office/powerpoint/2010/main" val="221728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6097C4-5876-C3DD-3CDA-51006AD58051}"/>
              </a:ext>
            </a:extLst>
          </p:cNvPr>
          <p:cNvPicPr>
            <a:picLocks noChangeAspect="1"/>
          </p:cNvPicPr>
          <p:nvPr/>
        </p:nvPicPr>
        <p:blipFill>
          <a:blip r:embed="rId2"/>
          <a:stretch>
            <a:fillRect/>
          </a:stretch>
        </p:blipFill>
        <p:spPr>
          <a:xfrm>
            <a:off x="761600" y="618185"/>
            <a:ext cx="10607696" cy="5589431"/>
          </a:xfrm>
          <a:prstGeom prst="rect">
            <a:avLst/>
          </a:prstGeom>
        </p:spPr>
      </p:pic>
    </p:spTree>
    <p:extLst>
      <p:ext uri="{BB962C8B-B14F-4D97-AF65-F5344CB8AC3E}">
        <p14:creationId xmlns:p14="http://schemas.microsoft.com/office/powerpoint/2010/main" val="328452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52FD5C-D1E1-4C03-2973-B923BC25A078}"/>
              </a:ext>
            </a:extLst>
          </p:cNvPr>
          <p:cNvPicPr>
            <a:picLocks noChangeAspect="1"/>
          </p:cNvPicPr>
          <p:nvPr/>
        </p:nvPicPr>
        <p:blipFill>
          <a:blip r:embed="rId2"/>
          <a:stretch>
            <a:fillRect/>
          </a:stretch>
        </p:blipFill>
        <p:spPr>
          <a:xfrm>
            <a:off x="901520" y="588323"/>
            <a:ext cx="10722931" cy="5863992"/>
          </a:xfrm>
          <a:prstGeom prst="rect">
            <a:avLst/>
          </a:prstGeom>
        </p:spPr>
      </p:pic>
    </p:spTree>
    <p:extLst>
      <p:ext uri="{BB962C8B-B14F-4D97-AF65-F5344CB8AC3E}">
        <p14:creationId xmlns:p14="http://schemas.microsoft.com/office/powerpoint/2010/main" val="145030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6B345-D8CB-AADB-4B85-B5D04B5E716C}"/>
              </a:ext>
            </a:extLst>
          </p:cNvPr>
          <p:cNvPicPr>
            <a:picLocks noChangeAspect="1"/>
          </p:cNvPicPr>
          <p:nvPr/>
        </p:nvPicPr>
        <p:blipFill>
          <a:blip r:embed="rId2"/>
          <a:stretch>
            <a:fillRect/>
          </a:stretch>
        </p:blipFill>
        <p:spPr>
          <a:xfrm>
            <a:off x="670058" y="489397"/>
            <a:ext cx="10598956" cy="5742178"/>
          </a:xfrm>
          <a:prstGeom prst="rect">
            <a:avLst/>
          </a:prstGeom>
        </p:spPr>
      </p:pic>
    </p:spTree>
    <p:extLst>
      <p:ext uri="{BB962C8B-B14F-4D97-AF65-F5344CB8AC3E}">
        <p14:creationId xmlns:p14="http://schemas.microsoft.com/office/powerpoint/2010/main" val="271663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A3028A-622D-9D83-D61A-1B5ED0F1D4BA}"/>
              </a:ext>
            </a:extLst>
          </p:cNvPr>
          <p:cNvPicPr>
            <a:picLocks noChangeAspect="1"/>
          </p:cNvPicPr>
          <p:nvPr/>
        </p:nvPicPr>
        <p:blipFill>
          <a:blip r:embed="rId2"/>
          <a:stretch>
            <a:fillRect/>
          </a:stretch>
        </p:blipFill>
        <p:spPr>
          <a:xfrm>
            <a:off x="574243" y="437882"/>
            <a:ext cx="11043513" cy="5565803"/>
          </a:xfrm>
          <a:prstGeom prst="rect">
            <a:avLst/>
          </a:prstGeom>
        </p:spPr>
      </p:pic>
    </p:spTree>
    <p:extLst>
      <p:ext uri="{BB962C8B-B14F-4D97-AF65-F5344CB8AC3E}">
        <p14:creationId xmlns:p14="http://schemas.microsoft.com/office/powerpoint/2010/main" val="165101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9FA4C-CF9C-C4B2-B6F1-C05AECEE7865}"/>
              </a:ext>
            </a:extLst>
          </p:cNvPr>
          <p:cNvPicPr>
            <a:picLocks noChangeAspect="1"/>
          </p:cNvPicPr>
          <p:nvPr/>
        </p:nvPicPr>
        <p:blipFill>
          <a:blip r:embed="rId2"/>
          <a:stretch>
            <a:fillRect/>
          </a:stretch>
        </p:blipFill>
        <p:spPr>
          <a:xfrm>
            <a:off x="809579" y="540912"/>
            <a:ext cx="10098825" cy="5260877"/>
          </a:xfrm>
          <a:prstGeom prst="rect">
            <a:avLst/>
          </a:prstGeom>
        </p:spPr>
      </p:pic>
    </p:spTree>
    <p:extLst>
      <p:ext uri="{BB962C8B-B14F-4D97-AF65-F5344CB8AC3E}">
        <p14:creationId xmlns:p14="http://schemas.microsoft.com/office/powerpoint/2010/main" val="192043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a:xfrm>
            <a:off x="671848" y="30275"/>
            <a:ext cx="10515600" cy="1325563"/>
          </a:xfrm>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5" name="Picture 4">
            <a:extLst>
              <a:ext uri="{FF2B5EF4-FFF2-40B4-BE49-F238E27FC236}">
                <a16:creationId xmlns:a16="http://schemas.microsoft.com/office/drawing/2014/main" id="{D4158F88-F20D-F650-BE4C-A28DC2EA2C9C}"/>
              </a:ext>
            </a:extLst>
          </p:cNvPr>
          <p:cNvPicPr>
            <a:picLocks noChangeAspect="1"/>
          </p:cNvPicPr>
          <p:nvPr/>
        </p:nvPicPr>
        <p:blipFill>
          <a:blip r:embed="rId2"/>
          <a:stretch>
            <a:fillRect/>
          </a:stretch>
        </p:blipFill>
        <p:spPr>
          <a:xfrm>
            <a:off x="918693" y="1147762"/>
            <a:ext cx="10002592" cy="5201206"/>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2153731"/>
          </a:xfrm>
          <a:prstGeom prst="rect">
            <a:avLst/>
          </a:prstGeom>
          <a:noFill/>
        </p:spPr>
        <p:txBody>
          <a:bodyPr wrap="square">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of all, I have  deleted unnecessary columns like unnamed 0 and then I have checked for the duplicates &amp; treated well. Then check for the statical summary to check skewness, null values&amp; outliers and noted the observations. Moving further I have convert all the data into lower case by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string.lower</a:t>
            </a:r>
            <a:r>
              <a:rPr lang="en-IN" sz="1800" dirty="0">
                <a:effectLst/>
                <a:latin typeface="Calibri" panose="020F0502020204030204" pitchFamily="34" charset="0"/>
                <a:ea typeface="Calibri" panose="020F0502020204030204" pitchFamily="34" charset="0"/>
                <a:cs typeface="Times New Roman" panose="02020603050405020304" pitchFamily="18" charset="0"/>
              </a:rPr>
              <a:t>() method. Further, I have done some data pre-processing techniques and methods and create new necessary columns by using existing columns for data analysis. Used some encoding tech to convert the data form object type to int for further process.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steps are shown below.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642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a:xfrm>
            <a:off x="838200" y="1339403"/>
            <a:ext cx="10515600" cy="5153472"/>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a:t>
            </a:r>
          </a:p>
          <a:p>
            <a:pPr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usually happens as an attempt to maximize revenue based on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1. Time of purchase patterns (making sure last-minute purchases are expensive)</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2. Keeping the flight as full as they want it (raising prices on a flight which is filling up in order to reduce sales and hold back inventory for those expensive last-minute expensive purchases)</a:t>
            </a:r>
          </a:p>
          <a:p>
            <a:pPr indent="0">
              <a:lnSpc>
                <a:spcPct val="107000"/>
              </a:lnSpc>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So, you have to work on a project where you collect data of flight fares with other features and work to make a model to predict fares of flights.</a:t>
            </a:r>
          </a:p>
          <a:p>
            <a:pPr marL="457200">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0985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5" name="Picture 4">
            <a:extLst>
              <a:ext uri="{FF2B5EF4-FFF2-40B4-BE49-F238E27FC236}">
                <a16:creationId xmlns:a16="http://schemas.microsoft.com/office/drawing/2014/main" id="{7115D9BF-DC17-E1B5-D4AD-72C9BE91548B}"/>
              </a:ext>
            </a:extLst>
          </p:cNvPr>
          <p:cNvPicPr>
            <a:picLocks noChangeAspect="1"/>
          </p:cNvPicPr>
          <p:nvPr/>
        </p:nvPicPr>
        <p:blipFill>
          <a:blip r:embed="rId2"/>
          <a:stretch>
            <a:fillRect/>
          </a:stretch>
        </p:blipFill>
        <p:spPr>
          <a:xfrm>
            <a:off x="838200" y="1481070"/>
            <a:ext cx="5845935" cy="824248"/>
          </a:xfrm>
          <a:prstGeom prst="rect">
            <a:avLst/>
          </a:prstGeom>
        </p:spPr>
      </p:pic>
      <p:pic>
        <p:nvPicPr>
          <p:cNvPr id="6" name="Picture 5">
            <a:extLst>
              <a:ext uri="{FF2B5EF4-FFF2-40B4-BE49-F238E27FC236}">
                <a16:creationId xmlns:a16="http://schemas.microsoft.com/office/drawing/2014/main" id="{F0E01F07-4038-CC00-AC5F-96863592858C}"/>
              </a:ext>
            </a:extLst>
          </p:cNvPr>
          <p:cNvPicPr>
            <a:picLocks noChangeAspect="1"/>
          </p:cNvPicPr>
          <p:nvPr/>
        </p:nvPicPr>
        <p:blipFill>
          <a:blip r:embed="rId3"/>
          <a:stretch>
            <a:fillRect/>
          </a:stretch>
        </p:blipFill>
        <p:spPr>
          <a:xfrm>
            <a:off x="6684135" y="1305500"/>
            <a:ext cx="4971245" cy="1213419"/>
          </a:xfrm>
          <a:prstGeom prst="rect">
            <a:avLst/>
          </a:prstGeom>
        </p:spPr>
      </p:pic>
      <p:pic>
        <p:nvPicPr>
          <p:cNvPr id="7" name="Picture 6">
            <a:extLst>
              <a:ext uri="{FF2B5EF4-FFF2-40B4-BE49-F238E27FC236}">
                <a16:creationId xmlns:a16="http://schemas.microsoft.com/office/drawing/2014/main" id="{07BA0577-1A9C-D7A4-AB8A-F3B48AB2622F}"/>
              </a:ext>
            </a:extLst>
          </p:cNvPr>
          <p:cNvPicPr>
            <a:picLocks noChangeAspect="1"/>
          </p:cNvPicPr>
          <p:nvPr/>
        </p:nvPicPr>
        <p:blipFill>
          <a:blip r:embed="rId4"/>
          <a:stretch>
            <a:fillRect/>
          </a:stretch>
        </p:blipFill>
        <p:spPr>
          <a:xfrm>
            <a:off x="748048" y="2480888"/>
            <a:ext cx="10907332" cy="4335864"/>
          </a:xfrm>
          <a:prstGeom prst="rect">
            <a:avLst/>
          </a:prstGeom>
        </p:spPr>
      </p:pic>
    </p:spTree>
    <p:extLst>
      <p:ext uri="{BB962C8B-B14F-4D97-AF65-F5344CB8AC3E}">
        <p14:creationId xmlns:p14="http://schemas.microsoft.com/office/powerpoint/2010/main" val="91373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3" name="Picture 2">
            <a:extLst>
              <a:ext uri="{FF2B5EF4-FFF2-40B4-BE49-F238E27FC236}">
                <a16:creationId xmlns:a16="http://schemas.microsoft.com/office/drawing/2014/main" id="{93C4E347-42B8-6EEA-59C3-D7A5FDE10BB9}"/>
              </a:ext>
            </a:extLst>
          </p:cNvPr>
          <p:cNvPicPr>
            <a:picLocks noChangeAspect="1"/>
          </p:cNvPicPr>
          <p:nvPr/>
        </p:nvPicPr>
        <p:blipFill>
          <a:blip r:embed="rId2"/>
          <a:stretch>
            <a:fillRect/>
          </a:stretch>
        </p:blipFill>
        <p:spPr>
          <a:xfrm>
            <a:off x="838200" y="1265610"/>
            <a:ext cx="10656138" cy="4800339"/>
          </a:xfrm>
          <a:prstGeom prst="rect">
            <a:avLst/>
          </a:prstGeom>
        </p:spPr>
      </p:pic>
    </p:spTree>
    <p:extLst>
      <p:ext uri="{BB962C8B-B14F-4D97-AF65-F5344CB8AC3E}">
        <p14:creationId xmlns:p14="http://schemas.microsoft.com/office/powerpoint/2010/main" val="78442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3" name="Picture 2">
            <a:extLst>
              <a:ext uri="{FF2B5EF4-FFF2-40B4-BE49-F238E27FC236}">
                <a16:creationId xmlns:a16="http://schemas.microsoft.com/office/drawing/2014/main" id="{B4308D47-94CC-0D88-791B-5109FBB27F91}"/>
              </a:ext>
            </a:extLst>
          </p:cNvPr>
          <p:cNvPicPr>
            <a:picLocks noChangeAspect="1"/>
          </p:cNvPicPr>
          <p:nvPr/>
        </p:nvPicPr>
        <p:blipFill>
          <a:blip r:embed="rId2"/>
          <a:stretch>
            <a:fillRect/>
          </a:stretch>
        </p:blipFill>
        <p:spPr>
          <a:xfrm>
            <a:off x="838199" y="1238575"/>
            <a:ext cx="9709597" cy="4960220"/>
          </a:xfrm>
          <a:prstGeom prst="rect">
            <a:avLst/>
          </a:prstGeom>
        </p:spPr>
      </p:pic>
    </p:spTree>
    <p:extLst>
      <p:ext uri="{BB962C8B-B14F-4D97-AF65-F5344CB8AC3E}">
        <p14:creationId xmlns:p14="http://schemas.microsoft.com/office/powerpoint/2010/main" val="390620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4" name="TextBox 3">
            <a:extLst>
              <a:ext uri="{FF2B5EF4-FFF2-40B4-BE49-F238E27FC236}">
                <a16:creationId xmlns:a16="http://schemas.microsoft.com/office/drawing/2014/main" id="{97EAD4A6-F04A-74FD-826A-24531DCE2134}"/>
              </a:ext>
            </a:extLst>
          </p:cNvPr>
          <p:cNvSpPr txBox="1"/>
          <p:nvPr/>
        </p:nvSpPr>
        <p:spPr>
          <a:xfrm>
            <a:off x="550572" y="1370493"/>
            <a:ext cx="9945710" cy="375552"/>
          </a:xfrm>
          <a:prstGeom prst="rect">
            <a:avLst/>
          </a:prstGeom>
          <a:noFill/>
        </p:spPr>
        <p:txBody>
          <a:bodyPr wrap="square">
            <a:spAutoFit/>
          </a:bodyPr>
          <a:lstStyle/>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As our dataset has objective type data so covert them into int by using Encoding method as shown.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598B390-2B42-BAA8-EED1-0890EE13C15D}"/>
              </a:ext>
            </a:extLst>
          </p:cNvPr>
          <p:cNvPicPr>
            <a:picLocks noChangeAspect="1"/>
          </p:cNvPicPr>
          <p:nvPr/>
        </p:nvPicPr>
        <p:blipFill>
          <a:blip r:embed="rId2"/>
          <a:stretch>
            <a:fillRect/>
          </a:stretch>
        </p:blipFill>
        <p:spPr>
          <a:xfrm>
            <a:off x="1427203" y="2102390"/>
            <a:ext cx="8502408" cy="4661912"/>
          </a:xfrm>
          <a:prstGeom prst="rect">
            <a:avLst/>
          </a:prstGeom>
        </p:spPr>
      </p:pic>
    </p:spTree>
    <p:extLst>
      <p:ext uri="{BB962C8B-B14F-4D97-AF65-F5344CB8AC3E}">
        <p14:creationId xmlns:p14="http://schemas.microsoft.com/office/powerpoint/2010/main" val="225427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E9D2E-36A4-774F-9CD0-CE1D8E1F658D}"/>
              </a:ext>
            </a:extLst>
          </p:cNvPr>
          <p:cNvSpPr txBox="1"/>
          <p:nvPr/>
        </p:nvSpPr>
        <p:spPr>
          <a:xfrm>
            <a:off x="1403797" y="655789"/>
            <a:ext cx="7614633" cy="595932"/>
          </a:xfrm>
          <a:prstGeom prst="rect">
            <a:avLst/>
          </a:prstGeom>
          <a:noFill/>
        </p:spPr>
        <p:txBody>
          <a:bodyPr wrap="square">
            <a:spAutoFit/>
          </a:bodyPr>
          <a:lstStyle/>
          <a:p>
            <a:pPr lvl="0">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1B072B6-1233-54D0-43B9-5CD10132D25C}"/>
              </a:ext>
            </a:extLst>
          </p:cNvPr>
          <p:cNvSpPr txBox="1"/>
          <p:nvPr/>
        </p:nvSpPr>
        <p:spPr>
          <a:xfrm>
            <a:off x="898301" y="1370342"/>
            <a:ext cx="9739647" cy="671915"/>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the Input output relation, I have plotted the heatmap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data.corr</a:t>
            </a:r>
            <a:r>
              <a:rPr lang="en-IN" sz="1800" dirty="0">
                <a:effectLst/>
                <a:latin typeface="Calibri" panose="020F0502020204030204" pitchFamily="34" charset="0"/>
                <a:ea typeface="Calibri" panose="020F0502020204030204" pitchFamily="34" charset="0"/>
                <a:cs typeface="Times New Roman" panose="02020603050405020304" pitchFamily="18" charset="0"/>
              </a:rPr>
              <a:t> () technique to check the multicollinearity. As shown in below screenshot. And detected no multicollinearity.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FB18FD4-45A0-C68E-4319-3682B6AECE9C}"/>
              </a:ext>
            </a:extLst>
          </p:cNvPr>
          <p:cNvPicPr>
            <a:picLocks noChangeAspect="1"/>
          </p:cNvPicPr>
          <p:nvPr/>
        </p:nvPicPr>
        <p:blipFill>
          <a:blip r:embed="rId2"/>
          <a:stretch>
            <a:fillRect/>
          </a:stretch>
        </p:blipFill>
        <p:spPr>
          <a:xfrm>
            <a:off x="1206858" y="2042257"/>
            <a:ext cx="8426539" cy="4507219"/>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Build the models &amp; select best one</a:t>
            </a:r>
          </a:p>
        </p:txBody>
      </p:sp>
      <p:pic>
        <p:nvPicPr>
          <p:cNvPr id="3" name="Picture 2">
            <a:extLst>
              <a:ext uri="{FF2B5EF4-FFF2-40B4-BE49-F238E27FC236}">
                <a16:creationId xmlns:a16="http://schemas.microsoft.com/office/drawing/2014/main" id="{41407F28-9C5C-08DE-DD07-CC2923BB9CDF}"/>
              </a:ext>
            </a:extLst>
          </p:cNvPr>
          <p:cNvPicPr>
            <a:picLocks noChangeAspect="1"/>
          </p:cNvPicPr>
          <p:nvPr/>
        </p:nvPicPr>
        <p:blipFill>
          <a:blip r:embed="rId2"/>
          <a:stretch>
            <a:fillRect/>
          </a:stretch>
        </p:blipFill>
        <p:spPr>
          <a:xfrm>
            <a:off x="838200" y="1429556"/>
            <a:ext cx="10018690" cy="5195822"/>
          </a:xfrm>
          <a:prstGeom prst="rect">
            <a:avLst/>
          </a:prstGeom>
        </p:spPr>
      </p:pic>
    </p:spTree>
    <p:extLst>
      <p:ext uri="{BB962C8B-B14F-4D97-AF65-F5344CB8AC3E}">
        <p14:creationId xmlns:p14="http://schemas.microsoft.com/office/powerpoint/2010/main" val="232016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683653" y="1815922"/>
            <a:ext cx="10515600" cy="4546242"/>
          </a:xfrm>
        </p:spPr>
        <p:txBody>
          <a:bodyPr>
            <a:normAutofit/>
          </a:bodyPr>
          <a:lstStyle/>
          <a:p>
            <a:pPr marL="4572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key findings, inferences, observations from the whole problem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Calibri" panose="020F0502020204030204" pitchFamily="34" charset="0"/>
                <a:ea typeface="Calibri" panose="020F0502020204030204" pitchFamily="34" charset="0"/>
                <a:cs typeface="Times New Roman" panose="02020603050405020304" pitchFamily="18" charset="0"/>
              </a:rPr>
              <a:t>are that I found out how to handle the dataset which is null values &amp; there are data need to be pre-process and use for metrics like r2_ score. I observed that data with max 0.357135 correlation with target variable.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Yes, there is still room for improvement, like doing a more Web scraping from different websites, extensive feature engineering, by comparing and plotting the features against each other and identifying and removing the noisy features. The values of R-squared obtained from the algorithm give the accuracy of the model. In the future, if more data could be scraped such as the business class, so predicted results will be </a:t>
            </a:r>
            <a:r>
              <a:rPr lang="en-US" sz="2400">
                <a:effectLst/>
                <a:latin typeface="Calibri" panose="020F0502020204030204" pitchFamily="34" charset="0"/>
                <a:ea typeface="Calibri" panose="020F0502020204030204" pitchFamily="34" charset="0"/>
                <a:cs typeface="Times New Roman" panose="02020603050405020304" pitchFamily="18" charset="0"/>
              </a:rPr>
              <a:t>more accurate.</a:t>
            </a:r>
            <a:endParaRPr lang="en-IN" sz="6600" dirty="0"/>
          </a:p>
        </p:txBody>
      </p:sp>
      <p:sp>
        <p:nvSpPr>
          <p:cNvPr id="8" name="TextBox 7">
            <a:extLst>
              <a:ext uri="{FF2B5EF4-FFF2-40B4-BE49-F238E27FC236}">
                <a16:creationId xmlns:a16="http://schemas.microsoft.com/office/drawing/2014/main" id="{207DCD44-9EBA-F362-8C64-63AAD8AFD386}"/>
              </a:ext>
            </a:extLst>
          </p:cNvPr>
          <p:cNvSpPr txBox="1"/>
          <p:nvPr/>
        </p:nvSpPr>
        <p:spPr>
          <a:xfrm>
            <a:off x="683653" y="882203"/>
            <a:ext cx="9413383" cy="646331"/>
          </a:xfrm>
          <a:prstGeom prst="rect">
            <a:avLst/>
          </a:prstGeom>
          <a:noFill/>
        </p:spPr>
        <p:txBody>
          <a:bodyPr wrap="square">
            <a:spAutoFit/>
          </a:bodyPr>
          <a:lstStyle/>
          <a:p>
            <a:r>
              <a:rPr lang="en-IN" sz="36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IN" sz="3600" dirty="0"/>
          </a:p>
        </p:txBody>
      </p:sp>
    </p:spTree>
    <p:extLst>
      <p:ext uri="{BB962C8B-B14F-4D97-AF65-F5344CB8AC3E}">
        <p14:creationId xmlns:p14="http://schemas.microsoft.com/office/powerpoint/2010/main" val="3564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61B0-5DD2-0409-EE61-84B015EF3342}"/>
              </a:ext>
            </a:extLst>
          </p:cNvPr>
          <p:cNvSpPr>
            <a:spLocks noGrp="1"/>
          </p:cNvSpPr>
          <p:nvPr>
            <p:ph type="title"/>
          </p:nvPr>
        </p:nvSpPr>
        <p:spPr/>
        <p:txBody>
          <a:bodyPr/>
          <a:lstStyle/>
          <a:p>
            <a:r>
              <a:rPr lang="en-IN" dirty="0"/>
              <a:t>Technical Requirements:</a:t>
            </a:r>
          </a:p>
        </p:txBody>
      </p:sp>
      <p:sp>
        <p:nvSpPr>
          <p:cNvPr id="5" name="TextBox 4">
            <a:extLst>
              <a:ext uri="{FF2B5EF4-FFF2-40B4-BE49-F238E27FC236}">
                <a16:creationId xmlns:a16="http://schemas.microsoft.com/office/drawing/2014/main" id="{9C8354B5-FCAF-D98E-ACBA-FC7B673B3C46}"/>
              </a:ext>
            </a:extLst>
          </p:cNvPr>
          <p:cNvSpPr txBox="1"/>
          <p:nvPr/>
        </p:nvSpPr>
        <p:spPr>
          <a:xfrm>
            <a:off x="656823" y="1240959"/>
            <a:ext cx="10696977" cy="5235792"/>
          </a:xfrm>
          <a:prstGeom prst="rect">
            <a:avLst/>
          </a:prstGeom>
          <a:noFill/>
        </p:spPr>
        <p:txBody>
          <a:bodyPr wrap="square">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Mathematical Summary: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10 columns and 1718 rows in this dataset.</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Duplicates: The duplicates are found in dataset which I have deleted.</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Null Values: There are null values present in dataset which is teared well by using NumPy and pandas’ techniques.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Statistical Summary: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Skewness: Skewness is present in columns.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are present in the target variable.</a:t>
            </a:r>
          </a:p>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Sources: We have dataset with 1718 rows × 10 columns. We have taken from different websites like yatra,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sasta</a:t>
            </a:r>
            <a:r>
              <a:rPr lang="en-IN" sz="1800" dirty="0">
                <a:effectLst/>
                <a:latin typeface="Calibri" panose="020F0502020204030204" pitchFamily="34" charset="0"/>
                <a:ea typeface="Calibri" panose="020F0502020204030204" pitchFamily="34" charset="0"/>
                <a:cs typeface="Times New Roman" panose="02020603050405020304" pitchFamily="18" charset="0"/>
              </a:rPr>
              <a:t> safer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makemy</a:t>
            </a:r>
            <a:r>
              <a:rPr lang="en-IN" sz="1800" dirty="0">
                <a:effectLst/>
                <a:latin typeface="Calibri" panose="020F0502020204030204" pitchFamily="34" charset="0"/>
                <a:ea typeface="Calibri" panose="020F0502020204030204" pitchFamily="34" charset="0"/>
                <a:cs typeface="Times New Roman" panose="02020603050405020304" pitchFamily="18" charset="0"/>
              </a:rPr>
              <a:t> trip etc. The data was converted into a Pandas Data frame under various Features and Label columns and saved as a .csv file.</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Formats: Flight Name, Total stop, departure place and arrival place are object datatype which we need to encode &amp; many other columns which we need to pre-process.</a:t>
            </a:r>
          </a:p>
          <a:p>
            <a:pPr marL="457200">
              <a:lnSpc>
                <a:spcPct val="107000"/>
              </a:lnSpc>
              <a:spcAft>
                <a:spcPts val="800"/>
              </a:spcAft>
            </a:pP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23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pic>
        <p:nvPicPr>
          <p:cNvPr id="4" name="Picture 3">
            <a:extLst>
              <a:ext uri="{FF2B5EF4-FFF2-40B4-BE49-F238E27FC236}">
                <a16:creationId xmlns:a16="http://schemas.microsoft.com/office/drawing/2014/main" id="{16EB0534-1221-438C-6F29-C329AFAC9487}"/>
              </a:ext>
            </a:extLst>
          </p:cNvPr>
          <p:cNvPicPr>
            <a:picLocks noChangeAspect="1"/>
          </p:cNvPicPr>
          <p:nvPr/>
        </p:nvPicPr>
        <p:blipFill>
          <a:blip r:embed="rId2"/>
          <a:stretch>
            <a:fillRect/>
          </a:stretch>
        </p:blipFill>
        <p:spPr>
          <a:xfrm>
            <a:off x="838200" y="1435190"/>
            <a:ext cx="9658350" cy="4914900"/>
          </a:xfrm>
          <a:prstGeom prst="rect">
            <a:avLst/>
          </a:prstGeom>
        </p:spPr>
      </p:pic>
    </p:spTree>
    <p:extLst>
      <p:ext uri="{BB962C8B-B14F-4D97-AF65-F5344CB8AC3E}">
        <p14:creationId xmlns:p14="http://schemas.microsoft.com/office/powerpoint/2010/main" val="35394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a:bodyPr>
          <a:lstStyle/>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a:t>
            </a:r>
            <a:r>
              <a:rPr lang="en-IN" dirty="0">
                <a:latin typeface="Calibri" panose="020F0502020204030204" pitchFamily="34" charset="0"/>
                <a:ea typeface="Calibri" panose="020F0502020204030204" pitchFamily="34" charset="0"/>
                <a:cs typeface="Times New Roman" panose="02020603050405020304" pitchFamily="18" charset="0"/>
              </a:rPr>
              <a:t>15</a:t>
            </a:r>
            <a:r>
              <a:rPr lang="en-IN" sz="2800" dirty="0">
                <a:effectLst/>
                <a:latin typeface="Calibri" panose="020F0502020204030204" pitchFamily="34" charset="0"/>
                <a:ea typeface="Calibri" panose="020F0502020204030204" pitchFamily="34" charset="0"/>
                <a:cs typeface="Times New Roman" panose="02020603050405020304" pitchFamily="18" charset="0"/>
              </a:rPr>
              <a:t> columns and </a:t>
            </a:r>
            <a:r>
              <a:rPr lang="en-IN" dirty="0">
                <a:latin typeface="Calibri" panose="020F0502020204030204" pitchFamily="34" charset="0"/>
                <a:ea typeface="Calibri" panose="020F0502020204030204" pitchFamily="34" charset="0"/>
                <a:cs typeface="Times New Roman" panose="02020603050405020304" pitchFamily="18" charset="0"/>
              </a:rPr>
              <a:t>1718</a:t>
            </a:r>
            <a:r>
              <a:rPr lang="en-IN" sz="2800" dirty="0">
                <a:effectLst/>
                <a:latin typeface="Calibri" panose="020F0502020204030204" pitchFamily="34" charset="0"/>
                <a:ea typeface="Calibri" panose="020F0502020204030204" pitchFamily="34" charset="0"/>
                <a:cs typeface="Times New Roman" panose="02020603050405020304" pitchFamily="18" charset="0"/>
              </a:rPr>
              <a:t> rows in this dataset.</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Null Values: There are null values are present in this dataset.</a:t>
            </a:r>
          </a:p>
          <a:p>
            <a:pPr marL="457200">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Outliers: Outliers are present in the target variable.</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Skewness: Skewness is present in the dataset.</a:t>
            </a:r>
          </a:p>
        </p:txBody>
      </p:sp>
    </p:spTree>
    <p:extLst>
      <p:ext uri="{BB962C8B-B14F-4D97-AF65-F5344CB8AC3E}">
        <p14:creationId xmlns:p14="http://schemas.microsoft.com/office/powerpoint/2010/main" val="403482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4" name="Picture 3">
            <a:extLst>
              <a:ext uri="{FF2B5EF4-FFF2-40B4-BE49-F238E27FC236}">
                <a16:creationId xmlns:a16="http://schemas.microsoft.com/office/drawing/2014/main" id="{54358427-19CC-76AE-F16C-B3AD48B86E9D}"/>
              </a:ext>
            </a:extLst>
          </p:cNvPr>
          <p:cNvPicPr>
            <a:picLocks noChangeAspect="1"/>
          </p:cNvPicPr>
          <p:nvPr/>
        </p:nvPicPr>
        <p:blipFill>
          <a:blip r:embed="rId2"/>
          <a:stretch>
            <a:fillRect/>
          </a:stretch>
        </p:blipFill>
        <p:spPr>
          <a:xfrm>
            <a:off x="838200" y="1295883"/>
            <a:ext cx="10057327" cy="5222950"/>
          </a:xfrm>
          <a:prstGeom prst="rect">
            <a:avLst/>
          </a:prstGeom>
        </p:spPr>
      </p:pic>
    </p:spTree>
    <p:extLst>
      <p:ext uri="{BB962C8B-B14F-4D97-AF65-F5344CB8AC3E}">
        <p14:creationId xmlns:p14="http://schemas.microsoft.com/office/powerpoint/2010/main" val="147958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836</Words>
  <Application>Microsoft Office PowerPoint</Application>
  <PresentationFormat>Widescreen</PresentationFormat>
  <Paragraphs>62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Symbol</vt:lpstr>
      <vt:lpstr>Office Theme</vt:lpstr>
      <vt:lpstr>Flight Price Prediction Project </vt:lpstr>
      <vt:lpstr>Problem Statement: -</vt:lpstr>
      <vt:lpstr>Methodology:-</vt:lpstr>
      <vt:lpstr>EDA (Exploratory Data Analysis):-</vt:lpstr>
      <vt:lpstr>Technical Requirements:</vt:lpstr>
      <vt:lpstr>Load Dataset</vt:lpstr>
      <vt:lpstr>Observations</vt:lpstr>
      <vt:lpstr>Data Visualization</vt:lpstr>
      <vt:lpstr>Univariate 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Plot</vt:lpstr>
      <vt:lpstr>Data Pre-processing:-</vt:lpstr>
      <vt:lpstr>Data Pre-processing:-</vt:lpstr>
      <vt:lpstr>Data Pre-processing:-</vt:lpstr>
      <vt:lpstr>Data Pre-processing:-</vt:lpstr>
      <vt:lpstr>Data Pre-processing:-</vt:lpstr>
      <vt:lpstr>PowerPoint Presentation</vt:lpstr>
      <vt:lpstr>Build the models &amp; select best one</vt:lpstr>
      <vt:lpstr>The key findings, inferences, observations from the whole problem  are that I found out how to handle the dataset which is null values &amp; there are data need to be pre-process and use for metrics like r2_ score. I observed that data with max 0.357135 correlation with target variable.  •Limitations of this work and Scope for Future Work Yes, there is still room for improvement, like doing a more Web scraping from different websites, extensive feature engineering, by comparing and plotting the features against each other and identifying and removing the noisy features. The values of R-squared obtained from the algorithm give the accuracy of the model. In the future, if more data could be scraped such as the business class, so predicted results will be more accurate.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341</cp:revision>
  <dcterms:created xsi:type="dcterms:W3CDTF">2022-07-27T15:03:48Z</dcterms:created>
  <dcterms:modified xsi:type="dcterms:W3CDTF">2022-11-05T07:12:45Z</dcterms:modified>
</cp:coreProperties>
</file>