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80" r:id="rId17"/>
    <p:sldId id="272" r:id="rId18"/>
    <p:sldId id="273" r:id="rId19"/>
    <p:sldId id="274" r:id="rId20"/>
    <p:sldId id="276" r:id="rId21"/>
    <p:sldId id="277" r:id="rId22"/>
    <p:sldId id="278" r:id="rId23"/>
    <p:sldId id="279" r:id="rId24"/>
    <p:sldId id="282" r:id="rId25"/>
    <p:sldId id="283" r:id="rId26"/>
    <p:sldId id="284" r:id="rId27"/>
    <p:sldId id="285" r:id="rId28"/>
    <p:sldId id="28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ruta Patel" initials="AP" lastIdx="1" clrIdx="0">
    <p:extLst>
      <p:ext uri="{19B8F6BF-5375-455C-9EA6-DF929625EA0E}">
        <p15:presenceInfo xmlns:p15="http://schemas.microsoft.com/office/powerpoint/2012/main" userId="5b7809a8a9c4c8f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74" autoAdjust="0"/>
  </p:normalViewPr>
  <p:slideViewPr>
    <p:cSldViewPr snapToGrid="0">
      <p:cViewPr varScale="1">
        <p:scale>
          <a:sx n="74" d="100"/>
          <a:sy n="74" d="100"/>
        </p:scale>
        <p:origin x="552"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BBFC3-4A9A-C67A-AD0F-0AEC14304E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26D4BD2-DC12-A45B-ECE4-B613188977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B971C13-50DD-2CFB-41A3-D5E5B2A65224}"/>
              </a:ext>
            </a:extLst>
          </p:cNvPr>
          <p:cNvSpPr>
            <a:spLocks noGrp="1"/>
          </p:cNvSpPr>
          <p:nvPr>
            <p:ph type="dt" sz="half" idx="10"/>
          </p:nvPr>
        </p:nvSpPr>
        <p:spPr/>
        <p:txBody>
          <a:bodyPr/>
          <a:lstStyle/>
          <a:p>
            <a:fld id="{713BDF93-F8D9-4D5C-BE8B-8FF3DB0CDF86}" type="datetimeFigureOut">
              <a:rPr lang="en-IN" smtClean="0"/>
              <a:t>28-07-2022</a:t>
            </a:fld>
            <a:endParaRPr lang="en-IN"/>
          </a:p>
        </p:txBody>
      </p:sp>
      <p:sp>
        <p:nvSpPr>
          <p:cNvPr id="5" name="Footer Placeholder 4">
            <a:extLst>
              <a:ext uri="{FF2B5EF4-FFF2-40B4-BE49-F238E27FC236}">
                <a16:creationId xmlns:a16="http://schemas.microsoft.com/office/drawing/2014/main" id="{0EEB56D0-A71B-D4CF-DA5B-613B2D9F78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D059D1-6ECA-A605-E074-30E91A6DC8E3}"/>
              </a:ext>
            </a:extLst>
          </p:cNvPr>
          <p:cNvSpPr>
            <a:spLocks noGrp="1"/>
          </p:cNvSpPr>
          <p:nvPr>
            <p:ph type="sldNum" sz="quarter" idx="12"/>
          </p:nvPr>
        </p:nvSpPr>
        <p:spPr/>
        <p:txBody>
          <a:bodyPr/>
          <a:lstStyle/>
          <a:p>
            <a:fld id="{36DCAD30-9A02-4F3E-B041-2F12DB5C4A0D}" type="slidenum">
              <a:rPr lang="en-IN" smtClean="0"/>
              <a:t>‹#›</a:t>
            </a:fld>
            <a:endParaRPr lang="en-IN"/>
          </a:p>
        </p:txBody>
      </p:sp>
    </p:spTree>
    <p:extLst>
      <p:ext uri="{BB962C8B-B14F-4D97-AF65-F5344CB8AC3E}">
        <p14:creationId xmlns:p14="http://schemas.microsoft.com/office/powerpoint/2010/main" val="544478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C6428-1345-945E-AA55-E1FB2C96FED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44D3179-BBDB-6E7A-06AD-7B8AA05A67C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5A2DDD-A2D6-9B0F-6529-3A941734CBF3}"/>
              </a:ext>
            </a:extLst>
          </p:cNvPr>
          <p:cNvSpPr>
            <a:spLocks noGrp="1"/>
          </p:cNvSpPr>
          <p:nvPr>
            <p:ph type="dt" sz="half" idx="10"/>
          </p:nvPr>
        </p:nvSpPr>
        <p:spPr/>
        <p:txBody>
          <a:bodyPr/>
          <a:lstStyle/>
          <a:p>
            <a:fld id="{713BDF93-F8D9-4D5C-BE8B-8FF3DB0CDF86}" type="datetimeFigureOut">
              <a:rPr lang="en-IN" smtClean="0"/>
              <a:t>28-07-2022</a:t>
            </a:fld>
            <a:endParaRPr lang="en-IN"/>
          </a:p>
        </p:txBody>
      </p:sp>
      <p:sp>
        <p:nvSpPr>
          <p:cNvPr id="5" name="Footer Placeholder 4">
            <a:extLst>
              <a:ext uri="{FF2B5EF4-FFF2-40B4-BE49-F238E27FC236}">
                <a16:creationId xmlns:a16="http://schemas.microsoft.com/office/drawing/2014/main" id="{7B1635C7-4F1B-45A0-526D-FF2A6AE202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2EFC08-BD35-AB1F-48D8-246B64C3B2F4}"/>
              </a:ext>
            </a:extLst>
          </p:cNvPr>
          <p:cNvSpPr>
            <a:spLocks noGrp="1"/>
          </p:cNvSpPr>
          <p:nvPr>
            <p:ph type="sldNum" sz="quarter" idx="12"/>
          </p:nvPr>
        </p:nvSpPr>
        <p:spPr/>
        <p:txBody>
          <a:bodyPr/>
          <a:lstStyle/>
          <a:p>
            <a:fld id="{36DCAD30-9A02-4F3E-B041-2F12DB5C4A0D}" type="slidenum">
              <a:rPr lang="en-IN" smtClean="0"/>
              <a:t>‹#›</a:t>
            </a:fld>
            <a:endParaRPr lang="en-IN"/>
          </a:p>
        </p:txBody>
      </p:sp>
    </p:spTree>
    <p:extLst>
      <p:ext uri="{BB962C8B-B14F-4D97-AF65-F5344CB8AC3E}">
        <p14:creationId xmlns:p14="http://schemas.microsoft.com/office/powerpoint/2010/main" val="1495375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6C81DC-C136-2E49-5D70-0CAE41714F1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7194195-22C1-D229-ED75-67FA1501960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B2ED61-2AB9-3254-5A78-9C26B0CD05D1}"/>
              </a:ext>
            </a:extLst>
          </p:cNvPr>
          <p:cNvSpPr>
            <a:spLocks noGrp="1"/>
          </p:cNvSpPr>
          <p:nvPr>
            <p:ph type="dt" sz="half" idx="10"/>
          </p:nvPr>
        </p:nvSpPr>
        <p:spPr/>
        <p:txBody>
          <a:bodyPr/>
          <a:lstStyle/>
          <a:p>
            <a:fld id="{713BDF93-F8D9-4D5C-BE8B-8FF3DB0CDF86}" type="datetimeFigureOut">
              <a:rPr lang="en-IN" smtClean="0"/>
              <a:t>28-07-2022</a:t>
            </a:fld>
            <a:endParaRPr lang="en-IN"/>
          </a:p>
        </p:txBody>
      </p:sp>
      <p:sp>
        <p:nvSpPr>
          <p:cNvPr id="5" name="Footer Placeholder 4">
            <a:extLst>
              <a:ext uri="{FF2B5EF4-FFF2-40B4-BE49-F238E27FC236}">
                <a16:creationId xmlns:a16="http://schemas.microsoft.com/office/drawing/2014/main" id="{1D531662-9D45-94D1-8402-3970ECB90D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25008A-2D78-1B68-00F2-9F75DFD955F6}"/>
              </a:ext>
            </a:extLst>
          </p:cNvPr>
          <p:cNvSpPr>
            <a:spLocks noGrp="1"/>
          </p:cNvSpPr>
          <p:nvPr>
            <p:ph type="sldNum" sz="quarter" idx="12"/>
          </p:nvPr>
        </p:nvSpPr>
        <p:spPr/>
        <p:txBody>
          <a:bodyPr/>
          <a:lstStyle/>
          <a:p>
            <a:fld id="{36DCAD30-9A02-4F3E-B041-2F12DB5C4A0D}" type="slidenum">
              <a:rPr lang="en-IN" smtClean="0"/>
              <a:t>‹#›</a:t>
            </a:fld>
            <a:endParaRPr lang="en-IN"/>
          </a:p>
        </p:txBody>
      </p:sp>
    </p:spTree>
    <p:extLst>
      <p:ext uri="{BB962C8B-B14F-4D97-AF65-F5344CB8AC3E}">
        <p14:creationId xmlns:p14="http://schemas.microsoft.com/office/powerpoint/2010/main" val="2032349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59F36-9364-77C3-423B-6897A775262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3714A37-C097-12BB-7834-4A747FA047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5396C0-CCF0-5706-4274-306C3EADC307}"/>
              </a:ext>
            </a:extLst>
          </p:cNvPr>
          <p:cNvSpPr>
            <a:spLocks noGrp="1"/>
          </p:cNvSpPr>
          <p:nvPr>
            <p:ph type="dt" sz="half" idx="10"/>
          </p:nvPr>
        </p:nvSpPr>
        <p:spPr/>
        <p:txBody>
          <a:bodyPr/>
          <a:lstStyle/>
          <a:p>
            <a:fld id="{713BDF93-F8D9-4D5C-BE8B-8FF3DB0CDF86}" type="datetimeFigureOut">
              <a:rPr lang="en-IN" smtClean="0"/>
              <a:t>28-07-2022</a:t>
            </a:fld>
            <a:endParaRPr lang="en-IN"/>
          </a:p>
        </p:txBody>
      </p:sp>
      <p:sp>
        <p:nvSpPr>
          <p:cNvPr id="5" name="Footer Placeholder 4">
            <a:extLst>
              <a:ext uri="{FF2B5EF4-FFF2-40B4-BE49-F238E27FC236}">
                <a16:creationId xmlns:a16="http://schemas.microsoft.com/office/drawing/2014/main" id="{F3C21FAD-2532-2F02-0E9F-E225D49AE4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00C899-F753-BC95-F32C-06C5F41A15B1}"/>
              </a:ext>
            </a:extLst>
          </p:cNvPr>
          <p:cNvSpPr>
            <a:spLocks noGrp="1"/>
          </p:cNvSpPr>
          <p:nvPr>
            <p:ph type="sldNum" sz="quarter" idx="12"/>
          </p:nvPr>
        </p:nvSpPr>
        <p:spPr/>
        <p:txBody>
          <a:bodyPr/>
          <a:lstStyle/>
          <a:p>
            <a:fld id="{36DCAD30-9A02-4F3E-B041-2F12DB5C4A0D}" type="slidenum">
              <a:rPr lang="en-IN" smtClean="0"/>
              <a:t>‹#›</a:t>
            </a:fld>
            <a:endParaRPr lang="en-IN"/>
          </a:p>
        </p:txBody>
      </p:sp>
    </p:spTree>
    <p:extLst>
      <p:ext uri="{BB962C8B-B14F-4D97-AF65-F5344CB8AC3E}">
        <p14:creationId xmlns:p14="http://schemas.microsoft.com/office/powerpoint/2010/main" val="1823973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122D2-8B9A-A9D1-60B8-423F4E406A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8CD971B-0C92-25E4-E6ED-0E64CF6A25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1D5402-A9CD-0242-AAF2-D8FE87086ECA}"/>
              </a:ext>
            </a:extLst>
          </p:cNvPr>
          <p:cNvSpPr>
            <a:spLocks noGrp="1"/>
          </p:cNvSpPr>
          <p:nvPr>
            <p:ph type="dt" sz="half" idx="10"/>
          </p:nvPr>
        </p:nvSpPr>
        <p:spPr/>
        <p:txBody>
          <a:bodyPr/>
          <a:lstStyle/>
          <a:p>
            <a:fld id="{713BDF93-F8D9-4D5C-BE8B-8FF3DB0CDF86}" type="datetimeFigureOut">
              <a:rPr lang="en-IN" smtClean="0"/>
              <a:t>28-07-2022</a:t>
            </a:fld>
            <a:endParaRPr lang="en-IN"/>
          </a:p>
        </p:txBody>
      </p:sp>
      <p:sp>
        <p:nvSpPr>
          <p:cNvPr id="5" name="Footer Placeholder 4">
            <a:extLst>
              <a:ext uri="{FF2B5EF4-FFF2-40B4-BE49-F238E27FC236}">
                <a16:creationId xmlns:a16="http://schemas.microsoft.com/office/drawing/2014/main" id="{A2A51031-1D1A-9894-D187-77C65B8143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AF133D-B905-CEA3-34D4-FE11C7F8D877}"/>
              </a:ext>
            </a:extLst>
          </p:cNvPr>
          <p:cNvSpPr>
            <a:spLocks noGrp="1"/>
          </p:cNvSpPr>
          <p:nvPr>
            <p:ph type="sldNum" sz="quarter" idx="12"/>
          </p:nvPr>
        </p:nvSpPr>
        <p:spPr/>
        <p:txBody>
          <a:bodyPr/>
          <a:lstStyle/>
          <a:p>
            <a:fld id="{36DCAD30-9A02-4F3E-B041-2F12DB5C4A0D}" type="slidenum">
              <a:rPr lang="en-IN" smtClean="0"/>
              <a:t>‹#›</a:t>
            </a:fld>
            <a:endParaRPr lang="en-IN"/>
          </a:p>
        </p:txBody>
      </p:sp>
    </p:spTree>
    <p:extLst>
      <p:ext uri="{BB962C8B-B14F-4D97-AF65-F5344CB8AC3E}">
        <p14:creationId xmlns:p14="http://schemas.microsoft.com/office/powerpoint/2010/main" val="1630757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D621C-5903-4DB9-87D8-AFA76D7C259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C6B6AC5-80B2-6777-F6A3-496AF895EE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2CE3557-FB5D-9125-10D3-92DB0EAA018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3F03A0A-3C24-401D-7520-FF6F45CEC40E}"/>
              </a:ext>
            </a:extLst>
          </p:cNvPr>
          <p:cNvSpPr>
            <a:spLocks noGrp="1"/>
          </p:cNvSpPr>
          <p:nvPr>
            <p:ph type="dt" sz="half" idx="10"/>
          </p:nvPr>
        </p:nvSpPr>
        <p:spPr/>
        <p:txBody>
          <a:bodyPr/>
          <a:lstStyle/>
          <a:p>
            <a:fld id="{713BDF93-F8D9-4D5C-BE8B-8FF3DB0CDF86}" type="datetimeFigureOut">
              <a:rPr lang="en-IN" smtClean="0"/>
              <a:t>28-07-2022</a:t>
            </a:fld>
            <a:endParaRPr lang="en-IN"/>
          </a:p>
        </p:txBody>
      </p:sp>
      <p:sp>
        <p:nvSpPr>
          <p:cNvPr id="6" name="Footer Placeholder 5">
            <a:extLst>
              <a:ext uri="{FF2B5EF4-FFF2-40B4-BE49-F238E27FC236}">
                <a16:creationId xmlns:a16="http://schemas.microsoft.com/office/drawing/2014/main" id="{EEA23462-9640-5771-6532-BF6116EC080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6A7658-BEA9-3F03-B43C-58D880B82057}"/>
              </a:ext>
            </a:extLst>
          </p:cNvPr>
          <p:cNvSpPr>
            <a:spLocks noGrp="1"/>
          </p:cNvSpPr>
          <p:nvPr>
            <p:ph type="sldNum" sz="quarter" idx="12"/>
          </p:nvPr>
        </p:nvSpPr>
        <p:spPr/>
        <p:txBody>
          <a:bodyPr/>
          <a:lstStyle/>
          <a:p>
            <a:fld id="{36DCAD30-9A02-4F3E-B041-2F12DB5C4A0D}" type="slidenum">
              <a:rPr lang="en-IN" smtClean="0"/>
              <a:t>‹#›</a:t>
            </a:fld>
            <a:endParaRPr lang="en-IN"/>
          </a:p>
        </p:txBody>
      </p:sp>
    </p:spTree>
    <p:extLst>
      <p:ext uri="{BB962C8B-B14F-4D97-AF65-F5344CB8AC3E}">
        <p14:creationId xmlns:p14="http://schemas.microsoft.com/office/powerpoint/2010/main" val="440658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61442-978C-8763-AABE-93B1D196471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BA5EF8F-539A-D5B4-F57C-3746ADB9B4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6B2BD8-3C86-172E-C5E4-70C4D793D7E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2572D0D-BF70-E5B2-C5FA-15FEEFAD27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A5E37A-7935-26B4-D7B4-609DA50542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BDC601B-0FC7-0FF9-6AEC-AC0A8AA0F97B}"/>
              </a:ext>
            </a:extLst>
          </p:cNvPr>
          <p:cNvSpPr>
            <a:spLocks noGrp="1"/>
          </p:cNvSpPr>
          <p:nvPr>
            <p:ph type="dt" sz="half" idx="10"/>
          </p:nvPr>
        </p:nvSpPr>
        <p:spPr/>
        <p:txBody>
          <a:bodyPr/>
          <a:lstStyle/>
          <a:p>
            <a:fld id="{713BDF93-F8D9-4D5C-BE8B-8FF3DB0CDF86}" type="datetimeFigureOut">
              <a:rPr lang="en-IN" smtClean="0"/>
              <a:t>28-07-2022</a:t>
            </a:fld>
            <a:endParaRPr lang="en-IN"/>
          </a:p>
        </p:txBody>
      </p:sp>
      <p:sp>
        <p:nvSpPr>
          <p:cNvPr id="8" name="Footer Placeholder 7">
            <a:extLst>
              <a:ext uri="{FF2B5EF4-FFF2-40B4-BE49-F238E27FC236}">
                <a16:creationId xmlns:a16="http://schemas.microsoft.com/office/drawing/2014/main" id="{F879CA80-1E67-5810-C9AC-8AC8215C550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2A3B0CC-7AAA-8767-C6DC-4740C82E7478}"/>
              </a:ext>
            </a:extLst>
          </p:cNvPr>
          <p:cNvSpPr>
            <a:spLocks noGrp="1"/>
          </p:cNvSpPr>
          <p:nvPr>
            <p:ph type="sldNum" sz="quarter" idx="12"/>
          </p:nvPr>
        </p:nvSpPr>
        <p:spPr/>
        <p:txBody>
          <a:bodyPr/>
          <a:lstStyle/>
          <a:p>
            <a:fld id="{36DCAD30-9A02-4F3E-B041-2F12DB5C4A0D}" type="slidenum">
              <a:rPr lang="en-IN" smtClean="0"/>
              <a:t>‹#›</a:t>
            </a:fld>
            <a:endParaRPr lang="en-IN"/>
          </a:p>
        </p:txBody>
      </p:sp>
    </p:spTree>
    <p:extLst>
      <p:ext uri="{BB962C8B-B14F-4D97-AF65-F5344CB8AC3E}">
        <p14:creationId xmlns:p14="http://schemas.microsoft.com/office/powerpoint/2010/main" val="3118872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71A48-606D-252A-A589-D5E91AD3A96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506D3FE-0B70-883E-7447-A1FB7681B872}"/>
              </a:ext>
            </a:extLst>
          </p:cNvPr>
          <p:cNvSpPr>
            <a:spLocks noGrp="1"/>
          </p:cNvSpPr>
          <p:nvPr>
            <p:ph type="dt" sz="half" idx="10"/>
          </p:nvPr>
        </p:nvSpPr>
        <p:spPr/>
        <p:txBody>
          <a:bodyPr/>
          <a:lstStyle/>
          <a:p>
            <a:fld id="{713BDF93-F8D9-4D5C-BE8B-8FF3DB0CDF86}" type="datetimeFigureOut">
              <a:rPr lang="en-IN" smtClean="0"/>
              <a:t>28-07-2022</a:t>
            </a:fld>
            <a:endParaRPr lang="en-IN"/>
          </a:p>
        </p:txBody>
      </p:sp>
      <p:sp>
        <p:nvSpPr>
          <p:cNvPr id="4" name="Footer Placeholder 3">
            <a:extLst>
              <a:ext uri="{FF2B5EF4-FFF2-40B4-BE49-F238E27FC236}">
                <a16:creationId xmlns:a16="http://schemas.microsoft.com/office/drawing/2014/main" id="{CC7D99C6-D378-C604-6B46-E0ABDD179A2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B1F5EAD-3C93-DD2A-0922-6A0219017E40}"/>
              </a:ext>
            </a:extLst>
          </p:cNvPr>
          <p:cNvSpPr>
            <a:spLocks noGrp="1"/>
          </p:cNvSpPr>
          <p:nvPr>
            <p:ph type="sldNum" sz="quarter" idx="12"/>
          </p:nvPr>
        </p:nvSpPr>
        <p:spPr/>
        <p:txBody>
          <a:bodyPr/>
          <a:lstStyle/>
          <a:p>
            <a:fld id="{36DCAD30-9A02-4F3E-B041-2F12DB5C4A0D}" type="slidenum">
              <a:rPr lang="en-IN" smtClean="0"/>
              <a:t>‹#›</a:t>
            </a:fld>
            <a:endParaRPr lang="en-IN"/>
          </a:p>
        </p:txBody>
      </p:sp>
    </p:spTree>
    <p:extLst>
      <p:ext uri="{BB962C8B-B14F-4D97-AF65-F5344CB8AC3E}">
        <p14:creationId xmlns:p14="http://schemas.microsoft.com/office/powerpoint/2010/main" val="4256143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F62DC2-F23A-CA30-5718-A2C773C5E872}"/>
              </a:ext>
            </a:extLst>
          </p:cNvPr>
          <p:cNvSpPr>
            <a:spLocks noGrp="1"/>
          </p:cNvSpPr>
          <p:nvPr>
            <p:ph type="dt" sz="half" idx="10"/>
          </p:nvPr>
        </p:nvSpPr>
        <p:spPr/>
        <p:txBody>
          <a:bodyPr/>
          <a:lstStyle/>
          <a:p>
            <a:fld id="{713BDF93-F8D9-4D5C-BE8B-8FF3DB0CDF86}" type="datetimeFigureOut">
              <a:rPr lang="en-IN" smtClean="0"/>
              <a:t>28-07-2022</a:t>
            </a:fld>
            <a:endParaRPr lang="en-IN"/>
          </a:p>
        </p:txBody>
      </p:sp>
      <p:sp>
        <p:nvSpPr>
          <p:cNvPr id="3" name="Footer Placeholder 2">
            <a:extLst>
              <a:ext uri="{FF2B5EF4-FFF2-40B4-BE49-F238E27FC236}">
                <a16:creationId xmlns:a16="http://schemas.microsoft.com/office/drawing/2014/main" id="{7610D45B-1179-BB94-6A39-903BC4972D9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947556A-96C2-41FB-E1F4-6BF5EA5ADE5B}"/>
              </a:ext>
            </a:extLst>
          </p:cNvPr>
          <p:cNvSpPr>
            <a:spLocks noGrp="1"/>
          </p:cNvSpPr>
          <p:nvPr>
            <p:ph type="sldNum" sz="quarter" idx="12"/>
          </p:nvPr>
        </p:nvSpPr>
        <p:spPr/>
        <p:txBody>
          <a:bodyPr/>
          <a:lstStyle/>
          <a:p>
            <a:fld id="{36DCAD30-9A02-4F3E-B041-2F12DB5C4A0D}" type="slidenum">
              <a:rPr lang="en-IN" smtClean="0"/>
              <a:t>‹#›</a:t>
            </a:fld>
            <a:endParaRPr lang="en-IN"/>
          </a:p>
        </p:txBody>
      </p:sp>
    </p:spTree>
    <p:extLst>
      <p:ext uri="{BB962C8B-B14F-4D97-AF65-F5344CB8AC3E}">
        <p14:creationId xmlns:p14="http://schemas.microsoft.com/office/powerpoint/2010/main" val="3329133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94A02-4885-D5D8-81EA-0B45F15E35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81ADBF6-7038-CE75-C3B8-3FC3FC563C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9EB64EE-50EF-E13B-C40D-D0FD44CDFA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8B2302-FC83-44CD-EB8B-CB58A2BFBBC6}"/>
              </a:ext>
            </a:extLst>
          </p:cNvPr>
          <p:cNvSpPr>
            <a:spLocks noGrp="1"/>
          </p:cNvSpPr>
          <p:nvPr>
            <p:ph type="dt" sz="half" idx="10"/>
          </p:nvPr>
        </p:nvSpPr>
        <p:spPr/>
        <p:txBody>
          <a:bodyPr/>
          <a:lstStyle/>
          <a:p>
            <a:fld id="{713BDF93-F8D9-4D5C-BE8B-8FF3DB0CDF86}" type="datetimeFigureOut">
              <a:rPr lang="en-IN" smtClean="0"/>
              <a:t>28-07-2022</a:t>
            </a:fld>
            <a:endParaRPr lang="en-IN"/>
          </a:p>
        </p:txBody>
      </p:sp>
      <p:sp>
        <p:nvSpPr>
          <p:cNvPr id="6" name="Footer Placeholder 5">
            <a:extLst>
              <a:ext uri="{FF2B5EF4-FFF2-40B4-BE49-F238E27FC236}">
                <a16:creationId xmlns:a16="http://schemas.microsoft.com/office/drawing/2014/main" id="{352C55CA-30AC-3B53-4045-705E3D65BE8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AE5E790-F20F-0785-44F2-886118CE49A9}"/>
              </a:ext>
            </a:extLst>
          </p:cNvPr>
          <p:cNvSpPr>
            <a:spLocks noGrp="1"/>
          </p:cNvSpPr>
          <p:nvPr>
            <p:ph type="sldNum" sz="quarter" idx="12"/>
          </p:nvPr>
        </p:nvSpPr>
        <p:spPr/>
        <p:txBody>
          <a:bodyPr/>
          <a:lstStyle/>
          <a:p>
            <a:fld id="{36DCAD30-9A02-4F3E-B041-2F12DB5C4A0D}" type="slidenum">
              <a:rPr lang="en-IN" smtClean="0"/>
              <a:t>‹#›</a:t>
            </a:fld>
            <a:endParaRPr lang="en-IN"/>
          </a:p>
        </p:txBody>
      </p:sp>
    </p:spTree>
    <p:extLst>
      <p:ext uri="{BB962C8B-B14F-4D97-AF65-F5344CB8AC3E}">
        <p14:creationId xmlns:p14="http://schemas.microsoft.com/office/powerpoint/2010/main" val="41862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38224-9592-F7AA-336D-6AADF843EA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A91E2F1-AAFA-B931-EC5C-73AE3D7FBD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DC2AB45-8A11-A222-78EA-B3FADEA016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510A67-57E2-68A9-940F-12BC1C7B05CE}"/>
              </a:ext>
            </a:extLst>
          </p:cNvPr>
          <p:cNvSpPr>
            <a:spLocks noGrp="1"/>
          </p:cNvSpPr>
          <p:nvPr>
            <p:ph type="dt" sz="half" idx="10"/>
          </p:nvPr>
        </p:nvSpPr>
        <p:spPr/>
        <p:txBody>
          <a:bodyPr/>
          <a:lstStyle/>
          <a:p>
            <a:fld id="{713BDF93-F8D9-4D5C-BE8B-8FF3DB0CDF86}" type="datetimeFigureOut">
              <a:rPr lang="en-IN" smtClean="0"/>
              <a:t>28-07-2022</a:t>
            </a:fld>
            <a:endParaRPr lang="en-IN"/>
          </a:p>
        </p:txBody>
      </p:sp>
      <p:sp>
        <p:nvSpPr>
          <p:cNvPr id="6" name="Footer Placeholder 5">
            <a:extLst>
              <a:ext uri="{FF2B5EF4-FFF2-40B4-BE49-F238E27FC236}">
                <a16:creationId xmlns:a16="http://schemas.microsoft.com/office/drawing/2014/main" id="{FDEC6113-2F39-83C9-F5E9-ACCD7028524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C6CB4D0-4206-964B-AB89-E61B3CBA33C5}"/>
              </a:ext>
            </a:extLst>
          </p:cNvPr>
          <p:cNvSpPr>
            <a:spLocks noGrp="1"/>
          </p:cNvSpPr>
          <p:nvPr>
            <p:ph type="sldNum" sz="quarter" idx="12"/>
          </p:nvPr>
        </p:nvSpPr>
        <p:spPr/>
        <p:txBody>
          <a:bodyPr/>
          <a:lstStyle/>
          <a:p>
            <a:fld id="{36DCAD30-9A02-4F3E-B041-2F12DB5C4A0D}" type="slidenum">
              <a:rPr lang="en-IN" smtClean="0"/>
              <a:t>‹#›</a:t>
            </a:fld>
            <a:endParaRPr lang="en-IN"/>
          </a:p>
        </p:txBody>
      </p:sp>
    </p:spTree>
    <p:extLst>
      <p:ext uri="{BB962C8B-B14F-4D97-AF65-F5344CB8AC3E}">
        <p14:creationId xmlns:p14="http://schemas.microsoft.com/office/powerpoint/2010/main" val="3060584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67508A-63AC-A78E-0496-7846823BBE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5BCAD7F-87CD-8A38-90D3-A3A96C68A8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50AF18-E60A-20D0-7184-2F9A309F53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3BDF93-F8D9-4D5C-BE8B-8FF3DB0CDF86}" type="datetimeFigureOut">
              <a:rPr lang="en-IN" smtClean="0"/>
              <a:t>28-07-2022</a:t>
            </a:fld>
            <a:endParaRPr lang="en-IN"/>
          </a:p>
        </p:txBody>
      </p:sp>
      <p:sp>
        <p:nvSpPr>
          <p:cNvPr id="5" name="Footer Placeholder 4">
            <a:extLst>
              <a:ext uri="{FF2B5EF4-FFF2-40B4-BE49-F238E27FC236}">
                <a16:creationId xmlns:a16="http://schemas.microsoft.com/office/drawing/2014/main" id="{062DA932-71E3-29CA-02E5-D693654471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95F27B1-F465-E4F5-6478-E941C5DD32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DCAD30-9A02-4F3E-B041-2F12DB5C4A0D}" type="slidenum">
              <a:rPr lang="en-IN" smtClean="0"/>
              <a:t>‹#›</a:t>
            </a:fld>
            <a:endParaRPr lang="en-IN"/>
          </a:p>
        </p:txBody>
      </p:sp>
    </p:spTree>
    <p:extLst>
      <p:ext uri="{BB962C8B-B14F-4D97-AF65-F5344CB8AC3E}">
        <p14:creationId xmlns:p14="http://schemas.microsoft.com/office/powerpoint/2010/main" val="19070697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F2A51-4B74-80DD-AE34-B4116B9C1035}"/>
              </a:ext>
            </a:extLst>
          </p:cNvPr>
          <p:cNvSpPr>
            <a:spLocks noGrp="1"/>
          </p:cNvSpPr>
          <p:nvPr>
            <p:ph type="ctrTitle"/>
          </p:nvPr>
        </p:nvSpPr>
        <p:spPr/>
        <p:txBody>
          <a:bodyPr/>
          <a:lstStyle/>
          <a:p>
            <a:r>
              <a:rPr lang="en-IN" b="1" dirty="0"/>
              <a:t>E-retail factors for customer activation and retention</a:t>
            </a:r>
            <a:endParaRPr lang="en-IN" dirty="0"/>
          </a:p>
        </p:txBody>
      </p:sp>
      <p:sp>
        <p:nvSpPr>
          <p:cNvPr id="3" name="Subtitle 2">
            <a:extLst>
              <a:ext uri="{FF2B5EF4-FFF2-40B4-BE49-F238E27FC236}">
                <a16:creationId xmlns:a16="http://schemas.microsoft.com/office/drawing/2014/main" id="{374A52A5-B227-D294-902E-A6EDBBBA78FA}"/>
              </a:ext>
            </a:extLst>
          </p:cNvPr>
          <p:cNvSpPr>
            <a:spLocks noGrp="1"/>
          </p:cNvSpPr>
          <p:nvPr>
            <p:ph type="subTitle" idx="1"/>
          </p:nvPr>
        </p:nvSpPr>
        <p:spPr/>
        <p:txBody>
          <a:bodyPr>
            <a:normAutofit lnSpcReduction="10000"/>
          </a:bodyPr>
          <a:lstStyle/>
          <a:p>
            <a:endParaRPr lang="en-IN" dirty="0"/>
          </a:p>
          <a:p>
            <a:endParaRPr lang="en-IN" dirty="0"/>
          </a:p>
          <a:p>
            <a:endParaRPr lang="en-IN" dirty="0"/>
          </a:p>
          <a:p>
            <a:r>
              <a:rPr lang="en-IN" dirty="0"/>
              <a:t>Submitted by – Amruta Shah</a:t>
            </a:r>
          </a:p>
          <a:p>
            <a:endParaRPr lang="en-IN" dirty="0"/>
          </a:p>
        </p:txBody>
      </p:sp>
    </p:spTree>
    <p:extLst>
      <p:ext uri="{BB962C8B-B14F-4D97-AF65-F5344CB8AC3E}">
        <p14:creationId xmlns:p14="http://schemas.microsoft.com/office/powerpoint/2010/main" val="32124383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7008D1B-132F-5206-3DD1-607E843519B5}"/>
              </a:ext>
            </a:extLst>
          </p:cNvPr>
          <p:cNvPicPr>
            <a:picLocks noChangeAspect="1"/>
          </p:cNvPicPr>
          <p:nvPr/>
        </p:nvPicPr>
        <p:blipFill>
          <a:blip r:embed="rId2"/>
          <a:stretch>
            <a:fillRect/>
          </a:stretch>
        </p:blipFill>
        <p:spPr>
          <a:xfrm>
            <a:off x="1236372" y="592428"/>
            <a:ext cx="9401577" cy="5911403"/>
          </a:xfrm>
          <a:prstGeom prst="rect">
            <a:avLst/>
          </a:prstGeom>
        </p:spPr>
      </p:pic>
    </p:spTree>
    <p:extLst>
      <p:ext uri="{BB962C8B-B14F-4D97-AF65-F5344CB8AC3E}">
        <p14:creationId xmlns:p14="http://schemas.microsoft.com/office/powerpoint/2010/main" val="3335372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520C054-9F32-1B68-5C28-AB66C3F56C4E}"/>
              </a:ext>
            </a:extLst>
          </p:cNvPr>
          <p:cNvPicPr>
            <a:picLocks noChangeAspect="1"/>
          </p:cNvPicPr>
          <p:nvPr/>
        </p:nvPicPr>
        <p:blipFill>
          <a:blip r:embed="rId2"/>
          <a:stretch>
            <a:fillRect/>
          </a:stretch>
        </p:blipFill>
        <p:spPr>
          <a:xfrm>
            <a:off x="1223493" y="593422"/>
            <a:ext cx="9272789" cy="5396344"/>
          </a:xfrm>
          <a:prstGeom prst="rect">
            <a:avLst/>
          </a:prstGeom>
        </p:spPr>
      </p:pic>
    </p:spTree>
    <p:extLst>
      <p:ext uri="{BB962C8B-B14F-4D97-AF65-F5344CB8AC3E}">
        <p14:creationId xmlns:p14="http://schemas.microsoft.com/office/powerpoint/2010/main" val="36680893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C0D9100-A925-8F98-BE52-1506BCFA45F9}"/>
              </a:ext>
            </a:extLst>
          </p:cNvPr>
          <p:cNvPicPr>
            <a:picLocks noChangeAspect="1"/>
          </p:cNvPicPr>
          <p:nvPr/>
        </p:nvPicPr>
        <p:blipFill>
          <a:blip r:embed="rId2"/>
          <a:stretch>
            <a:fillRect/>
          </a:stretch>
        </p:blipFill>
        <p:spPr>
          <a:xfrm>
            <a:off x="1687132" y="528034"/>
            <a:ext cx="8577330" cy="5550794"/>
          </a:xfrm>
          <a:prstGeom prst="rect">
            <a:avLst/>
          </a:prstGeom>
        </p:spPr>
      </p:pic>
    </p:spTree>
    <p:extLst>
      <p:ext uri="{BB962C8B-B14F-4D97-AF65-F5344CB8AC3E}">
        <p14:creationId xmlns:p14="http://schemas.microsoft.com/office/powerpoint/2010/main" val="1500760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5AF53DD-CC0F-B039-3172-577479B516BA}"/>
              </a:ext>
            </a:extLst>
          </p:cNvPr>
          <p:cNvPicPr>
            <a:picLocks noChangeAspect="1"/>
          </p:cNvPicPr>
          <p:nvPr/>
        </p:nvPicPr>
        <p:blipFill>
          <a:blip r:embed="rId2"/>
          <a:stretch>
            <a:fillRect/>
          </a:stretch>
        </p:blipFill>
        <p:spPr>
          <a:xfrm>
            <a:off x="1442434" y="772733"/>
            <a:ext cx="8976574" cy="5525036"/>
          </a:xfrm>
          <a:prstGeom prst="rect">
            <a:avLst/>
          </a:prstGeom>
        </p:spPr>
      </p:pic>
    </p:spTree>
    <p:extLst>
      <p:ext uri="{BB962C8B-B14F-4D97-AF65-F5344CB8AC3E}">
        <p14:creationId xmlns:p14="http://schemas.microsoft.com/office/powerpoint/2010/main" val="18513418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98AED6B-F924-6BC1-EBC6-835CE6CB2441}"/>
              </a:ext>
            </a:extLst>
          </p:cNvPr>
          <p:cNvPicPr>
            <a:picLocks noChangeAspect="1"/>
          </p:cNvPicPr>
          <p:nvPr/>
        </p:nvPicPr>
        <p:blipFill>
          <a:blip r:embed="rId2"/>
          <a:stretch>
            <a:fillRect/>
          </a:stretch>
        </p:blipFill>
        <p:spPr>
          <a:xfrm>
            <a:off x="2292439" y="290183"/>
            <a:ext cx="7263685" cy="6033344"/>
          </a:xfrm>
          <a:prstGeom prst="rect">
            <a:avLst/>
          </a:prstGeom>
        </p:spPr>
      </p:pic>
    </p:spTree>
    <p:extLst>
      <p:ext uri="{BB962C8B-B14F-4D97-AF65-F5344CB8AC3E}">
        <p14:creationId xmlns:p14="http://schemas.microsoft.com/office/powerpoint/2010/main" val="1925834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569F028-1789-3933-2DCD-646FC472FE9B}"/>
              </a:ext>
            </a:extLst>
          </p:cNvPr>
          <p:cNvPicPr>
            <a:picLocks noChangeAspect="1"/>
          </p:cNvPicPr>
          <p:nvPr/>
        </p:nvPicPr>
        <p:blipFill>
          <a:blip r:embed="rId2"/>
          <a:stretch>
            <a:fillRect/>
          </a:stretch>
        </p:blipFill>
        <p:spPr>
          <a:xfrm>
            <a:off x="2575775" y="129601"/>
            <a:ext cx="6101500" cy="6309836"/>
          </a:xfrm>
          <a:prstGeom prst="rect">
            <a:avLst/>
          </a:prstGeom>
        </p:spPr>
      </p:pic>
    </p:spTree>
    <p:extLst>
      <p:ext uri="{BB962C8B-B14F-4D97-AF65-F5344CB8AC3E}">
        <p14:creationId xmlns:p14="http://schemas.microsoft.com/office/powerpoint/2010/main" val="3365061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07A53DA-0A27-1D56-6637-FC112E0BF7A2}"/>
              </a:ext>
            </a:extLst>
          </p:cNvPr>
          <p:cNvPicPr>
            <a:picLocks noChangeAspect="1"/>
          </p:cNvPicPr>
          <p:nvPr/>
        </p:nvPicPr>
        <p:blipFill>
          <a:blip r:embed="rId2"/>
          <a:stretch>
            <a:fillRect/>
          </a:stretch>
        </p:blipFill>
        <p:spPr>
          <a:xfrm>
            <a:off x="1081825" y="192258"/>
            <a:ext cx="10431888" cy="6298694"/>
          </a:xfrm>
          <a:prstGeom prst="rect">
            <a:avLst/>
          </a:prstGeom>
        </p:spPr>
      </p:pic>
    </p:spTree>
    <p:extLst>
      <p:ext uri="{BB962C8B-B14F-4D97-AF65-F5344CB8AC3E}">
        <p14:creationId xmlns:p14="http://schemas.microsoft.com/office/powerpoint/2010/main" val="12055140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09DB1-9D79-A540-EE0D-B62674D3F65D}"/>
              </a:ext>
            </a:extLst>
          </p:cNvPr>
          <p:cNvSpPr>
            <a:spLocks noGrp="1"/>
          </p:cNvSpPr>
          <p:nvPr>
            <p:ph type="title"/>
          </p:nvPr>
        </p:nvSpPr>
        <p:spPr/>
        <p:txBody>
          <a:bodyPr/>
          <a:lstStyle/>
          <a:p>
            <a:r>
              <a:rPr lang="nn-NO" dirty="0"/>
              <a:t>Uni-variate analysis for ordinal variables</a:t>
            </a:r>
            <a:endParaRPr lang="en-IN" dirty="0"/>
          </a:p>
        </p:txBody>
      </p:sp>
      <p:pic>
        <p:nvPicPr>
          <p:cNvPr id="3" name="Picture 2">
            <a:extLst>
              <a:ext uri="{FF2B5EF4-FFF2-40B4-BE49-F238E27FC236}">
                <a16:creationId xmlns:a16="http://schemas.microsoft.com/office/drawing/2014/main" id="{DEBFE8D1-0F3E-D0A9-52BC-020F89DD8D87}"/>
              </a:ext>
            </a:extLst>
          </p:cNvPr>
          <p:cNvPicPr>
            <a:picLocks noChangeAspect="1"/>
          </p:cNvPicPr>
          <p:nvPr/>
        </p:nvPicPr>
        <p:blipFill>
          <a:blip r:embed="rId2"/>
          <a:stretch>
            <a:fillRect/>
          </a:stretch>
        </p:blipFill>
        <p:spPr>
          <a:xfrm>
            <a:off x="838200" y="1690688"/>
            <a:ext cx="10288114" cy="4716620"/>
          </a:xfrm>
          <a:prstGeom prst="rect">
            <a:avLst/>
          </a:prstGeom>
        </p:spPr>
      </p:pic>
    </p:spTree>
    <p:extLst>
      <p:ext uri="{BB962C8B-B14F-4D97-AF65-F5344CB8AC3E}">
        <p14:creationId xmlns:p14="http://schemas.microsoft.com/office/powerpoint/2010/main" val="25396806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5BC8E-0CBC-5E4E-5988-4627098EB31E}"/>
              </a:ext>
            </a:extLst>
          </p:cNvPr>
          <p:cNvSpPr>
            <a:spLocks noGrp="1"/>
          </p:cNvSpPr>
          <p:nvPr>
            <p:ph type="title"/>
          </p:nvPr>
        </p:nvSpPr>
        <p:spPr/>
        <p:txBody>
          <a:bodyPr>
            <a:normAutofit/>
          </a:bodyPr>
          <a:lstStyle/>
          <a:p>
            <a:r>
              <a:rPr lang="en-IN" b="1" spc="-5" dirty="0">
                <a:solidFill>
                  <a:srgbClr val="292929"/>
                </a:solidFill>
                <a:effectLst/>
                <a:latin typeface="Calibri" panose="020F0502020204030204" pitchFamily="34" charset="0"/>
                <a:ea typeface="Calibri" panose="020F0502020204030204" pitchFamily="34" charset="0"/>
              </a:rPr>
              <a:t>Bivariate Plot</a:t>
            </a:r>
            <a:endParaRPr lang="en-IN" sz="8800" dirty="0"/>
          </a:p>
        </p:txBody>
      </p:sp>
      <p:pic>
        <p:nvPicPr>
          <p:cNvPr id="3" name="Picture 2">
            <a:extLst>
              <a:ext uri="{FF2B5EF4-FFF2-40B4-BE49-F238E27FC236}">
                <a16:creationId xmlns:a16="http://schemas.microsoft.com/office/drawing/2014/main" id="{5E64DF70-8BF0-D905-2673-317CCD2715C3}"/>
              </a:ext>
            </a:extLst>
          </p:cNvPr>
          <p:cNvPicPr>
            <a:picLocks noChangeAspect="1"/>
          </p:cNvPicPr>
          <p:nvPr/>
        </p:nvPicPr>
        <p:blipFill>
          <a:blip r:embed="rId2"/>
          <a:stretch>
            <a:fillRect/>
          </a:stretch>
        </p:blipFill>
        <p:spPr>
          <a:xfrm>
            <a:off x="1416676" y="1442084"/>
            <a:ext cx="8474299" cy="4868563"/>
          </a:xfrm>
          <a:prstGeom prst="rect">
            <a:avLst/>
          </a:prstGeom>
        </p:spPr>
      </p:pic>
      <p:sp>
        <p:nvSpPr>
          <p:cNvPr id="5" name="TextBox 4">
            <a:extLst>
              <a:ext uri="{FF2B5EF4-FFF2-40B4-BE49-F238E27FC236}">
                <a16:creationId xmlns:a16="http://schemas.microsoft.com/office/drawing/2014/main" id="{65D0E49E-D8FC-9082-5726-30CA0BBAD09A}"/>
              </a:ext>
            </a:extLst>
          </p:cNvPr>
          <p:cNvSpPr txBox="1"/>
          <p:nvPr/>
        </p:nvSpPr>
        <p:spPr>
          <a:xfrm>
            <a:off x="6841902" y="3354335"/>
            <a:ext cx="4890752" cy="960087"/>
          </a:xfrm>
          <a:prstGeom prst="rect">
            <a:avLst/>
          </a:prstGeom>
          <a:noFill/>
        </p:spPr>
        <p:txBody>
          <a:bodyPr wrap="square">
            <a:spAutoFit/>
          </a:bodyPr>
          <a:lstStyle/>
          <a:p>
            <a:r>
              <a:rPr lang="en-US" b="0" i="0" dirty="0">
                <a:solidFill>
                  <a:srgbClr val="000000"/>
                </a:solidFill>
                <a:effectLst/>
                <a:latin typeface="Helvetica Neue"/>
              </a:rPr>
              <a:t>From graph we can see most </a:t>
            </a:r>
          </a:p>
          <a:p>
            <a:r>
              <a:rPr lang="en-US" b="0" i="0" dirty="0">
                <a:solidFill>
                  <a:srgbClr val="000000"/>
                </a:solidFill>
                <a:effectLst/>
                <a:latin typeface="Helvetica Neue"/>
              </a:rPr>
              <a:t>of the peoples are used mobile</a:t>
            </a:r>
          </a:p>
          <a:p>
            <a:r>
              <a:rPr lang="en-US" b="0" i="0" dirty="0">
                <a:solidFill>
                  <a:srgbClr val="000000"/>
                </a:solidFill>
                <a:effectLst/>
                <a:latin typeface="Helvetica Neue"/>
              </a:rPr>
              <a:t> internet on smartphone for online shopping</a:t>
            </a:r>
            <a:endParaRPr lang="en-IN" dirty="0"/>
          </a:p>
        </p:txBody>
      </p:sp>
    </p:spTree>
    <p:extLst>
      <p:ext uri="{BB962C8B-B14F-4D97-AF65-F5344CB8AC3E}">
        <p14:creationId xmlns:p14="http://schemas.microsoft.com/office/powerpoint/2010/main" val="27166332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E4FB5-ACFF-CFAC-06F4-0AD770AE4D16}"/>
              </a:ext>
            </a:extLst>
          </p:cNvPr>
          <p:cNvSpPr>
            <a:spLocks noGrp="1"/>
          </p:cNvSpPr>
          <p:nvPr>
            <p:ph type="title"/>
          </p:nvPr>
        </p:nvSpPr>
        <p:spPr/>
        <p:txBody>
          <a:bodyPr>
            <a:normAutofit/>
          </a:bodyPr>
          <a:lstStyle/>
          <a:p>
            <a:r>
              <a:rPr lang="en-IN" sz="4800" b="1" spc="-5" dirty="0">
                <a:solidFill>
                  <a:srgbClr val="292929"/>
                </a:solidFill>
                <a:effectLst/>
                <a:latin typeface="Calibri" panose="020F0502020204030204" pitchFamily="34" charset="0"/>
                <a:ea typeface="Calibri" panose="020F0502020204030204" pitchFamily="34" charset="0"/>
              </a:rPr>
              <a:t>Multivariate Plot</a:t>
            </a:r>
            <a:endParaRPr lang="en-IN" sz="9600" dirty="0"/>
          </a:p>
        </p:txBody>
      </p:sp>
      <p:pic>
        <p:nvPicPr>
          <p:cNvPr id="3" name="Picture 2">
            <a:extLst>
              <a:ext uri="{FF2B5EF4-FFF2-40B4-BE49-F238E27FC236}">
                <a16:creationId xmlns:a16="http://schemas.microsoft.com/office/drawing/2014/main" id="{51EF5A6D-7AD3-6038-1883-B0C8E1EF1634}"/>
              </a:ext>
            </a:extLst>
          </p:cNvPr>
          <p:cNvPicPr>
            <a:picLocks noChangeAspect="1"/>
          </p:cNvPicPr>
          <p:nvPr/>
        </p:nvPicPr>
        <p:blipFill>
          <a:blip r:embed="rId2"/>
          <a:stretch>
            <a:fillRect/>
          </a:stretch>
        </p:blipFill>
        <p:spPr>
          <a:xfrm>
            <a:off x="1043189" y="1449431"/>
            <a:ext cx="9066726" cy="5096894"/>
          </a:xfrm>
          <a:prstGeom prst="rect">
            <a:avLst/>
          </a:prstGeom>
        </p:spPr>
      </p:pic>
    </p:spTree>
    <p:extLst>
      <p:ext uri="{BB962C8B-B14F-4D97-AF65-F5344CB8AC3E}">
        <p14:creationId xmlns:p14="http://schemas.microsoft.com/office/powerpoint/2010/main" val="3549905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5A3E4-FE26-FA27-6B1C-4A93D863D001}"/>
              </a:ext>
            </a:extLst>
          </p:cNvPr>
          <p:cNvSpPr>
            <a:spLocks noGrp="1"/>
          </p:cNvSpPr>
          <p:nvPr>
            <p:ph type="title"/>
          </p:nvPr>
        </p:nvSpPr>
        <p:spPr/>
        <p:txBody>
          <a:bodyPr/>
          <a:lstStyle/>
          <a:p>
            <a:r>
              <a:rPr lang="en-IN" dirty="0"/>
              <a:t>Information</a:t>
            </a:r>
          </a:p>
        </p:txBody>
      </p:sp>
      <p:sp>
        <p:nvSpPr>
          <p:cNvPr id="3" name="Content Placeholder 2">
            <a:extLst>
              <a:ext uri="{FF2B5EF4-FFF2-40B4-BE49-F238E27FC236}">
                <a16:creationId xmlns:a16="http://schemas.microsoft.com/office/drawing/2014/main" id="{700F2FFA-7071-D9FA-C3C9-B54943003772}"/>
              </a:ext>
            </a:extLst>
          </p:cNvPr>
          <p:cNvSpPr>
            <a:spLocks noGrp="1"/>
          </p:cNvSpPr>
          <p:nvPr>
            <p:ph idx="1"/>
          </p:nvPr>
        </p:nvSpPr>
        <p:spPr/>
        <p:txBody>
          <a:bodyPr>
            <a:normAutofit/>
          </a:bodyPr>
          <a:lstStyle/>
          <a:p>
            <a:pPr>
              <a:buFont typeface="Wingdings" panose="05000000000000000000" pitchFamily="2" charset="2"/>
              <a:buChar char="q"/>
            </a:pPr>
            <a:r>
              <a:rPr lang="en-IN" sz="2400" dirty="0"/>
              <a:t>Customer satisfaction has emerged as one of the most important factors that guarantee the success of online store. </a:t>
            </a:r>
          </a:p>
          <a:p>
            <a:pPr>
              <a:buFont typeface="Wingdings" panose="05000000000000000000" pitchFamily="2" charset="2"/>
              <a:buChar char="q"/>
            </a:pPr>
            <a:r>
              <a:rPr lang="en-IN" sz="2400" dirty="0"/>
              <a:t>It has been posited as a key stimulant of purchase, repurchase intentions and customer loyalty.</a:t>
            </a:r>
          </a:p>
          <a:p>
            <a:pPr>
              <a:buFont typeface="Wingdings" panose="05000000000000000000" pitchFamily="2" charset="2"/>
              <a:buChar char="q"/>
            </a:pPr>
            <a:r>
              <a:rPr lang="en-IN" sz="2400" dirty="0"/>
              <a:t> A comprehensive review of the literature, theories and models have been carried out to propose the models for customer activation and customer retention. </a:t>
            </a:r>
          </a:p>
          <a:p>
            <a:pPr>
              <a:buFont typeface="Wingdings" panose="05000000000000000000" pitchFamily="2" charset="2"/>
              <a:buChar char="q"/>
            </a:pPr>
            <a:r>
              <a:rPr lang="en-IN" sz="2400" dirty="0"/>
              <a:t>Five major factors that contributed to the success of an e-commerce store have been identified as: service quality, system quality, information quality, trust and net benefit. </a:t>
            </a:r>
          </a:p>
        </p:txBody>
      </p:sp>
    </p:spTree>
    <p:extLst>
      <p:ext uri="{BB962C8B-B14F-4D97-AF65-F5344CB8AC3E}">
        <p14:creationId xmlns:p14="http://schemas.microsoft.com/office/powerpoint/2010/main" val="35552487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63C21-70BF-B940-8470-DAE6A9CE459A}"/>
              </a:ext>
            </a:extLst>
          </p:cNvPr>
          <p:cNvSpPr>
            <a:spLocks noGrp="1"/>
          </p:cNvSpPr>
          <p:nvPr>
            <p:ph type="title"/>
          </p:nvPr>
        </p:nvSpPr>
        <p:spPr>
          <a:xfrm>
            <a:off x="838200" y="365125"/>
            <a:ext cx="10515600" cy="1115945"/>
          </a:xfrm>
        </p:spPr>
        <p:txBody>
          <a:bodyPr>
            <a:normAutofit/>
          </a:bodyPr>
          <a:lstStyle/>
          <a:p>
            <a:r>
              <a:rPr lang="en-IN" sz="4800" b="1" dirty="0"/>
              <a:t>Data Pre-processing:-</a:t>
            </a:r>
            <a:endParaRPr lang="en-IN" sz="4800" dirty="0"/>
          </a:p>
        </p:txBody>
      </p:sp>
      <p:pic>
        <p:nvPicPr>
          <p:cNvPr id="4" name="Picture 3">
            <a:extLst>
              <a:ext uri="{FF2B5EF4-FFF2-40B4-BE49-F238E27FC236}">
                <a16:creationId xmlns:a16="http://schemas.microsoft.com/office/drawing/2014/main" id="{DC94DFE6-50A9-C4C4-AF68-74DB07C0ACFF}"/>
              </a:ext>
            </a:extLst>
          </p:cNvPr>
          <p:cNvPicPr>
            <a:picLocks noChangeAspect="1"/>
          </p:cNvPicPr>
          <p:nvPr/>
        </p:nvPicPr>
        <p:blipFill>
          <a:blip r:embed="rId2"/>
          <a:stretch>
            <a:fillRect/>
          </a:stretch>
        </p:blipFill>
        <p:spPr>
          <a:xfrm>
            <a:off x="838200" y="1275008"/>
            <a:ext cx="9896475" cy="5217867"/>
          </a:xfrm>
          <a:prstGeom prst="rect">
            <a:avLst/>
          </a:prstGeom>
        </p:spPr>
      </p:pic>
    </p:spTree>
    <p:extLst>
      <p:ext uri="{BB962C8B-B14F-4D97-AF65-F5344CB8AC3E}">
        <p14:creationId xmlns:p14="http://schemas.microsoft.com/office/powerpoint/2010/main" val="35464244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21A09-699B-0D37-0FEE-8E0B3EDE833F}"/>
              </a:ext>
            </a:extLst>
          </p:cNvPr>
          <p:cNvSpPr>
            <a:spLocks noGrp="1"/>
          </p:cNvSpPr>
          <p:nvPr>
            <p:ph type="title"/>
          </p:nvPr>
        </p:nvSpPr>
        <p:spPr/>
        <p:txBody>
          <a:bodyPr/>
          <a:lstStyle/>
          <a:p>
            <a:r>
              <a:rPr lang="en-IN" dirty="0"/>
              <a:t>Separating data &amp; Encoding :-</a:t>
            </a:r>
          </a:p>
        </p:txBody>
      </p:sp>
      <p:pic>
        <p:nvPicPr>
          <p:cNvPr id="6" name="Picture 5">
            <a:extLst>
              <a:ext uri="{FF2B5EF4-FFF2-40B4-BE49-F238E27FC236}">
                <a16:creationId xmlns:a16="http://schemas.microsoft.com/office/drawing/2014/main" id="{78FC73CF-9132-7CC2-7B21-C731D1A3BAC9}"/>
              </a:ext>
            </a:extLst>
          </p:cNvPr>
          <p:cNvPicPr>
            <a:picLocks noChangeAspect="1"/>
          </p:cNvPicPr>
          <p:nvPr/>
        </p:nvPicPr>
        <p:blipFill>
          <a:blip r:embed="rId2"/>
          <a:stretch>
            <a:fillRect/>
          </a:stretch>
        </p:blipFill>
        <p:spPr>
          <a:xfrm>
            <a:off x="980471" y="1690688"/>
            <a:ext cx="9458325" cy="4401019"/>
          </a:xfrm>
          <a:prstGeom prst="rect">
            <a:avLst/>
          </a:prstGeom>
        </p:spPr>
      </p:pic>
    </p:spTree>
    <p:extLst>
      <p:ext uri="{BB962C8B-B14F-4D97-AF65-F5344CB8AC3E}">
        <p14:creationId xmlns:p14="http://schemas.microsoft.com/office/powerpoint/2010/main" val="21259306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A2F8A7D-4FCE-31D1-90F9-9E1C38F47568}"/>
              </a:ext>
            </a:extLst>
          </p:cNvPr>
          <p:cNvPicPr>
            <a:picLocks noChangeAspect="1"/>
          </p:cNvPicPr>
          <p:nvPr/>
        </p:nvPicPr>
        <p:blipFill>
          <a:blip r:embed="rId2"/>
          <a:stretch>
            <a:fillRect/>
          </a:stretch>
        </p:blipFill>
        <p:spPr>
          <a:xfrm>
            <a:off x="526497" y="1339403"/>
            <a:ext cx="10839914" cy="4842456"/>
          </a:xfrm>
          <a:prstGeom prst="rect">
            <a:avLst/>
          </a:prstGeom>
        </p:spPr>
      </p:pic>
      <p:sp>
        <p:nvSpPr>
          <p:cNvPr id="2" name="Rectangle 1">
            <a:extLst>
              <a:ext uri="{FF2B5EF4-FFF2-40B4-BE49-F238E27FC236}">
                <a16:creationId xmlns:a16="http://schemas.microsoft.com/office/drawing/2014/main" id="{A0B250E5-8EFB-6E29-E10E-A9DC9FF7BABD}"/>
              </a:ext>
            </a:extLst>
          </p:cNvPr>
          <p:cNvSpPr/>
          <p:nvPr/>
        </p:nvSpPr>
        <p:spPr>
          <a:xfrm>
            <a:off x="631065" y="218941"/>
            <a:ext cx="10735346" cy="88864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4000" dirty="0"/>
              <a:t>Removing skewness after encoding data</a:t>
            </a:r>
            <a:endParaRPr lang="en-IN" sz="4000" dirty="0"/>
          </a:p>
        </p:txBody>
      </p:sp>
    </p:spTree>
    <p:extLst>
      <p:ext uri="{BB962C8B-B14F-4D97-AF65-F5344CB8AC3E}">
        <p14:creationId xmlns:p14="http://schemas.microsoft.com/office/powerpoint/2010/main" val="23751075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ACF33D0-6AA9-1EB1-529B-6FCE59CEC871}"/>
              </a:ext>
            </a:extLst>
          </p:cNvPr>
          <p:cNvPicPr>
            <a:picLocks noChangeAspect="1"/>
          </p:cNvPicPr>
          <p:nvPr/>
        </p:nvPicPr>
        <p:blipFill>
          <a:blip r:embed="rId2"/>
          <a:stretch>
            <a:fillRect/>
          </a:stretch>
        </p:blipFill>
        <p:spPr>
          <a:xfrm>
            <a:off x="747526" y="1262130"/>
            <a:ext cx="10289668" cy="4858828"/>
          </a:xfrm>
          <a:prstGeom prst="rect">
            <a:avLst/>
          </a:prstGeom>
        </p:spPr>
      </p:pic>
      <p:sp>
        <p:nvSpPr>
          <p:cNvPr id="3" name="Rectangle 2">
            <a:extLst>
              <a:ext uri="{FF2B5EF4-FFF2-40B4-BE49-F238E27FC236}">
                <a16:creationId xmlns:a16="http://schemas.microsoft.com/office/drawing/2014/main" id="{123AA078-A31A-7632-EDED-C4660AB294CB}"/>
              </a:ext>
            </a:extLst>
          </p:cNvPr>
          <p:cNvSpPr/>
          <p:nvPr/>
        </p:nvSpPr>
        <p:spPr>
          <a:xfrm>
            <a:off x="631065" y="218941"/>
            <a:ext cx="10735346" cy="88864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4000" dirty="0"/>
              <a:t>Distribution after removing skewness </a:t>
            </a:r>
            <a:endParaRPr lang="en-IN" sz="4000" dirty="0"/>
          </a:p>
        </p:txBody>
      </p:sp>
    </p:spTree>
    <p:extLst>
      <p:ext uri="{BB962C8B-B14F-4D97-AF65-F5344CB8AC3E}">
        <p14:creationId xmlns:p14="http://schemas.microsoft.com/office/powerpoint/2010/main" val="32725189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253D0-4693-46A3-592D-CF226FAEE605}"/>
              </a:ext>
            </a:extLst>
          </p:cNvPr>
          <p:cNvSpPr>
            <a:spLocks noGrp="1"/>
          </p:cNvSpPr>
          <p:nvPr>
            <p:ph type="title"/>
          </p:nvPr>
        </p:nvSpPr>
        <p:spPr/>
        <p:txBody>
          <a:bodyPr/>
          <a:lstStyle/>
          <a:p>
            <a:r>
              <a:rPr lang="en-US" dirty="0"/>
              <a:t>Distribution to see outliers</a:t>
            </a:r>
            <a:endParaRPr lang="en-IN" dirty="0"/>
          </a:p>
        </p:txBody>
      </p:sp>
      <p:pic>
        <p:nvPicPr>
          <p:cNvPr id="6" name="Picture 5">
            <a:extLst>
              <a:ext uri="{FF2B5EF4-FFF2-40B4-BE49-F238E27FC236}">
                <a16:creationId xmlns:a16="http://schemas.microsoft.com/office/drawing/2014/main" id="{81648F3D-503B-2C15-71A4-4D956E474823}"/>
              </a:ext>
            </a:extLst>
          </p:cNvPr>
          <p:cNvPicPr>
            <a:picLocks noChangeAspect="1"/>
          </p:cNvPicPr>
          <p:nvPr/>
        </p:nvPicPr>
        <p:blipFill>
          <a:blip r:embed="rId2"/>
          <a:stretch>
            <a:fillRect/>
          </a:stretch>
        </p:blipFill>
        <p:spPr>
          <a:xfrm>
            <a:off x="838200" y="1352282"/>
            <a:ext cx="10515600" cy="5237341"/>
          </a:xfrm>
          <a:prstGeom prst="rect">
            <a:avLst/>
          </a:prstGeom>
        </p:spPr>
      </p:pic>
    </p:spTree>
    <p:extLst>
      <p:ext uri="{BB962C8B-B14F-4D97-AF65-F5344CB8AC3E}">
        <p14:creationId xmlns:p14="http://schemas.microsoft.com/office/powerpoint/2010/main" val="36806478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CEF11-B850-5707-A927-4FD484FE77B9}"/>
              </a:ext>
            </a:extLst>
          </p:cNvPr>
          <p:cNvSpPr>
            <a:spLocks noGrp="1"/>
          </p:cNvSpPr>
          <p:nvPr>
            <p:ph type="title"/>
          </p:nvPr>
        </p:nvSpPr>
        <p:spPr/>
        <p:txBody>
          <a:bodyPr/>
          <a:lstStyle/>
          <a:p>
            <a:r>
              <a:rPr lang="en-US" dirty="0" err="1"/>
              <a:t>ZScore</a:t>
            </a:r>
            <a:r>
              <a:rPr lang="en-US" dirty="0"/>
              <a:t> to remove outliers</a:t>
            </a:r>
            <a:endParaRPr lang="en-IN" dirty="0"/>
          </a:p>
        </p:txBody>
      </p:sp>
      <p:pic>
        <p:nvPicPr>
          <p:cNvPr id="4" name="Picture 3">
            <a:extLst>
              <a:ext uri="{FF2B5EF4-FFF2-40B4-BE49-F238E27FC236}">
                <a16:creationId xmlns:a16="http://schemas.microsoft.com/office/drawing/2014/main" id="{F9661DD3-C7F3-59D3-558A-99C160B1BE6C}"/>
              </a:ext>
            </a:extLst>
          </p:cNvPr>
          <p:cNvPicPr>
            <a:picLocks noChangeAspect="1"/>
          </p:cNvPicPr>
          <p:nvPr/>
        </p:nvPicPr>
        <p:blipFill>
          <a:blip r:embed="rId2"/>
          <a:stretch>
            <a:fillRect/>
          </a:stretch>
        </p:blipFill>
        <p:spPr>
          <a:xfrm>
            <a:off x="838200" y="1489320"/>
            <a:ext cx="10830059" cy="4885722"/>
          </a:xfrm>
          <a:prstGeom prst="rect">
            <a:avLst/>
          </a:prstGeom>
        </p:spPr>
      </p:pic>
    </p:spTree>
    <p:extLst>
      <p:ext uri="{BB962C8B-B14F-4D97-AF65-F5344CB8AC3E}">
        <p14:creationId xmlns:p14="http://schemas.microsoft.com/office/powerpoint/2010/main" val="3677666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18BD9-3232-B23F-6D02-12DC18D63748}"/>
              </a:ext>
            </a:extLst>
          </p:cNvPr>
          <p:cNvSpPr>
            <a:spLocks noGrp="1"/>
          </p:cNvSpPr>
          <p:nvPr>
            <p:ph type="title"/>
          </p:nvPr>
        </p:nvSpPr>
        <p:spPr/>
        <p:txBody>
          <a:bodyPr/>
          <a:lstStyle/>
          <a:p>
            <a:r>
              <a:rPr lang="en-US" dirty="0"/>
              <a:t>Multicollinearity by VIF</a:t>
            </a:r>
            <a:endParaRPr lang="en-IN" dirty="0"/>
          </a:p>
        </p:txBody>
      </p:sp>
      <p:pic>
        <p:nvPicPr>
          <p:cNvPr id="4" name="Picture 3">
            <a:extLst>
              <a:ext uri="{FF2B5EF4-FFF2-40B4-BE49-F238E27FC236}">
                <a16:creationId xmlns:a16="http://schemas.microsoft.com/office/drawing/2014/main" id="{128A4D6C-138A-E11D-F953-F650ED7A7C8A}"/>
              </a:ext>
            </a:extLst>
          </p:cNvPr>
          <p:cNvPicPr>
            <a:picLocks noChangeAspect="1"/>
          </p:cNvPicPr>
          <p:nvPr/>
        </p:nvPicPr>
        <p:blipFill>
          <a:blip r:embed="rId2"/>
          <a:stretch>
            <a:fillRect/>
          </a:stretch>
        </p:blipFill>
        <p:spPr>
          <a:xfrm>
            <a:off x="838200" y="1690688"/>
            <a:ext cx="9606566" cy="3945564"/>
          </a:xfrm>
          <a:prstGeom prst="rect">
            <a:avLst/>
          </a:prstGeom>
        </p:spPr>
      </p:pic>
    </p:spTree>
    <p:extLst>
      <p:ext uri="{BB962C8B-B14F-4D97-AF65-F5344CB8AC3E}">
        <p14:creationId xmlns:p14="http://schemas.microsoft.com/office/powerpoint/2010/main" val="32428536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48CF108-FA90-85E8-C429-61AE8E8CC851}"/>
              </a:ext>
            </a:extLst>
          </p:cNvPr>
          <p:cNvPicPr>
            <a:picLocks noChangeAspect="1"/>
          </p:cNvPicPr>
          <p:nvPr/>
        </p:nvPicPr>
        <p:blipFill>
          <a:blip r:embed="rId2"/>
          <a:stretch>
            <a:fillRect/>
          </a:stretch>
        </p:blipFill>
        <p:spPr>
          <a:xfrm>
            <a:off x="595360" y="553792"/>
            <a:ext cx="11034263" cy="5767657"/>
          </a:xfrm>
          <a:prstGeom prst="rect">
            <a:avLst/>
          </a:prstGeom>
        </p:spPr>
      </p:pic>
    </p:spTree>
    <p:extLst>
      <p:ext uri="{BB962C8B-B14F-4D97-AF65-F5344CB8AC3E}">
        <p14:creationId xmlns:p14="http://schemas.microsoft.com/office/powerpoint/2010/main" val="18190592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7659A-3F0A-8D51-67C1-92C783ABCB05}"/>
              </a:ext>
            </a:extLst>
          </p:cNvPr>
          <p:cNvSpPr>
            <a:spLocks noGrp="1"/>
          </p:cNvSpPr>
          <p:nvPr>
            <p:ph type="title"/>
          </p:nvPr>
        </p:nvSpPr>
        <p:spPr>
          <a:xfrm>
            <a:off x="838200" y="365125"/>
            <a:ext cx="10515600" cy="4644757"/>
          </a:xfrm>
        </p:spPr>
        <p:txBody>
          <a:bodyPr>
            <a:normAutofit/>
          </a:bodyPr>
          <a:lstStyle/>
          <a:p>
            <a:pPr>
              <a:lnSpc>
                <a:spcPts val="2400"/>
              </a:lnSpc>
              <a:spcAft>
                <a:spcPts val="800"/>
              </a:spcAft>
            </a:pPr>
            <a:r>
              <a:rPr lang="en-IN" sz="3200" b="1"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Conclusion and Future Scope</a:t>
            </a:r>
            <a:r>
              <a:rPr lang="en-IN" sz="32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 -</a:t>
            </a:r>
            <a:br>
              <a:rPr lang="en-IN" sz="32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br>
            <a:br>
              <a:rPr lang="en-IN" sz="32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br>
            <a:br>
              <a:rPr lang="en-IN" sz="32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br>
            <a:br>
              <a:rPr lang="en-IN" sz="32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br>
            <a:r>
              <a:rPr lang="en-IN" sz="24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In this paper, basics of machine learning and the associated data mining, data processing and modelling algorithms have been described, followed by their application for the task. </a:t>
            </a:r>
            <a:br>
              <a:rPr lang="en-IN" sz="24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br>
            <a:br>
              <a:rPr lang="en-IN" sz="24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br>
            <a:r>
              <a:rPr lang="en-IN" sz="24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when we compare all the variables of the data set, we find that customers who has e commerce sites which has short loading time, great deals, fast delivery time, trust, privacy and short loading time products etc.</a:t>
            </a:r>
            <a:r>
              <a:rPr lang="en-IN" sz="2400" spc="-5" dirty="0">
                <a:solidFill>
                  <a:srgbClr val="292929"/>
                </a:solidFill>
                <a:latin typeface="Calibri" panose="020F0502020204030204" pitchFamily="34" charset="0"/>
                <a:ea typeface="Calibri" panose="020F0502020204030204" pitchFamily="34" charset="0"/>
                <a:cs typeface="Times New Roman" panose="02020603050405020304" pitchFamily="18" charset="0"/>
              </a:rPr>
              <a:t> are the most </a:t>
            </a:r>
            <a:r>
              <a:rPr lang="en-IN" sz="2400" spc="-5">
                <a:solidFill>
                  <a:srgbClr val="292929"/>
                </a:solidFill>
                <a:latin typeface="Calibri" panose="020F0502020204030204" pitchFamily="34" charset="0"/>
                <a:ea typeface="Calibri" panose="020F0502020204030204" pitchFamily="34" charset="0"/>
                <a:cs typeface="Times New Roman" panose="02020603050405020304" pitchFamily="18" charset="0"/>
              </a:rPr>
              <a:t>important factors</a:t>
            </a:r>
            <a:r>
              <a:rPr lang="en-IN" sz="2400" spc="-5" dirty="0">
                <a:solidFill>
                  <a:srgbClr val="292929"/>
                </a:solidFill>
                <a:latin typeface="Calibri" panose="020F0502020204030204" pitchFamily="34" charset="0"/>
                <a:ea typeface="Calibri" panose="020F0502020204030204" pitchFamily="34" charset="0"/>
                <a:cs typeface="Times New Roman" panose="02020603050405020304" pitchFamily="18" charset="0"/>
              </a:rPr>
              <a:t>.</a:t>
            </a:r>
            <a:endParaRPr lang="en-IN" sz="6600" dirty="0"/>
          </a:p>
        </p:txBody>
      </p:sp>
    </p:spTree>
    <p:extLst>
      <p:ext uri="{BB962C8B-B14F-4D97-AF65-F5344CB8AC3E}">
        <p14:creationId xmlns:p14="http://schemas.microsoft.com/office/powerpoint/2010/main" val="3564996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1F22F-BCFA-7985-55F3-8F612EA52A02}"/>
              </a:ext>
            </a:extLst>
          </p:cNvPr>
          <p:cNvSpPr>
            <a:spLocks noGrp="1"/>
          </p:cNvSpPr>
          <p:nvPr>
            <p:ph type="title"/>
          </p:nvPr>
        </p:nvSpPr>
        <p:spPr/>
        <p:txBody>
          <a:bodyPr/>
          <a:lstStyle/>
          <a:p>
            <a:r>
              <a:rPr lang="en-US" dirty="0"/>
              <a:t>Problem Statement: -</a:t>
            </a:r>
            <a:endParaRPr lang="en-IN" dirty="0"/>
          </a:p>
        </p:txBody>
      </p:sp>
      <p:sp>
        <p:nvSpPr>
          <p:cNvPr id="3" name="Content Placeholder 2">
            <a:extLst>
              <a:ext uri="{FF2B5EF4-FFF2-40B4-BE49-F238E27FC236}">
                <a16:creationId xmlns:a16="http://schemas.microsoft.com/office/drawing/2014/main" id="{F0EF80D3-DFA8-DCC9-D64F-B1D768EA2C70}"/>
              </a:ext>
            </a:extLst>
          </p:cNvPr>
          <p:cNvSpPr>
            <a:spLocks noGrp="1"/>
          </p:cNvSpPr>
          <p:nvPr>
            <p:ph idx="1"/>
          </p:nvPr>
        </p:nvSpPr>
        <p:spPr/>
        <p:txBody>
          <a:bodyPr/>
          <a:lstStyle/>
          <a:p>
            <a:r>
              <a:rPr lang="en-US" dirty="0"/>
              <a:t>To find out the e-retail success factors, which are very much critical for customer satisfaction &amp; customer retention.</a:t>
            </a:r>
          </a:p>
          <a:p>
            <a:r>
              <a:rPr lang="en-US" dirty="0"/>
              <a:t> </a:t>
            </a:r>
            <a:endParaRPr lang="en-IN" dirty="0"/>
          </a:p>
        </p:txBody>
      </p:sp>
      <p:pic>
        <p:nvPicPr>
          <p:cNvPr id="4" name="Picture 3">
            <a:extLst>
              <a:ext uri="{FF2B5EF4-FFF2-40B4-BE49-F238E27FC236}">
                <a16:creationId xmlns:a16="http://schemas.microsoft.com/office/drawing/2014/main" id="{F1A0E60E-22CE-C5A8-40DB-4A65BAABCEA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52282" y="3039414"/>
            <a:ext cx="9594760" cy="3272486"/>
          </a:xfrm>
          <a:prstGeom prst="rect">
            <a:avLst/>
          </a:prstGeom>
          <a:noFill/>
        </p:spPr>
      </p:pic>
    </p:spTree>
    <p:extLst>
      <p:ext uri="{BB962C8B-B14F-4D97-AF65-F5344CB8AC3E}">
        <p14:creationId xmlns:p14="http://schemas.microsoft.com/office/powerpoint/2010/main" val="3870985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D33CE-40EE-F8FB-08F5-C0DD8722EE4C}"/>
              </a:ext>
            </a:extLst>
          </p:cNvPr>
          <p:cNvSpPr>
            <a:spLocks noGrp="1"/>
          </p:cNvSpPr>
          <p:nvPr>
            <p:ph type="title"/>
          </p:nvPr>
        </p:nvSpPr>
        <p:spPr/>
        <p:txBody>
          <a:bodyPr/>
          <a:lstStyle/>
          <a:p>
            <a:r>
              <a:rPr lang="en-IN" dirty="0"/>
              <a:t>Methodology:-</a:t>
            </a:r>
          </a:p>
        </p:txBody>
      </p:sp>
      <p:sp>
        <p:nvSpPr>
          <p:cNvPr id="3" name="Content Placeholder 2">
            <a:extLst>
              <a:ext uri="{FF2B5EF4-FFF2-40B4-BE49-F238E27FC236}">
                <a16:creationId xmlns:a16="http://schemas.microsoft.com/office/drawing/2014/main" id="{7AA84C11-34EF-F15D-5569-6DB7F63BEDB8}"/>
              </a:ext>
            </a:extLst>
          </p:cNvPr>
          <p:cNvSpPr>
            <a:spLocks noGrp="1"/>
          </p:cNvSpPr>
          <p:nvPr>
            <p:ph idx="1"/>
          </p:nvPr>
        </p:nvSpPr>
        <p:spPr/>
        <p:txBody>
          <a:bodyPr/>
          <a:lstStyle/>
          <a:p>
            <a:r>
              <a:rPr lang="en-US" dirty="0"/>
              <a:t>The steps followed in this work, right from the dataset preparation to obtaining results are represented in Fig.</a:t>
            </a:r>
            <a:endParaRPr lang="en-IN" dirty="0"/>
          </a:p>
        </p:txBody>
      </p:sp>
      <p:pic>
        <p:nvPicPr>
          <p:cNvPr id="4" name="Picture 3">
            <a:extLst>
              <a:ext uri="{FF2B5EF4-FFF2-40B4-BE49-F238E27FC236}">
                <a16:creationId xmlns:a16="http://schemas.microsoft.com/office/drawing/2014/main" id="{806E486D-657F-E33C-1B87-5A68541BAE75}"/>
              </a:ext>
            </a:extLst>
          </p:cNvPr>
          <p:cNvPicPr>
            <a:picLocks noChangeAspect="1"/>
          </p:cNvPicPr>
          <p:nvPr/>
        </p:nvPicPr>
        <p:blipFill>
          <a:blip r:embed="rId2"/>
          <a:stretch>
            <a:fillRect/>
          </a:stretch>
        </p:blipFill>
        <p:spPr>
          <a:xfrm>
            <a:off x="1635616" y="2765425"/>
            <a:ext cx="9040969" cy="2772490"/>
          </a:xfrm>
          <a:prstGeom prst="rect">
            <a:avLst/>
          </a:prstGeom>
        </p:spPr>
      </p:pic>
    </p:spTree>
    <p:extLst>
      <p:ext uri="{BB962C8B-B14F-4D97-AF65-F5344CB8AC3E}">
        <p14:creationId xmlns:p14="http://schemas.microsoft.com/office/powerpoint/2010/main" val="1509732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5A2EB-08FD-6C94-35E8-78CC378E1AE2}"/>
              </a:ext>
            </a:extLst>
          </p:cNvPr>
          <p:cNvSpPr>
            <a:spLocks noGrp="1"/>
          </p:cNvSpPr>
          <p:nvPr>
            <p:ph type="title"/>
          </p:nvPr>
        </p:nvSpPr>
        <p:spPr/>
        <p:txBody>
          <a:bodyPr/>
          <a:lstStyle/>
          <a:p>
            <a:r>
              <a:rPr lang="en-IN" b="1" dirty="0"/>
              <a:t>EDA (Exploratory Data Analysis):-</a:t>
            </a:r>
          </a:p>
        </p:txBody>
      </p:sp>
      <p:sp>
        <p:nvSpPr>
          <p:cNvPr id="3" name="Content Placeholder 2">
            <a:extLst>
              <a:ext uri="{FF2B5EF4-FFF2-40B4-BE49-F238E27FC236}">
                <a16:creationId xmlns:a16="http://schemas.microsoft.com/office/drawing/2014/main" id="{B75A6069-30BB-7759-8E04-D9CCF5451D44}"/>
              </a:ext>
            </a:extLst>
          </p:cNvPr>
          <p:cNvSpPr>
            <a:spLocks noGrp="1"/>
          </p:cNvSpPr>
          <p:nvPr>
            <p:ph idx="1"/>
          </p:nvPr>
        </p:nvSpPr>
        <p:spPr>
          <a:xfrm>
            <a:off x="838200" y="1838504"/>
            <a:ext cx="10515600" cy="4351338"/>
          </a:xfrm>
        </p:spPr>
        <p:txBody>
          <a:bodyPr/>
          <a:lstStyle/>
          <a:p>
            <a:pPr marL="0" indent="0">
              <a:buNone/>
            </a:pPr>
            <a:r>
              <a:rPr lang="en-IN" b="1" dirty="0"/>
              <a:t>Import libraries: -</a:t>
            </a:r>
          </a:p>
          <a:p>
            <a:r>
              <a:rPr lang="en-IN" dirty="0"/>
              <a:t>Import pandas as pd        # for data manipulation</a:t>
            </a:r>
          </a:p>
          <a:p>
            <a:r>
              <a:rPr lang="en-IN" dirty="0"/>
              <a:t>Import </a:t>
            </a:r>
            <a:r>
              <a:rPr lang="en-IN" dirty="0" err="1"/>
              <a:t>numpy</a:t>
            </a:r>
            <a:r>
              <a:rPr lang="en-IN" dirty="0"/>
              <a:t> as np         # for mathematical calculations</a:t>
            </a:r>
          </a:p>
          <a:p>
            <a:r>
              <a:rPr lang="en-IN" dirty="0"/>
              <a:t>Import seaborn as </a:t>
            </a:r>
            <a:r>
              <a:rPr lang="en-IN" dirty="0" err="1"/>
              <a:t>sns</a:t>
            </a:r>
            <a:r>
              <a:rPr lang="en-IN" dirty="0"/>
              <a:t>      # for data visualization</a:t>
            </a:r>
          </a:p>
          <a:p>
            <a:r>
              <a:rPr lang="en-IN" dirty="0"/>
              <a:t>Import </a:t>
            </a:r>
            <a:r>
              <a:rPr lang="en-IN" dirty="0" err="1"/>
              <a:t>matplotlib.pyplot</a:t>
            </a:r>
            <a:r>
              <a:rPr lang="en-IN" dirty="0"/>
              <a:t> as </a:t>
            </a:r>
            <a:r>
              <a:rPr lang="en-IN" dirty="0" err="1"/>
              <a:t>plt</a:t>
            </a:r>
            <a:r>
              <a:rPr lang="en-IN" dirty="0"/>
              <a:t>  #for graphical analysis</a:t>
            </a:r>
          </a:p>
          <a:p>
            <a:r>
              <a:rPr lang="en-IN" dirty="0"/>
              <a:t>%matplotlib inline</a:t>
            </a:r>
          </a:p>
          <a:p>
            <a:r>
              <a:rPr lang="en-US" dirty="0"/>
              <a:t> Import warnings                # to ignore any warnings</a:t>
            </a:r>
            <a:endParaRPr lang="en-IN" dirty="0"/>
          </a:p>
        </p:txBody>
      </p:sp>
    </p:spTree>
    <p:extLst>
      <p:ext uri="{BB962C8B-B14F-4D97-AF65-F5344CB8AC3E}">
        <p14:creationId xmlns:p14="http://schemas.microsoft.com/office/powerpoint/2010/main" val="998017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83E8C-0323-0D3D-891E-CBEA3F1B9ED9}"/>
              </a:ext>
            </a:extLst>
          </p:cNvPr>
          <p:cNvSpPr>
            <a:spLocks noGrp="1"/>
          </p:cNvSpPr>
          <p:nvPr>
            <p:ph type="title"/>
          </p:nvPr>
        </p:nvSpPr>
        <p:spPr/>
        <p:txBody>
          <a:bodyPr/>
          <a:lstStyle/>
          <a:p>
            <a:r>
              <a:rPr lang="en-IN" b="1" dirty="0"/>
              <a:t>Load Dataset</a:t>
            </a:r>
          </a:p>
        </p:txBody>
      </p:sp>
      <p:pic>
        <p:nvPicPr>
          <p:cNvPr id="4" name="Content Placeholder 3">
            <a:extLst>
              <a:ext uri="{FF2B5EF4-FFF2-40B4-BE49-F238E27FC236}">
                <a16:creationId xmlns:a16="http://schemas.microsoft.com/office/drawing/2014/main" id="{F535D116-33C3-0DD9-A602-B419D0AF1DD8}"/>
              </a:ext>
            </a:extLst>
          </p:cNvPr>
          <p:cNvPicPr>
            <a:picLocks noGrp="1" noChangeAspect="1"/>
          </p:cNvPicPr>
          <p:nvPr>
            <p:ph idx="1"/>
          </p:nvPr>
        </p:nvPicPr>
        <p:blipFill>
          <a:blip r:embed="rId2"/>
          <a:stretch>
            <a:fillRect/>
          </a:stretch>
        </p:blipFill>
        <p:spPr>
          <a:xfrm>
            <a:off x="708338" y="1584101"/>
            <a:ext cx="10645462" cy="4079305"/>
          </a:xfrm>
          <a:prstGeom prst="rect">
            <a:avLst/>
          </a:prstGeom>
        </p:spPr>
      </p:pic>
    </p:spTree>
    <p:extLst>
      <p:ext uri="{BB962C8B-B14F-4D97-AF65-F5344CB8AC3E}">
        <p14:creationId xmlns:p14="http://schemas.microsoft.com/office/powerpoint/2010/main" val="353945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BF572-ADC7-98CF-0849-F3CC1C79CE0F}"/>
              </a:ext>
            </a:extLst>
          </p:cNvPr>
          <p:cNvSpPr>
            <a:spLocks noGrp="1"/>
          </p:cNvSpPr>
          <p:nvPr>
            <p:ph type="title"/>
          </p:nvPr>
        </p:nvSpPr>
        <p:spPr/>
        <p:txBody>
          <a:bodyPr/>
          <a:lstStyle/>
          <a:p>
            <a:r>
              <a:rPr lang="en-IN" b="1" dirty="0"/>
              <a:t>Observations</a:t>
            </a:r>
          </a:p>
        </p:txBody>
      </p:sp>
      <p:sp>
        <p:nvSpPr>
          <p:cNvPr id="3" name="Content Placeholder 2">
            <a:extLst>
              <a:ext uri="{FF2B5EF4-FFF2-40B4-BE49-F238E27FC236}">
                <a16:creationId xmlns:a16="http://schemas.microsoft.com/office/drawing/2014/main" id="{8D169DAE-21B5-7140-4F52-A7A385B1C3F2}"/>
              </a:ext>
            </a:extLst>
          </p:cNvPr>
          <p:cNvSpPr>
            <a:spLocks noGrp="1"/>
          </p:cNvSpPr>
          <p:nvPr>
            <p:ph idx="1"/>
          </p:nvPr>
        </p:nvSpPr>
        <p:spPr/>
        <p:txBody>
          <a:bodyPr>
            <a:normAutofit/>
          </a:bodyPr>
          <a:lstStyle/>
          <a:p>
            <a:pPr lvl="0"/>
            <a:r>
              <a:rPr lang="en-IN" dirty="0"/>
              <a:t>There are 71 columns and 269 rows in the this dataset</a:t>
            </a:r>
          </a:p>
          <a:p>
            <a:r>
              <a:rPr lang="en-IN" dirty="0"/>
              <a:t>There are no null values are present in this dataset.</a:t>
            </a:r>
          </a:p>
          <a:p>
            <a:r>
              <a:rPr lang="en-US" dirty="0"/>
              <a:t>We have categorical data type(object type)</a:t>
            </a:r>
          </a:p>
          <a:p>
            <a:r>
              <a:rPr lang="en-US" dirty="0"/>
              <a:t>Need to use pre-processing methods to convert categorical data to numerical.</a:t>
            </a:r>
            <a:endParaRPr lang="en-IN" dirty="0"/>
          </a:p>
          <a:p>
            <a:r>
              <a:rPr lang="en-IN" dirty="0"/>
              <a:t>Skewness and Outliers are present.</a:t>
            </a:r>
          </a:p>
          <a:p>
            <a:r>
              <a:rPr lang="en-IN" dirty="0"/>
              <a:t>We can see that from column 47 to column 71 all the columns are having multiple comma separated values in each row.</a:t>
            </a:r>
          </a:p>
          <a:p>
            <a:r>
              <a:rPr lang="en-IN" dirty="0"/>
              <a:t>There is no Target column present in this dataset.</a:t>
            </a:r>
          </a:p>
          <a:p>
            <a:endParaRPr lang="en-IN" dirty="0"/>
          </a:p>
        </p:txBody>
      </p:sp>
    </p:spTree>
    <p:extLst>
      <p:ext uri="{BB962C8B-B14F-4D97-AF65-F5344CB8AC3E}">
        <p14:creationId xmlns:p14="http://schemas.microsoft.com/office/powerpoint/2010/main" val="4034826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838BA-FB09-9A1C-79BB-4C4945CED7CA}"/>
              </a:ext>
            </a:extLst>
          </p:cNvPr>
          <p:cNvSpPr>
            <a:spLocks noGrp="1"/>
          </p:cNvSpPr>
          <p:nvPr>
            <p:ph type="title"/>
          </p:nvPr>
        </p:nvSpPr>
        <p:spPr/>
        <p:txBody>
          <a:bodyPr/>
          <a:lstStyle/>
          <a:p>
            <a:r>
              <a:rPr lang="en-IN" b="1" dirty="0"/>
              <a:t>Data Visualization</a:t>
            </a:r>
          </a:p>
        </p:txBody>
      </p:sp>
      <p:sp>
        <p:nvSpPr>
          <p:cNvPr id="3" name="Content Placeholder 2">
            <a:extLst>
              <a:ext uri="{FF2B5EF4-FFF2-40B4-BE49-F238E27FC236}">
                <a16:creationId xmlns:a16="http://schemas.microsoft.com/office/drawing/2014/main" id="{5DBDC2DD-203F-2186-F77C-5BE040000CE0}"/>
              </a:ext>
            </a:extLst>
          </p:cNvPr>
          <p:cNvSpPr>
            <a:spLocks noGrp="1"/>
          </p:cNvSpPr>
          <p:nvPr>
            <p:ph idx="1"/>
          </p:nvPr>
        </p:nvSpPr>
        <p:spPr/>
        <p:txBody>
          <a:bodyPr/>
          <a:lstStyle/>
          <a:p>
            <a:pPr marL="0" indent="0">
              <a:buNone/>
            </a:pPr>
            <a:r>
              <a:rPr lang="en-US" dirty="0"/>
              <a:t>We now have a basic idea about the data. We need to extend that with some visualizations. We are going to look at three types of plots:</a:t>
            </a:r>
          </a:p>
          <a:p>
            <a:endParaRPr lang="en-US" dirty="0"/>
          </a:p>
          <a:p>
            <a:r>
              <a:rPr lang="en-US" dirty="0"/>
              <a:t>Univariate plots to better understand each variable.</a:t>
            </a:r>
          </a:p>
          <a:p>
            <a:r>
              <a:rPr lang="en-US" dirty="0"/>
              <a:t>Bivariate plots to find relationship between two variables,</a:t>
            </a:r>
          </a:p>
          <a:p>
            <a:r>
              <a:rPr lang="en-US" dirty="0"/>
              <a:t>Multivariate plots to better understand the relationships             between variables.</a:t>
            </a:r>
          </a:p>
          <a:p>
            <a:endParaRPr lang="en-IN" dirty="0"/>
          </a:p>
        </p:txBody>
      </p:sp>
    </p:spTree>
    <p:extLst>
      <p:ext uri="{BB962C8B-B14F-4D97-AF65-F5344CB8AC3E}">
        <p14:creationId xmlns:p14="http://schemas.microsoft.com/office/powerpoint/2010/main" val="536379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A7CBA-003B-F132-FDBD-7BE4F9C36CC7}"/>
              </a:ext>
            </a:extLst>
          </p:cNvPr>
          <p:cNvSpPr>
            <a:spLocks noGrp="1"/>
          </p:cNvSpPr>
          <p:nvPr>
            <p:ph type="title"/>
          </p:nvPr>
        </p:nvSpPr>
        <p:spPr>
          <a:xfrm>
            <a:off x="838200" y="365125"/>
            <a:ext cx="10515600" cy="1115945"/>
          </a:xfrm>
        </p:spPr>
        <p:txBody>
          <a:bodyPr/>
          <a:lstStyle/>
          <a:p>
            <a:r>
              <a:rPr lang="en-IN" b="1" dirty="0"/>
              <a:t>Univariate Plots:-</a:t>
            </a:r>
          </a:p>
        </p:txBody>
      </p:sp>
      <p:pic>
        <p:nvPicPr>
          <p:cNvPr id="4" name="Content Placeholder 3">
            <a:extLst>
              <a:ext uri="{FF2B5EF4-FFF2-40B4-BE49-F238E27FC236}">
                <a16:creationId xmlns:a16="http://schemas.microsoft.com/office/drawing/2014/main" id="{5761A057-BF54-F71D-1605-3A4C9D69AB85}"/>
              </a:ext>
            </a:extLst>
          </p:cNvPr>
          <p:cNvPicPr>
            <a:picLocks noGrp="1" noChangeAspect="1"/>
          </p:cNvPicPr>
          <p:nvPr>
            <p:ph idx="1"/>
          </p:nvPr>
        </p:nvPicPr>
        <p:blipFill>
          <a:blip r:embed="rId2"/>
          <a:stretch>
            <a:fillRect/>
          </a:stretch>
        </p:blipFill>
        <p:spPr>
          <a:xfrm>
            <a:off x="838200" y="1508751"/>
            <a:ext cx="10032643" cy="4984124"/>
          </a:xfrm>
          <a:prstGeom prst="rect">
            <a:avLst/>
          </a:prstGeom>
        </p:spPr>
      </p:pic>
    </p:spTree>
    <p:extLst>
      <p:ext uri="{BB962C8B-B14F-4D97-AF65-F5344CB8AC3E}">
        <p14:creationId xmlns:p14="http://schemas.microsoft.com/office/powerpoint/2010/main" val="14795876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TotalTime>
  <Words>503</Words>
  <Application>Microsoft Office PowerPoint</Application>
  <PresentationFormat>Widescreen</PresentationFormat>
  <Paragraphs>53</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Calibri Light</vt:lpstr>
      <vt:lpstr>Helvetica Neue</vt:lpstr>
      <vt:lpstr>Wingdings</vt:lpstr>
      <vt:lpstr>Office Theme</vt:lpstr>
      <vt:lpstr>E-retail factors for customer activation and retention</vt:lpstr>
      <vt:lpstr>Information</vt:lpstr>
      <vt:lpstr>Problem Statement: -</vt:lpstr>
      <vt:lpstr>Methodology:-</vt:lpstr>
      <vt:lpstr>EDA (Exploratory Data Analysis):-</vt:lpstr>
      <vt:lpstr>Load Dataset</vt:lpstr>
      <vt:lpstr>Observations</vt:lpstr>
      <vt:lpstr>Data Visualization</vt:lpstr>
      <vt:lpstr>Univariate Plots:-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Uni-variate analysis for ordinal variables</vt:lpstr>
      <vt:lpstr>Bivariate Plot</vt:lpstr>
      <vt:lpstr>Multivariate Plot</vt:lpstr>
      <vt:lpstr>Data Pre-processing:-</vt:lpstr>
      <vt:lpstr>Separating data &amp; Encoding :-</vt:lpstr>
      <vt:lpstr>PowerPoint Presentation</vt:lpstr>
      <vt:lpstr>PowerPoint Presentation</vt:lpstr>
      <vt:lpstr>Distribution to see outliers</vt:lpstr>
      <vt:lpstr>ZScore to remove outliers</vt:lpstr>
      <vt:lpstr>Multicollinearity by VIF</vt:lpstr>
      <vt:lpstr>PowerPoint Presentation</vt:lpstr>
      <vt:lpstr>Conclusion and Future Scope: -    In this paper, basics of machine learning and the associated data mining, data processing and modelling algorithms have been described, followed by their application for the task.   when we compare all the variables of the data set, we find that customers who has e commerce sites which has short loading time, great deals, fast delivery time, trust, privacy and short loading time products etc. are the most important factors.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E-retail factors for customer activation and retention</dc:title>
  <dc:creator>Amruta Patel</dc:creator>
  <cp:lastModifiedBy>Amruta Patel</cp:lastModifiedBy>
  <cp:revision>70</cp:revision>
  <dcterms:created xsi:type="dcterms:W3CDTF">2022-07-27T15:03:48Z</dcterms:created>
  <dcterms:modified xsi:type="dcterms:W3CDTF">2022-07-28T04:57:23Z</dcterms:modified>
</cp:coreProperties>
</file>