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6" r:id="rId7"/>
    <p:sldId id="261" r:id="rId8"/>
    <p:sldId id="262" r:id="rId9"/>
    <p:sldId id="263" r:id="rId10"/>
    <p:sldId id="264" r:id="rId11"/>
    <p:sldId id="265" r:id="rId12"/>
    <p:sldId id="266" r:id="rId13"/>
    <p:sldId id="267" r:id="rId14"/>
    <p:sldId id="268" r:id="rId15"/>
    <p:sldId id="269" r:id="rId16"/>
    <p:sldId id="273" r:id="rId17"/>
    <p:sldId id="287" r:id="rId18"/>
    <p:sldId id="288" r:id="rId19"/>
    <p:sldId id="289" r:id="rId20"/>
    <p:sldId id="274" r:id="rId21"/>
    <p:sldId id="276" r:id="rId22"/>
    <p:sldId id="277" r:id="rId23"/>
    <p:sldId id="290" r:id="rId24"/>
    <p:sldId id="278" r:id="rId25"/>
    <p:sldId id="293" r:id="rId26"/>
    <p:sldId id="291" r:id="rId27"/>
    <p:sldId id="279" r:id="rId28"/>
    <p:sldId id="282" r:id="rId29"/>
    <p:sldId id="283" r:id="rId30"/>
    <p:sldId id="284" r:id="rId31"/>
    <p:sldId id="285" r:id="rId32"/>
    <p:sldId id="294" r:id="rId33"/>
    <p:sldId id="295" r:id="rId34"/>
    <p:sldId id="297" r:id="rId35"/>
    <p:sldId id="296"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a Patel" initials="AP" lastIdx="1" clrIdx="0">
    <p:extLst>
      <p:ext uri="{19B8F6BF-5375-455C-9EA6-DF929625EA0E}">
        <p15:presenceInfo xmlns:p15="http://schemas.microsoft.com/office/powerpoint/2012/main" userId="5b7809a8a9c4c8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autoAdjust="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BFC3-4A9A-C67A-AD0F-0AEC14304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6D4BD2-DC12-A45B-ECE4-B61318897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971C13-50DD-2CFB-41A3-D5E5B2A65224}"/>
              </a:ext>
            </a:extLst>
          </p:cNvPr>
          <p:cNvSpPr>
            <a:spLocks noGrp="1"/>
          </p:cNvSpPr>
          <p:nvPr>
            <p:ph type="dt" sz="half" idx="10"/>
          </p:nvPr>
        </p:nvSpPr>
        <p:spPr/>
        <p:txBody>
          <a:bodyPr/>
          <a:lstStyle/>
          <a:p>
            <a:fld id="{713BDF93-F8D9-4D5C-BE8B-8FF3DB0CDF86}" type="datetimeFigureOut">
              <a:rPr lang="en-IN" smtClean="0"/>
              <a:t>03-08-2022</a:t>
            </a:fld>
            <a:endParaRPr lang="en-IN"/>
          </a:p>
        </p:txBody>
      </p:sp>
      <p:sp>
        <p:nvSpPr>
          <p:cNvPr id="5" name="Footer Placeholder 4">
            <a:extLst>
              <a:ext uri="{FF2B5EF4-FFF2-40B4-BE49-F238E27FC236}">
                <a16:creationId xmlns:a16="http://schemas.microsoft.com/office/drawing/2014/main" id="{0EEB56D0-A71B-D4CF-DA5B-613B2D9F7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059D1-6ECA-A605-E074-30E91A6DC8E3}"/>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54447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6428-1345-945E-AA55-E1FB2C96FE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4D3179-BBDB-6E7A-06AD-7B8AA05A67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A2DDD-A2D6-9B0F-6529-3A941734CBF3}"/>
              </a:ext>
            </a:extLst>
          </p:cNvPr>
          <p:cNvSpPr>
            <a:spLocks noGrp="1"/>
          </p:cNvSpPr>
          <p:nvPr>
            <p:ph type="dt" sz="half" idx="10"/>
          </p:nvPr>
        </p:nvSpPr>
        <p:spPr/>
        <p:txBody>
          <a:bodyPr/>
          <a:lstStyle/>
          <a:p>
            <a:fld id="{713BDF93-F8D9-4D5C-BE8B-8FF3DB0CDF86}" type="datetimeFigureOut">
              <a:rPr lang="en-IN" smtClean="0"/>
              <a:t>03-08-2022</a:t>
            </a:fld>
            <a:endParaRPr lang="en-IN"/>
          </a:p>
        </p:txBody>
      </p:sp>
      <p:sp>
        <p:nvSpPr>
          <p:cNvPr id="5" name="Footer Placeholder 4">
            <a:extLst>
              <a:ext uri="{FF2B5EF4-FFF2-40B4-BE49-F238E27FC236}">
                <a16:creationId xmlns:a16="http://schemas.microsoft.com/office/drawing/2014/main" id="{7B1635C7-4F1B-45A0-526D-FF2A6AE20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EFC08-BD35-AB1F-48D8-246B64C3B2F4}"/>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49537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C81DC-C136-2E49-5D70-0CAE41714F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194195-22C1-D229-ED75-67FA150196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2ED61-2AB9-3254-5A78-9C26B0CD05D1}"/>
              </a:ext>
            </a:extLst>
          </p:cNvPr>
          <p:cNvSpPr>
            <a:spLocks noGrp="1"/>
          </p:cNvSpPr>
          <p:nvPr>
            <p:ph type="dt" sz="half" idx="10"/>
          </p:nvPr>
        </p:nvSpPr>
        <p:spPr/>
        <p:txBody>
          <a:bodyPr/>
          <a:lstStyle/>
          <a:p>
            <a:fld id="{713BDF93-F8D9-4D5C-BE8B-8FF3DB0CDF86}" type="datetimeFigureOut">
              <a:rPr lang="en-IN" smtClean="0"/>
              <a:t>03-08-2022</a:t>
            </a:fld>
            <a:endParaRPr lang="en-IN"/>
          </a:p>
        </p:txBody>
      </p:sp>
      <p:sp>
        <p:nvSpPr>
          <p:cNvPr id="5" name="Footer Placeholder 4">
            <a:extLst>
              <a:ext uri="{FF2B5EF4-FFF2-40B4-BE49-F238E27FC236}">
                <a16:creationId xmlns:a16="http://schemas.microsoft.com/office/drawing/2014/main" id="{1D531662-9D45-94D1-8402-3970ECB90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5008A-2D78-1B68-00F2-9F75DFD955F6}"/>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203234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9F36-9364-77C3-423B-6897A7752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714A37-C097-12BB-7834-4A747FA0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396C0-CCF0-5706-4274-306C3EADC307}"/>
              </a:ext>
            </a:extLst>
          </p:cNvPr>
          <p:cNvSpPr>
            <a:spLocks noGrp="1"/>
          </p:cNvSpPr>
          <p:nvPr>
            <p:ph type="dt" sz="half" idx="10"/>
          </p:nvPr>
        </p:nvSpPr>
        <p:spPr/>
        <p:txBody>
          <a:bodyPr/>
          <a:lstStyle/>
          <a:p>
            <a:fld id="{713BDF93-F8D9-4D5C-BE8B-8FF3DB0CDF86}" type="datetimeFigureOut">
              <a:rPr lang="en-IN" smtClean="0"/>
              <a:t>03-08-2022</a:t>
            </a:fld>
            <a:endParaRPr lang="en-IN"/>
          </a:p>
        </p:txBody>
      </p:sp>
      <p:sp>
        <p:nvSpPr>
          <p:cNvPr id="5" name="Footer Placeholder 4">
            <a:extLst>
              <a:ext uri="{FF2B5EF4-FFF2-40B4-BE49-F238E27FC236}">
                <a16:creationId xmlns:a16="http://schemas.microsoft.com/office/drawing/2014/main" id="{F3C21FAD-2532-2F02-0E9F-E225D49AE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0C899-F753-BC95-F32C-06C5F41A15B1}"/>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82397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22D2-8B9A-A9D1-60B8-423F4E406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CD971B-0C92-25E4-E6ED-0E64CF6A2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D5402-A9CD-0242-AAF2-D8FE87086ECA}"/>
              </a:ext>
            </a:extLst>
          </p:cNvPr>
          <p:cNvSpPr>
            <a:spLocks noGrp="1"/>
          </p:cNvSpPr>
          <p:nvPr>
            <p:ph type="dt" sz="half" idx="10"/>
          </p:nvPr>
        </p:nvSpPr>
        <p:spPr/>
        <p:txBody>
          <a:bodyPr/>
          <a:lstStyle/>
          <a:p>
            <a:fld id="{713BDF93-F8D9-4D5C-BE8B-8FF3DB0CDF86}" type="datetimeFigureOut">
              <a:rPr lang="en-IN" smtClean="0"/>
              <a:t>03-08-2022</a:t>
            </a:fld>
            <a:endParaRPr lang="en-IN"/>
          </a:p>
        </p:txBody>
      </p:sp>
      <p:sp>
        <p:nvSpPr>
          <p:cNvPr id="5" name="Footer Placeholder 4">
            <a:extLst>
              <a:ext uri="{FF2B5EF4-FFF2-40B4-BE49-F238E27FC236}">
                <a16:creationId xmlns:a16="http://schemas.microsoft.com/office/drawing/2014/main" id="{A2A51031-1D1A-9894-D187-77C65B814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F133D-B905-CEA3-34D4-FE11C7F8D87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63075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621C-5903-4DB9-87D8-AFA76D7C2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6B6AC5-80B2-6777-F6A3-496AF895EE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CE3557-FB5D-9125-10D3-92DB0EAA0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F03A0A-3C24-401D-7520-FF6F45CEC40E}"/>
              </a:ext>
            </a:extLst>
          </p:cNvPr>
          <p:cNvSpPr>
            <a:spLocks noGrp="1"/>
          </p:cNvSpPr>
          <p:nvPr>
            <p:ph type="dt" sz="half" idx="10"/>
          </p:nvPr>
        </p:nvSpPr>
        <p:spPr/>
        <p:txBody>
          <a:bodyPr/>
          <a:lstStyle/>
          <a:p>
            <a:fld id="{713BDF93-F8D9-4D5C-BE8B-8FF3DB0CDF86}" type="datetimeFigureOut">
              <a:rPr lang="en-IN" smtClean="0"/>
              <a:t>03-08-2022</a:t>
            </a:fld>
            <a:endParaRPr lang="en-IN"/>
          </a:p>
        </p:txBody>
      </p:sp>
      <p:sp>
        <p:nvSpPr>
          <p:cNvPr id="6" name="Footer Placeholder 5">
            <a:extLst>
              <a:ext uri="{FF2B5EF4-FFF2-40B4-BE49-F238E27FC236}">
                <a16:creationId xmlns:a16="http://schemas.microsoft.com/office/drawing/2014/main" id="{EEA23462-9640-5771-6532-BF6116EC0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6A7658-BEA9-3F03-B43C-58D880B8205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4065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1442-978C-8763-AABE-93B1D19647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5EF8F-539A-D5B4-F57C-3746ADB9B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B2BD8-3C86-172E-C5E4-70C4D793D7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572D0D-BF70-E5B2-C5FA-15FEEFAD2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5E37A-7935-26B4-D7B4-609DA5054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C601B-0FC7-0FF9-6AEC-AC0A8AA0F97B}"/>
              </a:ext>
            </a:extLst>
          </p:cNvPr>
          <p:cNvSpPr>
            <a:spLocks noGrp="1"/>
          </p:cNvSpPr>
          <p:nvPr>
            <p:ph type="dt" sz="half" idx="10"/>
          </p:nvPr>
        </p:nvSpPr>
        <p:spPr/>
        <p:txBody>
          <a:bodyPr/>
          <a:lstStyle/>
          <a:p>
            <a:fld id="{713BDF93-F8D9-4D5C-BE8B-8FF3DB0CDF86}" type="datetimeFigureOut">
              <a:rPr lang="en-IN" smtClean="0"/>
              <a:t>03-08-2022</a:t>
            </a:fld>
            <a:endParaRPr lang="en-IN"/>
          </a:p>
        </p:txBody>
      </p:sp>
      <p:sp>
        <p:nvSpPr>
          <p:cNvPr id="8" name="Footer Placeholder 7">
            <a:extLst>
              <a:ext uri="{FF2B5EF4-FFF2-40B4-BE49-F238E27FC236}">
                <a16:creationId xmlns:a16="http://schemas.microsoft.com/office/drawing/2014/main" id="{F879CA80-1E67-5810-C9AC-8AC8215C55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A3B0CC-7AAA-8767-C6DC-4740C82E7478}"/>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11887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A48-606D-252A-A589-D5E91AD3A9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06D3FE-0B70-883E-7447-A1FB7681B872}"/>
              </a:ext>
            </a:extLst>
          </p:cNvPr>
          <p:cNvSpPr>
            <a:spLocks noGrp="1"/>
          </p:cNvSpPr>
          <p:nvPr>
            <p:ph type="dt" sz="half" idx="10"/>
          </p:nvPr>
        </p:nvSpPr>
        <p:spPr/>
        <p:txBody>
          <a:bodyPr/>
          <a:lstStyle/>
          <a:p>
            <a:fld id="{713BDF93-F8D9-4D5C-BE8B-8FF3DB0CDF86}" type="datetimeFigureOut">
              <a:rPr lang="en-IN" smtClean="0"/>
              <a:t>03-08-2022</a:t>
            </a:fld>
            <a:endParaRPr lang="en-IN"/>
          </a:p>
        </p:txBody>
      </p:sp>
      <p:sp>
        <p:nvSpPr>
          <p:cNvPr id="4" name="Footer Placeholder 3">
            <a:extLst>
              <a:ext uri="{FF2B5EF4-FFF2-40B4-BE49-F238E27FC236}">
                <a16:creationId xmlns:a16="http://schemas.microsoft.com/office/drawing/2014/main" id="{CC7D99C6-D378-C604-6B46-E0ABDD179A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1F5EAD-3C93-DD2A-0922-6A0219017E40}"/>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2561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62DC2-F23A-CA30-5718-A2C773C5E872}"/>
              </a:ext>
            </a:extLst>
          </p:cNvPr>
          <p:cNvSpPr>
            <a:spLocks noGrp="1"/>
          </p:cNvSpPr>
          <p:nvPr>
            <p:ph type="dt" sz="half" idx="10"/>
          </p:nvPr>
        </p:nvSpPr>
        <p:spPr/>
        <p:txBody>
          <a:bodyPr/>
          <a:lstStyle/>
          <a:p>
            <a:fld id="{713BDF93-F8D9-4D5C-BE8B-8FF3DB0CDF86}" type="datetimeFigureOut">
              <a:rPr lang="en-IN" smtClean="0"/>
              <a:t>03-08-2022</a:t>
            </a:fld>
            <a:endParaRPr lang="en-IN"/>
          </a:p>
        </p:txBody>
      </p:sp>
      <p:sp>
        <p:nvSpPr>
          <p:cNvPr id="3" name="Footer Placeholder 2">
            <a:extLst>
              <a:ext uri="{FF2B5EF4-FFF2-40B4-BE49-F238E27FC236}">
                <a16:creationId xmlns:a16="http://schemas.microsoft.com/office/drawing/2014/main" id="{7610D45B-1179-BB94-6A39-903BC4972D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47556A-96C2-41FB-E1F4-6BF5EA5ADE5B}"/>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32913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4A02-4885-D5D8-81EA-0B45F15E3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1ADBF6-7038-CE75-C3B8-3FC3FC563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EB64EE-50EF-E13B-C40D-D0FD44CDF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B2302-FC83-44CD-EB8B-CB58A2BFBBC6}"/>
              </a:ext>
            </a:extLst>
          </p:cNvPr>
          <p:cNvSpPr>
            <a:spLocks noGrp="1"/>
          </p:cNvSpPr>
          <p:nvPr>
            <p:ph type="dt" sz="half" idx="10"/>
          </p:nvPr>
        </p:nvSpPr>
        <p:spPr/>
        <p:txBody>
          <a:bodyPr/>
          <a:lstStyle/>
          <a:p>
            <a:fld id="{713BDF93-F8D9-4D5C-BE8B-8FF3DB0CDF86}" type="datetimeFigureOut">
              <a:rPr lang="en-IN" smtClean="0"/>
              <a:t>03-08-2022</a:t>
            </a:fld>
            <a:endParaRPr lang="en-IN"/>
          </a:p>
        </p:txBody>
      </p:sp>
      <p:sp>
        <p:nvSpPr>
          <p:cNvPr id="6" name="Footer Placeholder 5">
            <a:extLst>
              <a:ext uri="{FF2B5EF4-FFF2-40B4-BE49-F238E27FC236}">
                <a16:creationId xmlns:a16="http://schemas.microsoft.com/office/drawing/2014/main" id="{352C55CA-30AC-3B53-4045-705E3D65BE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5E790-F20F-0785-44F2-886118CE49A9}"/>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186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8224-9592-F7AA-336D-6AADF843E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91E2F1-AAFA-B931-EC5C-73AE3D7FB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C2AB45-8A11-A222-78EA-B3FADEA01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10A67-57E2-68A9-940F-12BC1C7B05CE}"/>
              </a:ext>
            </a:extLst>
          </p:cNvPr>
          <p:cNvSpPr>
            <a:spLocks noGrp="1"/>
          </p:cNvSpPr>
          <p:nvPr>
            <p:ph type="dt" sz="half" idx="10"/>
          </p:nvPr>
        </p:nvSpPr>
        <p:spPr/>
        <p:txBody>
          <a:bodyPr/>
          <a:lstStyle/>
          <a:p>
            <a:fld id="{713BDF93-F8D9-4D5C-BE8B-8FF3DB0CDF86}" type="datetimeFigureOut">
              <a:rPr lang="en-IN" smtClean="0"/>
              <a:t>03-08-2022</a:t>
            </a:fld>
            <a:endParaRPr lang="en-IN"/>
          </a:p>
        </p:txBody>
      </p:sp>
      <p:sp>
        <p:nvSpPr>
          <p:cNvPr id="6" name="Footer Placeholder 5">
            <a:extLst>
              <a:ext uri="{FF2B5EF4-FFF2-40B4-BE49-F238E27FC236}">
                <a16:creationId xmlns:a16="http://schemas.microsoft.com/office/drawing/2014/main" id="{FDEC6113-2F39-83C9-F5E9-ACCD702852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6CB4D0-4206-964B-AB89-E61B3CBA33C5}"/>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06058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7508A-63AC-A78E-0496-7846823BB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BCAD7F-87CD-8A38-90D3-A3A96C68A8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0AF18-E60A-20D0-7184-2F9A309F5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BDF93-F8D9-4D5C-BE8B-8FF3DB0CDF86}" type="datetimeFigureOut">
              <a:rPr lang="en-IN" smtClean="0"/>
              <a:t>03-08-2022</a:t>
            </a:fld>
            <a:endParaRPr lang="en-IN"/>
          </a:p>
        </p:txBody>
      </p:sp>
      <p:sp>
        <p:nvSpPr>
          <p:cNvPr id="5" name="Footer Placeholder 4">
            <a:extLst>
              <a:ext uri="{FF2B5EF4-FFF2-40B4-BE49-F238E27FC236}">
                <a16:creationId xmlns:a16="http://schemas.microsoft.com/office/drawing/2014/main" id="{062DA932-71E3-29CA-02E5-D69365447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5F27B1-F465-E4F5-6478-E941C5DD3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CAD30-9A02-4F3E-B041-2F12DB5C4A0D}" type="slidenum">
              <a:rPr lang="en-IN" smtClean="0"/>
              <a:t>‹#›</a:t>
            </a:fld>
            <a:endParaRPr lang="en-IN"/>
          </a:p>
        </p:txBody>
      </p:sp>
    </p:spTree>
    <p:extLst>
      <p:ext uri="{BB962C8B-B14F-4D97-AF65-F5344CB8AC3E}">
        <p14:creationId xmlns:p14="http://schemas.microsoft.com/office/powerpoint/2010/main" val="1907069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A51-4B74-80DD-AE34-B4116B9C1035}"/>
              </a:ext>
            </a:extLst>
          </p:cNvPr>
          <p:cNvSpPr>
            <a:spLocks noGrp="1"/>
          </p:cNvSpPr>
          <p:nvPr>
            <p:ph type="ctrTitle"/>
          </p:nvPr>
        </p:nvSpPr>
        <p:spPr/>
        <p:txBody>
          <a:bodyPr/>
          <a:lstStyle/>
          <a:p>
            <a:r>
              <a:rPr lang="en-IN" b="1" dirty="0"/>
              <a:t>HOUSING: PRICE PREDICTION</a:t>
            </a:r>
            <a:endParaRPr lang="en-IN" dirty="0"/>
          </a:p>
        </p:txBody>
      </p:sp>
      <p:sp>
        <p:nvSpPr>
          <p:cNvPr id="3" name="Subtitle 2">
            <a:extLst>
              <a:ext uri="{FF2B5EF4-FFF2-40B4-BE49-F238E27FC236}">
                <a16:creationId xmlns:a16="http://schemas.microsoft.com/office/drawing/2014/main" id="{374A52A5-B227-D294-902E-A6EDBBBA78FA}"/>
              </a:ext>
            </a:extLst>
          </p:cNvPr>
          <p:cNvSpPr>
            <a:spLocks noGrp="1"/>
          </p:cNvSpPr>
          <p:nvPr>
            <p:ph type="subTitle" idx="1"/>
          </p:nvPr>
        </p:nvSpPr>
        <p:spPr/>
        <p:txBody>
          <a:bodyPr>
            <a:normAutofit lnSpcReduction="10000"/>
          </a:bodyPr>
          <a:lstStyle/>
          <a:p>
            <a:endParaRPr lang="en-IN" dirty="0"/>
          </a:p>
          <a:p>
            <a:endParaRPr lang="en-IN" dirty="0"/>
          </a:p>
          <a:p>
            <a:endParaRPr lang="en-IN" dirty="0"/>
          </a:p>
          <a:p>
            <a:r>
              <a:rPr lang="en-IN" dirty="0"/>
              <a:t>Submitted by – Amruta Shah</a:t>
            </a:r>
          </a:p>
          <a:p>
            <a:endParaRPr lang="en-IN" dirty="0"/>
          </a:p>
        </p:txBody>
      </p:sp>
    </p:spTree>
    <p:extLst>
      <p:ext uri="{BB962C8B-B14F-4D97-AF65-F5344CB8AC3E}">
        <p14:creationId xmlns:p14="http://schemas.microsoft.com/office/powerpoint/2010/main" val="3212438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7CBA-003B-F132-FDBD-7BE4F9C36CC7}"/>
              </a:ext>
            </a:extLst>
          </p:cNvPr>
          <p:cNvSpPr>
            <a:spLocks noGrp="1"/>
          </p:cNvSpPr>
          <p:nvPr>
            <p:ph type="title"/>
          </p:nvPr>
        </p:nvSpPr>
        <p:spPr>
          <a:xfrm>
            <a:off x="838200" y="365125"/>
            <a:ext cx="10515600" cy="1115945"/>
          </a:xfrm>
        </p:spPr>
        <p:txBody>
          <a:bodyPr/>
          <a:lstStyle/>
          <a:p>
            <a:r>
              <a:rPr lang="en-IN" b="1" dirty="0"/>
              <a:t>Univariate Plots:-</a:t>
            </a:r>
          </a:p>
        </p:txBody>
      </p:sp>
      <p:pic>
        <p:nvPicPr>
          <p:cNvPr id="6" name="Content Placeholder 5">
            <a:extLst>
              <a:ext uri="{FF2B5EF4-FFF2-40B4-BE49-F238E27FC236}">
                <a16:creationId xmlns:a16="http://schemas.microsoft.com/office/drawing/2014/main" id="{CED062C9-D75E-582D-2B17-AF50C6541CA7}"/>
              </a:ext>
            </a:extLst>
          </p:cNvPr>
          <p:cNvPicPr>
            <a:picLocks noGrp="1" noChangeAspect="1"/>
          </p:cNvPicPr>
          <p:nvPr>
            <p:ph idx="1"/>
          </p:nvPr>
        </p:nvPicPr>
        <p:blipFill>
          <a:blip r:embed="rId2"/>
          <a:stretch>
            <a:fillRect/>
          </a:stretch>
        </p:blipFill>
        <p:spPr>
          <a:xfrm>
            <a:off x="1197735" y="1481070"/>
            <a:ext cx="8963695" cy="5011805"/>
          </a:xfrm>
          <a:prstGeom prst="rect">
            <a:avLst/>
          </a:prstGeom>
        </p:spPr>
      </p:pic>
    </p:spTree>
    <p:extLst>
      <p:ext uri="{BB962C8B-B14F-4D97-AF65-F5344CB8AC3E}">
        <p14:creationId xmlns:p14="http://schemas.microsoft.com/office/powerpoint/2010/main" val="1479587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97C464-3828-08A3-C712-5BA072BFC4F0}"/>
              </a:ext>
            </a:extLst>
          </p:cNvPr>
          <p:cNvPicPr>
            <a:picLocks noChangeAspect="1"/>
          </p:cNvPicPr>
          <p:nvPr/>
        </p:nvPicPr>
        <p:blipFill>
          <a:blip r:embed="rId2"/>
          <a:stretch>
            <a:fillRect/>
          </a:stretch>
        </p:blipFill>
        <p:spPr>
          <a:xfrm>
            <a:off x="1326524" y="432660"/>
            <a:ext cx="9427335" cy="5922558"/>
          </a:xfrm>
          <a:prstGeom prst="rect">
            <a:avLst/>
          </a:prstGeom>
        </p:spPr>
      </p:pic>
    </p:spTree>
    <p:extLst>
      <p:ext uri="{BB962C8B-B14F-4D97-AF65-F5344CB8AC3E}">
        <p14:creationId xmlns:p14="http://schemas.microsoft.com/office/powerpoint/2010/main" val="333537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14FC41-56B3-3A92-B7A9-D2BACC931C4D}"/>
              </a:ext>
            </a:extLst>
          </p:cNvPr>
          <p:cNvPicPr>
            <a:picLocks noChangeAspect="1"/>
          </p:cNvPicPr>
          <p:nvPr/>
        </p:nvPicPr>
        <p:blipFill>
          <a:blip r:embed="rId2"/>
          <a:stretch>
            <a:fillRect/>
          </a:stretch>
        </p:blipFill>
        <p:spPr>
          <a:xfrm>
            <a:off x="1429554" y="592165"/>
            <a:ext cx="8474299" cy="5602573"/>
          </a:xfrm>
          <a:prstGeom prst="rect">
            <a:avLst/>
          </a:prstGeom>
        </p:spPr>
      </p:pic>
    </p:spTree>
    <p:extLst>
      <p:ext uri="{BB962C8B-B14F-4D97-AF65-F5344CB8AC3E}">
        <p14:creationId xmlns:p14="http://schemas.microsoft.com/office/powerpoint/2010/main" val="366808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585AC2-F1F3-13CD-052C-2FABEFCE6ACF}"/>
              </a:ext>
            </a:extLst>
          </p:cNvPr>
          <p:cNvPicPr>
            <a:picLocks noChangeAspect="1"/>
          </p:cNvPicPr>
          <p:nvPr/>
        </p:nvPicPr>
        <p:blipFill>
          <a:blip r:embed="rId2"/>
          <a:stretch>
            <a:fillRect/>
          </a:stretch>
        </p:blipFill>
        <p:spPr>
          <a:xfrm>
            <a:off x="1107583" y="314567"/>
            <a:ext cx="9955369" cy="6266537"/>
          </a:xfrm>
          <a:prstGeom prst="rect">
            <a:avLst/>
          </a:prstGeom>
        </p:spPr>
      </p:pic>
    </p:spTree>
    <p:extLst>
      <p:ext uri="{BB962C8B-B14F-4D97-AF65-F5344CB8AC3E}">
        <p14:creationId xmlns:p14="http://schemas.microsoft.com/office/powerpoint/2010/main" val="1500760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F887A0-1781-AEB9-9C25-E7700772ECB3}"/>
              </a:ext>
            </a:extLst>
          </p:cNvPr>
          <p:cNvPicPr>
            <a:picLocks noChangeAspect="1"/>
          </p:cNvPicPr>
          <p:nvPr/>
        </p:nvPicPr>
        <p:blipFill>
          <a:blip r:embed="rId2"/>
          <a:stretch>
            <a:fillRect/>
          </a:stretch>
        </p:blipFill>
        <p:spPr>
          <a:xfrm>
            <a:off x="1004552" y="277471"/>
            <a:ext cx="9890975" cy="5943025"/>
          </a:xfrm>
          <a:prstGeom prst="rect">
            <a:avLst/>
          </a:prstGeom>
        </p:spPr>
      </p:pic>
    </p:spTree>
    <p:extLst>
      <p:ext uri="{BB962C8B-B14F-4D97-AF65-F5344CB8AC3E}">
        <p14:creationId xmlns:p14="http://schemas.microsoft.com/office/powerpoint/2010/main" val="185134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55C8BF-1369-7240-47BD-23274598C6D9}"/>
              </a:ext>
            </a:extLst>
          </p:cNvPr>
          <p:cNvPicPr>
            <a:picLocks noChangeAspect="1"/>
          </p:cNvPicPr>
          <p:nvPr/>
        </p:nvPicPr>
        <p:blipFill>
          <a:blip r:embed="rId2"/>
          <a:stretch>
            <a:fillRect/>
          </a:stretch>
        </p:blipFill>
        <p:spPr>
          <a:xfrm>
            <a:off x="1094705" y="429902"/>
            <a:ext cx="9800822" cy="5722242"/>
          </a:xfrm>
          <a:prstGeom prst="rect">
            <a:avLst/>
          </a:prstGeom>
        </p:spPr>
      </p:pic>
    </p:spTree>
    <p:extLst>
      <p:ext uri="{BB962C8B-B14F-4D97-AF65-F5344CB8AC3E}">
        <p14:creationId xmlns:p14="http://schemas.microsoft.com/office/powerpoint/2010/main" val="19258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BC8E-0CBC-5E4E-5988-4627098EB31E}"/>
              </a:ext>
            </a:extLst>
          </p:cNvPr>
          <p:cNvSpPr>
            <a:spLocks noGrp="1"/>
          </p:cNvSpPr>
          <p:nvPr>
            <p:ph type="title"/>
          </p:nvPr>
        </p:nvSpPr>
        <p:spPr>
          <a:xfrm>
            <a:off x="838198" y="287852"/>
            <a:ext cx="10515600" cy="1325563"/>
          </a:xfrm>
        </p:spPr>
        <p:txBody>
          <a:bodyPr>
            <a:normAutofit/>
          </a:bodyPr>
          <a:lstStyle/>
          <a:p>
            <a:r>
              <a:rPr lang="en-IN" b="1" spc="-5" dirty="0">
                <a:solidFill>
                  <a:srgbClr val="292929"/>
                </a:solidFill>
                <a:effectLst/>
                <a:latin typeface="Calibri" panose="020F0502020204030204" pitchFamily="34" charset="0"/>
                <a:ea typeface="Calibri" panose="020F0502020204030204" pitchFamily="34" charset="0"/>
              </a:rPr>
              <a:t>Bivariate Plot</a:t>
            </a:r>
            <a:endParaRPr lang="en-IN" sz="8800" dirty="0"/>
          </a:p>
        </p:txBody>
      </p:sp>
      <p:pic>
        <p:nvPicPr>
          <p:cNvPr id="6" name="Picture 5">
            <a:extLst>
              <a:ext uri="{FF2B5EF4-FFF2-40B4-BE49-F238E27FC236}">
                <a16:creationId xmlns:a16="http://schemas.microsoft.com/office/drawing/2014/main" id="{B9536F44-B78F-357E-6922-B62CB3177951}"/>
              </a:ext>
            </a:extLst>
          </p:cNvPr>
          <p:cNvPicPr>
            <a:picLocks noChangeAspect="1"/>
          </p:cNvPicPr>
          <p:nvPr/>
        </p:nvPicPr>
        <p:blipFill>
          <a:blip r:embed="rId2"/>
          <a:stretch>
            <a:fillRect/>
          </a:stretch>
        </p:blipFill>
        <p:spPr>
          <a:xfrm>
            <a:off x="838199" y="1224316"/>
            <a:ext cx="10515599" cy="5150725"/>
          </a:xfrm>
          <a:prstGeom prst="rect">
            <a:avLst/>
          </a:prstGeom>
        </p:spPr>
      </p:pic>
    </p:spTree>
    <p:extLst>
      <p:ext uri="{BB962C8B-B14F-4D97-AF65-F5344CB8AC3E}">
        <p14:creationId xmlns:p14="http://schemas.microsoft.com/office/powerpoint/2010/main" val="2716633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4617DA-7796-ED99-C2C1-C74EF0C95E35}"/>
              </a:ext>
            </a:extLst>
          </p:cNvPr>
          <p:cNvPicPr>
            <a:picLocks noChangeAspect="1"/>
          </p:cNvPicPr>
          <p:nvPr/>
        </p:nvPicPr>
        <p:blipFill>
          <a:blip r:embed="rId2"/>
          <a:stretch>
            <a:fillRect/>
          </a:stretch>
        </p:blipFill>
        <p:spPr>
          <a:xfrm>
            <a:off x="799605" y="643944"/>
            <a:ext cx="10134558" cy="5460642"/>
          </a:xfrm>
          <a:prstGeom prst="rect">
            <a:avLst/>
          </a:prstGeom>
        </p:spPr>
      </p:pic>
    </p:spTree>
    <p:extLst>
      <p:ext uri="{BB962C8B-B14F-4D97-AF65-F5344CB8AC3E}">
        <p14:creationId xmlns:p14="http://schemas.microsoft.com/office/powerpoint/2010/main" val="1651012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CB297A-8C19-CA7D-F13C-7E78145A2E27}"/>
              </a:ext>
            </a:extLst>
          </p:cNvPr>
          <p:cNvPicPr>
            <a:picLocks noChangeAspect="1"/>
          </p:cNvPicPr>
          <p:nvPr/>
        </p:nvPicPr>
        <p:blipFill>
          <a:blip r:embed="rId2"/>
          <a:stretch>
            <a:fillRect/>
          </a:stretch>
        </p:blipFill>
        <p:spPr>
          <a:xfrm>
            <a:off x="525043" y="695459"/>
            <a:ext cx="10640939" cy="5306096"/>
          </a:xfrm>
          <a:prstGeom prst="rect">
            <a:avLst/>
          </a:prstGeom>
        </p:spPr>
      </p:pic>
    </p:spTree>
    <p:extLst>
      <p:ext uri="{BB962C8B-B14F-4D97-AF65-F5344CB8AC3E}">
        <p14:creationId xmlns:p14="http://schemas.microsoft.com/office/powerpoint/2010/main" val="142001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C9DC98-0F2C-2C5E-2E42-699CAD626ABC}"/>
              </a:ext>
            </a:extLst>
          </p:cNvPr>
          <p:cNvPicPr>
            <a:picLocks noChangeAspect="1"/>
          </p:cNvPicPr>
          <p:nvPr/>
        </p:nvPicPr>
        <p:blipFill>
          <a:blip r:embed="rId2"/>
          <a:stretch>
            <a:fillRect/>
          </a:stretch>
        </p:blipFill>
        <p:spPr>
          <a:xfrm>
            <a:off x="879033" y="759853"/>
            <a:ext cx="10222556" cy="5190185"/>
          </a:xfrm>
          <a:prstGeom prst="rect">
            <a:avLst/>
          </a:prstGeom>
        </p:spPr>
      </p:pic>
    </p:spTree>
    <p:extLst>
      <p:ext uri="{BB962C8B-B14F-4D97-AF65-F5344CB8AC3E}">
        <p14:creationId xmlns:p14="http://schemas.microsoft.com/office/powerpoint/2010/main" val="97544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3E4-FE26-FA27-6B1C-4A93D863D001}"/>
              </a:ext>
            </a:extLst>
          </p:cNvPr>
          <p:cNvSpPr>
            <a:spLocks noGrp="1"/>
          </p:cNvSpPr>
          <p:nvPr>
            <p:ph type="title"/>
          </p:nvPr>
        </p:nvSpPr>
        <p:spPr/>
        <p:txBody>
          <a:bodyPr/>
          <a:lstStyle/>
          <a:p>
            <a:r>
              <a:rPr lang="en-IN" dirty="0"/>
              <a:t>Information</a:t>
            </a:r>
          </a:p>
        </p:txBody>
      </p:sp>
      <p:sp>
        <p:nvSpPr>
          <p:cNvPr id="3" name="Content Placeholder 2">
            <a:extLst>
              <a:ext uri="{FF2B5EF4-FFF2-40B4-BE49-F238E27FC236}">
                <a16:creationId xmlns:a16="http://schemas.microsoft.com/office/drawing/2014/main" id="{700F2FFA-7071-D9FA-C3C9-B54943003772}"/>
              </a:ext>
            </a:extLst>
          </p:cNvPr>
          <p:cNvSpPr>
            <a:spLocks noGrp="1"/>
          </p:cNvSpPr>
          <p:nvPr>
            <p:ph idx="1"/>
          </p:nvPr>
        </p:nvSpPr>
        <p:spPr/>
        <p:txBody>
          <a:bodyPr>
            <a:normAutofit/>
          </a:bodyPr>
          <a:lstStyle/>
          <a:p>
            <a:pPr algn="just">
              <a:lnSpc>
                <a:spcPct val="107000"/>
              </a:lnSpc>
              <a:spcAft>
                <a:spcPts val="800"/>
              </a:spcAft>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effectLst/>
                <a:latin typeface="Georgia" panose="02040502050405020303" pitchFamily="18" charset="0"/>
                <a:ea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endParaRPr lang="en-IN" sz="2400" dirty="0"/>
          </a:p>
        </p:txBody>
      </p:sp>
    </p:spTree>
    <p:extLst>
      <p:ext uri="{BB962C8B-B14F-4D97-AF65-F5344CB8AC3E}">
        <p14:creationId xmlns:p14="http://schemas.microsoft.com/office/powerpoint/2010/main" val="3555248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4FB5-ACFF-CFAC-06F4-0AD770AE4D16}"/>
              </a:ext>
            </a:extLst>
          </p:cNvPr>
          <p:cNvSpPr>
            <a:spLocks noGrp="1"/>
          </p:cNvSpPr>
          <p:nvPr>
            <p:ph type="title"/>
          </p:nvPr>
        </p:nvSpPr>
        <p:spPr>
          <a:xfrm>
            <a:off x="671848" y="30275"/>
            <a:ext cx="10515600" cy="1325563"/>
          </a:xfrm>
        </p:spPr>
        <p:txBody>
          <a:bodyPr>
            <a:normAutofit/>
          </a:bodyPr>
          <a:lstStyle/>
          <a:p>
            <a:r>
              <a:rPr lang="en-IN" sz="4800" b="1" spc="-5" dirty="0">
                <a:solidFill>
                  <a:srgbClr val="292929"/>
                </a:solidFill>
                <a:effectLst/>
                <a:latin typeface="Calibri" panose="020F0502020204030204" pitchFamily="34" charset="0"/>
                <a:ea typeface="Calibri" panose="020F0502020204030204" pitchFamily="34" charset="0"/>
              </a:rPr>
              <a:t>Multivariate Plot</a:t>
            </a:r>
            <a:endParaRPr lang="en-IN" sz="9600" dirty="0"/>
          </a:p>
        </p:txBody>
      </p:sp>
      <p:pic>
        <p:nvPicPr>
          <p:cNvPr id="4" name="Picture 3">
            <a:extLst>
              <a:ext uri="{FF2B5EF4-FFF2-40B4-BE49-F238E27FC236}">
                <a16:creationId xmlns:a16="http://schemas.microsoft.com/office/drawing/2014/main" id="{C6B072CE-E917-E1FA-F5E4-BB2A0EFE8337}"/>
              </a:ext>
            </a:extLst>
          </p:cNvPr>
          <p:cNvPicPr>
            <a:picLocks noChangeAspect="1"/>
          </p:cNvPicPr>
          <p:nvPr/>
        </p:nvPicPr>
        <p:blipFill>
          <a:blip r:embed="rId2"/>
          <a:stretch>
            <a:fillRect/>
          </a:stretch>
        </p:blipFill>
        <p:spPr>
          <a:xfrm>
            <a:off x="1004552" y="1236373"/>
            <a:ext cx="10071279" cy="5256502"/>
          </a:xfrm>
          <a:prstGeom prst="rect">
            <a:avLst/>
          </a:prstGeom>
        </p:spPr>
      </p:pic>
    </p:spTree>
    <p:extLst>
      <p:ext uri="{BB962C8B-B14F-4D97-AF65-F5344CB8AC3E}">
        <p14:creationId xmlns:p14="http://schemas.microsoft.com/office/powerpoint/2010/main" val="3549905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sp>
        <p:nvSpPr>
          <p:cNvPr id="8" name="TextBox 7">
            <a:extLst>
              <a:ext uri="{FF2B5EF4-FFF2-40B4-BE49-F238E27FC236}">
                <a16:creationId xmlns:a16="http://schemas.microsoft.com/office/drawing/2014/main" id="{248D665A-FAC1-30A3-DD2F-A283D4838E2C}"/>
              </a:ext>
            </a:extLst>
          </p:cNvPr>
          <p:cNvSpPr txBox="1"/>
          <p:nvPr/>
        </p:nvSpPr>
        <p:spPr>
          <a:xfrm>
            <a:off x="838199" y="1481070"/>
            <a:ext cx="10739907" cy="646331"/>
          </a:xfrm>
          <a:prstGeom prst="rect">
            <a:avLst/>
          </a:prstGeom>
          <a:noFill/>
        </p:spPr>
        <p:txBody>
          <a:bodyPr wrap="square">
            <a:spAutoFit/>
          </a:bodyPr>
          <a:lstStyle/>
          <a:p>
            <a:pPr algn="just"/>
            <a:r>
              <a:rPr lang="en-IN" sz="1800" dirty="0">
                <a:effectLst/>
                <a:latin typeface="Georgia" panose="02040502050405020303" pitchFamily="18" charset="0"/>
                <a:ea typeface="Calibri" panose="020F0502020204030204" pitchFamily="34" charset="0"/>
                <a:cs typeface="Segoe UI" panose="020B0502040204020203" pitchFamily="34" charset="0"/>
              </a:rPr>
              <a:t>In this dataset there are some objectives are mentioned as NA so first lets change to particular value as per mentioned in data description. Refer below fig.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FDA1D54A-F9C6-982F-352C-D031D1C2BDFB}"/>
              </a:ext>
            </a:extLst>
          </p:cNvPr>
          <p:cNvPicPr>
            <a:picLocks noChangeAspect="1"/>
          </p:cNvPicPr>
          <p:nvPr/>
        </p:nvPicPr>
        <p:blipFill>
          <a:blip r:embed="rId2"/>
          <a:stretch>
            <a:fillRect/>
          </a:stretch>
        </p:blipFill>
        <p:spPr>
          <a:xfrm>
            <a:off x="838199" y="2526711"/>
            <a:ext cx="10515601" cy="2998326"/>
          </a:xfrm>
          <a:prstGeom prst="rect">
            <a:avLst/>
          </a:prstGeom>
        </p:spPr>
      </p:pic>
    </p:spTree>
    <p:extLst>
      <p:ext uri="{BB962C8B-B14F-4D97-AF65-F5344CB8AC3E}">
        <p14:creationId xmlns:p14="http://schemas.microsoft.com/office/powerpoint/2010/main" val="3546424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1A09-699B-0D37-0FEE-8E0B3EDE833F}"/>
              </a:ext>
            </a:extLst>
          </p:cNvPr>
          <p:cNvSpPr>
            <a:spLocks noGrp="1"/>
          </p:cNvSpPr>
          <p:nvPr>
            <p:ph type="title"/>
          </p:nvPr>
        </p:nvSpPr>
        <p:spPr>
          <a:xfrm>
            <a:off x="722290" y="114515"/>
            <a:ext cx="10515600" cy="1325563"/>
          </a:xfrm>
        </p:spPr>
        <p:txBody>
          <a:bodyPr/>
          <a:lstStyle/>
          <a:p>
            <a:r>
              <a:rPr lang="en-IN" dirty="0"/>
              <a:t>Separating data &amp; Encoding :-</a:t>
            </a:r>
          </a:p>
        </p:txBody>
      </p:sp>
      <p:pic>
        <p:nvPicPr>
          <p:cNvPr id="5" name="Picture 4">
            <a:extLst>
              <a:ext uri="{FF2B5EF4-FFF2-40B4-BE49-F238E27FC236}">
                <a16:creationId xmlns:a16="http://schemas.microsoft.com/office/drawing/2014/main" id="{F382F79B-643B-4A46-737B-0B41E2DA68D6}"/>
              </a:ext>
            </a:extLst>
          </p:cNvPr>
          <p:cNvPicPr>
            <a:picLocks noChangeAspect="1"/>
          </p:cNvPicPr>
          <p:nvPr/>
        </p:nvPicPr>
        <p:blipFill>
          <a:blip r:embed="rId2"/>
          <a:stretch>
            <a:fillRect/>
          </a:stretch>
        </p:blipFill>
        <p:spPr>
          <a:xfrm>
            <a:off x="838200" y="1364422"/>
            <a:ext cx="10043463" cy="5379063"/>
          </a:xfrm>
          <a:prstGeom prst="rect">
            <a:avLst/>
          </a:prstGeom>
        </p:spPr>
      </p:pic>
      <p:pic>
        <p:nvPicPr>
          <p:cNvPr id="4" name="Picture 3">
            <a:extLst>
              <a:ext uri="{FF2B5EF4-FFF2-40B4-BE49-F238E27FC236}">
                <a16:creationId xmlns:a16="http://schemas.microsoft.com/office/drawing/2014/main" id="{E419DC21-B381-5B9C-1CD2-B6AFC284BC35}"/>
              </a:ext>
            </a:extLst>
          </p:cNvPr>
          <p:cNvPicPr>
            <a:picLocks noChangeAspect="1"/>
          </p:cNvPicPr>
          <p:nvPr/>
        </p:nvPicPr>
        <p:blipFill>
          <a:blip r:embed="rId3"/>
          <a:stretch>
            <a:fillRect/>
          </a:stretch>
        </p:blipFill>
        <p:spPr>
          <a:xfrm>
            <a:off x="722289" y="4762115"/>
            <a:ext cx="10159373" cy="1981370"/>
          </a:xfrm>
          <a:prstGeom prst="rect">
            <a:avLst/>
          </a:prstGeom>
        </p:spPr>
      </p:pic>
    </p:spTree>
    <p:extLst>
      <p:ext uri="{BB962C8B-B14F-4D97-AF65-F5344CB8AC3E}">
        <p14:creationId xmlns:p14="http://schemas.microsoft.com/office/powerpoint/2010/main" val="2125930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1E5A-EE3F-5E29-FF8A-F680F0353F10}"/>
              </a:ext>
            </a:extLst>
          </p:cNvPr>
          <p:cNvSpPr>
            <a:spLocks noGrp="1"/>
          </p:cNvSpPr>
          <p:nvPr>
            <p:ph type="title"/>
          </p:nvPr>
        </p:nvSpPr>
        <p:spPr>
          <a:xfrm>
            <a:off x="838200" y="365125"/>
            <a:ext cx="10515600" cy="1334886"/>
          </a:xfrm>
        </p:spPr>
        <p:txBody>
          <a:bodyPr/>
          <a:lstStyle/>
          <a:p>
            <a:r>
              <a:rPr lang="en-IN" dirty="0"/>
              <a:t>Iterative imputer </a:t>
            </a:r>
          </a:p>
        </p:txBody>
      </p:sp>
      <p:pic>
        <p:nvPicPr>
          <p:cNvPr id="3" name="Picture 2">
            <a:extLst>
              <a:ext uri="{FF2B5EF4-FFF2-40B4-BE49-F238E27FC236}">
                <a16:creationId xmlns:a16="http://schemas.microsoft.com/office/drawing/2014/main" id="{3EF38346-2E1C-3906-068E-7D4A16F9F0B4}"/>
              </a:ext>
            </a:extLst>
          </p:cNvPr>
          <p:cNvPicPr>
            <a:picLocks noChangeAspect="1"/>
          </p:cNvPicPr>
          <p:nvPr/>
        </p:nvPicPr>
        <p:blipFill>
          <a:blip r:embed="rId2"/>
          <a:stretch>
            <a:fillRect/>
          </a:stretch>
        </p:blipFill>
        <p:spPr>
          <a:xfrm>
            <a:off x="606196" y="2034863"/>
            <a:ext cx="10515600" cy="3052292"/>
          </a:xfrm>
          <a:prstGeom prst="rect">
            <a:avLst/>
          </a:prstGeom>
        </p:spPr>
      </p:pic>
    </p:spTree>
    <p:extLst>
      <p:ext uri="{BB962C8B-B14F-4D97-AF65-F5344CB8AC3E}">
        <p14:creationId xmlns:p14="http://schemas.microsoft.com/office/powerpoint/2010/main" val="1270929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B250E5-8EFB-6E29-E10E-A9DC9FF7BABD}"/>
              </a:ext>
            </a:extLst>
          </p:cNvPr>
          <p:cNvSpPr/>
          <p:nvPr/>
        </p:nvSpPr>
        <p:spPr>
          <a:xfrm>
            <a:off x="631065" y="218941"/>
            <a:ext cx="10735346" cy="888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Check Skewness</a:t>
            </a:r>
            <a:endParaRPr lang="en-IN" sz="4000" dirty="0"/>
          </a:p>
        </p:txBody>
      </p:sp>
      <p:pic>
        <p:nvPicPr>
          <p:cNvPr id="4" name="Picture 3">
            <a:extLst>
              <a:ext uri="{FF2B5EF4-FFF2-40B4-BE49-F238E27FC236}">
                <a16:creationId xmlns:a16="http://schemas.microsoft.com/office/drawing/2014/main" id="{115582FD-88C9-FE74-D528-15A433556E79}"/>
              </a:ext>
            </a:extLst>
          </p:cNvPr>
          <p:cNvPicPr>
            <a:picLocks noChangeAspect="1"/>
          </p:cNvPicPr>
          <p:nvPr/>
        </p:nvPicPr>
        <p:blipFill>
          <a:blip r:embed="rId2"/>
          <a:stretch>
            <a:fillRect/>
          </a:stretch>
        </p:blipFill>
        <p:spPr>
          <a:xfrm>
            <a:off x="3889420" y="1426432"/>
            <a:ext cx="3869296" cy="4472092"/>
          </a:xfrm>
          <a:prstGeom prst="rect">
            <a:avLst/>
          </a:prstGeom>
        </p:spPr>
      </p:pic>
    </p:spTree>
    <p:extLst>
      <p:ext uri="{BB962C8B-B14F-4D97-AF65-F5344CB8AC3E}">
        <p14:creationId xmlns:p14="http://schemas.microsoft.com/office/powerpoint/2010/main" val="2375107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3AA078-A31A-7632-EDED-C4660AB294CB}"/>
              </a:ext>
            </a:extLst>
          </p:cNvPr>
          <p:cNvSpPr/>
          <p:nvPr/>
        </p:nvSpPr>
        <p:spPr>
          <a:xfrm>
            <a:off x="631065" y="218941"/>
            <a:ext cx="10735346" cy="888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Distribution plot  for skewness </a:t>
            </a:r>
            <a:endParaRPr lang="en-IN" sz="4000" dirty="0"/>
          </a:p>
        </p:txBody>
      </p:sp>
      <p:pic>
        <p:nvPicPr>
          <p:cNvPr id="5" name="Picture 4">
            <a:extLst>
              <a:ext uri="{FF2B5EF4-FFF2-40B4-BE49-F238E27FC236}">
                <a16:creationId xmlns:a16="http://schemas.microsoft.com/office/drawing/2014/main" id="{4DF1CE75-59E5-7EF7-F21E-86A10835BB0B}"/>
              </a:ext>
            </a:extLst>
          </p:cNvPr>
          <p:cNvPicPr>
            <a:picLocks noChangeAspect="1"/>
          </p:cNvPicPr>
          <p:nvPr/>
        </p:nvPicPr>
        <p:blipFill>
          <a:blip r:embed="rId2"/>
          <a:stretch>
            <a:fillRect/>
          </a:stretch>
        </p:blipFill>
        <p:spPr>
          <a:xfrm>
            <a:off x="927279" y="1338865"/>
            <a:ext cx="10439132" cy="4953000"/>
          </a:xfrm>
          <a:prstGeom prst="rect">
            <a:avLst/>
          </a:prstGeom>
        </p:spPr>
      </p:pic>
    </p:spTree>
    <p:extLst>
      <p:ext uri="{BB962C8B-B14F-4D97-AF65-F5344CB8AC3E}">
        <p14:creationId xmlns:p14="http://schemas.microsoft.com/office/powerpoint/2010/main" val="160261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BB64-1AA0-D913-820F-87879AA7CB90}"/>
              </a:ext>
            </a:extLst>
          </p:cNvPr>
          <p:cNvSpPr>
            <a:spLocks noGrp="1"/>
          </p:cNvSpPr>
          <p:nvPr>
            <p:ph type="title"/>
          </p:nvPr>
        </p:nvSpPr>
        <p:spPr/>
        <p:txBody>
          <a:bodyPr/>
          <a:lstStyle/>
          <a:p>
            <a:r>
              <a:rPr lang="en-IN" dirty="0"/>
              <a:t>Power Transformation to remove skewness</a:t>
            </a:r>
          </a:p>
        </p:txBody>
      </p:sp>
      <p:pic>
        <p:nvPicPr>
          <p:cNvPr id="4" name="Picture 3">
            <a:extLst>
              <a:ext uri="{FF2B5EF4-FFF2-40B4-BE49-F238E27FC236}">
                <a16:creationId xmlns:a16="http://schemas.microsoft.com/office/drawing/2014/main" id="{ED1EDC3E-C798-7629-7C6F-FA36A4A1C8DB}"/>
              </a:ext>
            </a:extLst>
          </p:cNvPr>
          <p:cNvPicPr>
            <a:picLocks noChangeAspect="1"/>
          </p:cNvPicPr>
          <p:nvPr/>
        </p:nvPicPr>
        <p:blipFill>
          <a:blip r:embed="rId2"/>
          <a:stretch>
            <a:fillRect/>
          </a:stretch>
        </p:blipFill>
        <p:spPr>
          <a:xfrm>
            <a:off x="1133341" y="1991918"/>
            <a:ext cx="9375819" cy="4177061"/>
          </a:xfrm>
          <a:prstGeom prst="rect">
            <a:avLst/>
          </a:prstGeom>
        </p:spPr>
      </p:pic>
    </p:spTree>
    <p:extLst>
      <p:ext uri="{BB962C8B-B14F-4D97-AF65-F5344CB8AC3E}">
        <p14:creationId xmlns:p14="http://schemas.microsoft.com/office/powerpoint/2010/main" val="4015775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3AA078-A31A-7632-EDED-C4660AB294CB}"/>
              </a:ext>
            </a:extLst>
          </p:cNvPr>
          <p:cNvSpPr/>
          <p:nvPr/>
        </p:nvSpPr>
        <p:spPr>
          <a:xfrm>
            <a:off x="631065" y="218941"/>
            <a:ext cx="10735346" cy="888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Distribution after removing skewness </a:t>
            </a:r>
            <a:endParaRPr lang="en-IN" sz="4000" dirty="0"/>
          </a:p>
        </p:txBody>
      </p:sp>
      <p:pic>
        <p:nvPicPr>
          <p:cNvPr id="7" name="Picture 6">
            <a:extLst>
              <a:ext uri="{FF2B5EF4-FFF2-40B4-BE49-F238E27FC236}">
                <a16:creationId xmlns:a16="http://schemas.microsoft.com/office/drawing/2014/main" id="{44D62FDB-2C45-2F00-EBB6-78EF17028F10}"/>
              </a:ext>
            </a:extLst>
          </p:cNvPr>
          <p:cNvPicPr>
            <a:picLocks noChangeAspect="1"/>
          </p:cNvPicPr>
          <p:nvPr/>
        </p:nvPicPr>
        <p:blipFill>
          <a:blip r:embed="rId2"/>
          <a:stretch>
            <a:fillRect/>
          </a:stretch>
        </p:blipFill>
        <p:spPr>
          <a:xfrm>
            <a:off x="772732" y="1216248"/>
            <a:ext cx="10735346" cy="4914900"/>
          </a:xfrm>
          <a:prstGeom prst="rect">
            <a:avLst/>
          </a:prstGeom>
        </p:spPr>
      </p:pic>
    </p:spTree>
    <p:extLst>
      <p:ext uri="{BB962C8B-B14F-4D97-AF65-F5344CB8AC3E}">
        <p14:creationId xmlns:p14="http://schemas.microsoft.com/office/powerpoint/2010/main" val="327251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53D0-4693-46A3-592D-CF226FAEE605}"/>
              </a:ext>
            </a:extLst>
          </p:cNvPr>
          <p:cNvSpPr>
            <a:spLocks noGrp="1"/>
          </p:cNvSpPr>
          <p:nvPr>
            <p:ph type="title"/>
          </p:nvPr>
        </p:nvSpPr>
        <p:spPr>
          <a:xfrm>
            <a:off x="838200" y="365126"/>
            <a:ext cx="10515600" cy="768216"/>
          </a:xfrm>
        </p:spPr>
        <p:txBody>
          <a:bodyPr/>
          <a:lstStyle/>
          <a:p>
            <a:r>
              <a:rPr lang="en-US" dirty="0"/>
              <a:t>Distribution to see outliers</a:t>
            </a:r>
            <a:endParaRPr lang="en-IN" dirty="0"/>
          </a:p>
        </p:txBody>
      </p:sp>
      <p:pic>
        <p:nvPicPr>
          <p:cNvPr id="4" name="Picture 3">
            <a:extLst>
              <a:ext uri="{FF2B5EF4-FFF2-40B4-BE49-F238E27FC236}">
                <a16:creationId xmlns:a16="http://schemas.microsoft.com/office/drawing/2014/main" id="{2DD54C08-F857-87DD-F9E3-C41BEBF713AE}"/>
              </a:ext>
            </a:extLst>
          </p:cNvPr>
          <p:cNvPicPr>
            <a:picLocks noChangeAspect="1"/>
          </p:cNvPicPr>
          <p:nvPr/>
        </p:nvPicPr>
        <p:blipFill>
          <a:blip r:embed="rId2"/>
          <a:stretch>
            <a:fillRect/>
          </a:stretch>
        </p:blipFill>
        <p:spPr>
          <a:xfrm>
            <a:off x="838200" y="1027906"/>
            <a:ext cx="10405056" cy="5276850"/>
          </a:xfrm>
          <a:prstGeom prst="rect">
            <a:avLst/>
          </a:prstGeom>
        </p:spPr>
      </p:pic>
    </p:spTree>
    <p:extLst>
      <p:ext uri="{BB962C8B-B14F-4D97-AF65-F5344CB8AC3E}">
        <p14:creationId xmlns:p14="http://schemas.microsoft.com/office/powerpoint/2010/main" val="3680647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EF11-B850-5707-A927-4FD484FE77B9}"/>
              </a:ext>
            </a:extLst>
          </p:cNvPr>
          <p:cNvSpPr>
            <a:spLocks noGrp="1"/>
          </p:cNvSpPr>
          <p:nvPr>
            <p:ph type="title"/>
          </p:nvPr>
        </p:nvSpPr>
        <p:spPr/>
        <p:txBody>
          <a:bodyPr/>
          <a:lstStyle/>
          <a:p>
            <a:r>
              <a:rPr lang="en-US" dirty="0" err="1"/>
              <a:t>ZScore</a:t>
            </a:r>
            <a:r>
              <a:rPr lang="en-US" dirty="0"/>
              <a:t> to remove outliers</a:t>
            </a:r>
            <a:endParaRPr lang="en-IN" dirty="0"/>
          </a:p>
        </p:txBody>
      </p:sp>
      <p:pic>
        <p:nvPicPr>
          <p:cNvPr id="5" name="Picture 4">
            <a:extLst>
              <a:ext uri="{FF2B5EF4-FFF2-40B4-BE49-F238E27FC236}">
                <a16:creationId xmlns:a16="http://schemas.microsoft.com/office/drawing/2014/main" id="{CB97450B-5DB5-15FB-E51C-65E4C2BCE446}"/>
              </a:ext>
            </a:extLst>
          </p:cNvPr>
          <p:cNvPicPr>
            <a:picLocks noChangeAspect="1"/>
          </p:cNvPicPr>
          <p:nvPr/>
        </p:nvPicPr>
        <p:blipFill>
          <a:blip r:embed="rId2"/>
          <a:stretch>
            <a:fillRect/>
          </a:stretch>
        </p:blipFill>
        <p:spPr>
          <a:xfrm>
            <a:off x="838200" y="1843086"/>
            <a:ext cx="10842938" cy="4081195"/>
          </a:xfrm>
          <a:prstGeom prst="rect">
            <a:avLst/>
          </a:prstGeom>
        </p:spPr>
      </p:pic>
    </p:spTree>
    <p:extLst>
      <p:ext uri="{BB962C8B-B14F-4D97-AF65-F5344CB8AC3E}">
        <p14:creationId xmlns:p14="http://schemas.microsoft.com/office/powerpoint/2010/main" val="36776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F22F-BCFA-7985-55F3-8F612EA52A02}"/>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F0EF80D3-DFA8-DCC9-D64F-B1D768EA2C70}"/>
              </a:ext>
            </a:extLst>
          </p:cNvPr>
          <p:cNvSpPr>
            <a:spLocks noGrp="1"/>
          </p:cNvSpPr>
          <p:nvPr>
            <p:ph idx="1"/>
          </p:nvPr>
        </p:nvSpPr>
        <p:spPr/>
        <p:txBody>
          <a:bodyPr>
            <a:normAutofit/>
          </a:bodyPr>
          <a:lstStyle/>
          <a:p>
            <a:pPr marL="0" indent="0" algn="just">
              <a:lnSpc>
                <a:spcPct val="107000"/>
              </a:lnSpc>
              <a:spcAft>
                <a:spcPts val="800"/>
              </a:spcAft>
              <a:buNone/>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Which variables are important to predict the price of variable?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How do these variables describe the price of the house?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effectLst/>
                <a:latin typeface="Georgia" panose="02040502050405020303" pitchFamily="18" charset="0"/>
                <a:ea typeface="Calibri" panose="020F0502020204030204" pitchFamily="34" charset="0"/>
                <a:cs typeface="Times New Roman" panose="02020603050405020304" pitchFamily="18" charset="0"/>
              </a:rPr>
              <a:t>Business Goal: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You are required to build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70985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8BD9-3232-B23F-6D02-12DC18D63748}"/>
              </a:ext>
            </a:extLst>
          </p:cNvPr>
          <p:cNvSpPr>
            <a:spLocks noGrp="1"/>
          </p:cNvSpPr>
          <p:nvPr>
            <p:ph type="title"/>
          </p:nvPr>
        </p:nvSpPr>
        <p:spPr/>
        <p:txBody>
          <a:bodyPr/>
          <a:lstStyle/>
          <a:p>
            <a:r>
              <a:rPr lang="en-US" dirty="0"/>
              <a:t>Multicollinearity by VIF</a:t>
            </a:r>
            <a:endParaRPr lang="en-IN" dirty="0"/>
          </a:p>
        </p:txBody>
      </p:sp>
      <p:pic>
        <p:nvPicPr>
          <p:cNvPr id="5" name="Picture 4">
            <a:extLst>
              <a:ext uri="{FF2B5EF4-FFF2-40B4-BE49-F238E27FC236}">
                <a16:creationId xmlns:a16="http://schemas.microsoft.com/office/drawing/2014/main" id="{4EB3130E-F65F-E668-0CCB-7BF529EC3748}"/>
              </a:ext>
            </a:extLst>
          </p:cNvPr>
          <p:cNvPicPr>
            <a:picLocks noChangeAspect="1"/>
          </p:cNvPicPr>
          <p:nvPr/>
        </p:nvPicPr>
        <p:blipFill>
          <a:blip r:embed="rId2"/>
          <a:stretch>
            <a:fillRect/>
          </a:stretch>
        </p:blipFill>
        <p:spPr>
          <a:xfrm>
            <a:off x="1249250" y="1704974"/>
            <a:ext cx="9131121" cy="4478951"/>
          </a:xfrm>
          <a:prstGeom prst="rect">
            <a:avLst/>
          </a:prstGeom>
        </p:spPr>
      </p:pic>
    </p:spTree>
    <p:extLst>
      <p:ext uri="{BB962C8B-B14F-4D97-AF65-F5344CB8AC3E}">
        <p14:creationId xmlns:p14="http://schemas.microsoft.com/office/powerpoint/2010/main" val="3242853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121184-7944-7DB2-DB58-9B37FD05CF9C}"/>
              </a:ext>
            </a:extLst>
          </p:cNvPr>
          <p:cNvPicPr>
            <a:picLocks noChangeAspect="1"/>
          </p:cNvPicPr>
          <p:nvPr/>
        </p:nvPicPr>
        <p:blipFill>
          <a:blip r:embed="rId2"/>
          <a:stretch>
            <a:fillRect/>
          </a:stretch>
        </p:blipFill>
        <p:spPr>
          <a:xfrm>
            <a:off x="1120462" y="373486"/>
            <a:ext cx="9826580" cy="6147581"/>
          </a:xfrm>
          <a:prstGeom prst="rect">
            <a:avLst/>
          </a:prstGeom>
        </p:spPr>
      </p:pic>
    </p:spTree>
    <p:extLst>
      <p:ext uri="{BB962C8B-B14F-4D97-AF65-F5344CB8AC3E}">
        <p14:creationId xmlns:p14="http://schemas.microsoft.com/office/powerpoint/2010/main" val="1819059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AD6C-E5FB-CDCE-ABCE-FFD6E43BEFBD}"/>
              </a:ext>
            </a:extLst>
          </p:cNvPr>
          <p:cNvSpPr>
            <a:spLocks noGrp="1"/>
          </p:cNvSpPr>
          <p:nvPr>
            <p:ph type="title"/>
          </p:nvPr>
        </p:nvSpPr>
        <p:spPr>
          <a:xfrm>
            <a:off x="838200" y="365126"/>
            <a:ext cx="10515600" cy="1064430"/>
          </a:xfrm>
        </p:spPr>
        <p:txBody>
          <a:bodyPr/>
          <a:lstStyle/>
          <a:p>
            <a:r>
              <a:rPr lang="en-IN" dirty="0"/>
              <a:t>Build the models &amp; select best one</a:t>
            </a:r>
          </a:p>
        </p:txBody>
      </p:sp>
      <p:pic>
        <p:nvPicPr>
          <p:cNvPr id="4" name="Picture 3">
            <a:extLst>
              <a:ext uri="{FF2B5EF4-FFF2-40B4-BE49-F238E27FC236}">
                <a16:creationId xmlns:a16="http://schemas.microsoft.com/office/drawing/2014/main" id="{2EB8A0AC-5B2C-C704-C9BB-3C27DA2C4594}"/>
              </a:ext>
            </a:extLst>
          </p:cNvPr>
          <p:cNvPicPr>
            <a:picLocks noChangeAspect="1"/>
          </p:cNvPicPr>
          <p:nvPr/>
        </p:nvPicPr>
        <p:blipFill>
          <a:blip r:embed="rId2"/>
          <a:stretch>
            <a:fillRect/>
          </a:stretch>
        </p:blipFill>
        <p:spPr>
          <a:xfrm>
            <a:off x="940158" y="1429555"/>
            <a:ext cx="10032642" cy="4851091"/>
          </a:xfrm>
          <a:prstGeom prst="rect">
            <a:avLst/>
          </a:prstGeom>
        </p:spPr>
      </p:pic>
    </p:spTree>
    <p:extLst>
      <p:ext uri="{BB962C8B-B14F-4D97-AF65-F5344CB8AC3E}">
        <p14:creationId xmlns:p14="http://schemas.microsoft.com/office/powerpoint/2010/main" val="2320161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5F06-ABA2-97CD-AB64-6D677F88CE49}"/>
              </a:ext>
            </a:extLst>
          </p:cNvPr>
          <p:cNvSpPr>
            <a:spLocks noGrp="1"/>
          </p:cNvSpPr>
          <p:nvPr>
            <p:ph type="title"/>
          </p:nvPr>
        </p:nvSpPr>
        <p:spPr/>
        <p:txBody>
          <a:bodyPr/>
          <a:lstStyle/>
          <a:p>
            <a:r>
              <a:rPr lang="en-US" dirty="0"/>
              <a:t>Feature importance using the LASSO:</a:t>
            </a:r>
            <a:endParaRPr lang="en-IN" dirty="0"/>
          </a:p>
        </p:txBody>
      </p:sp>
      <p:pic>
        <p:nvPicPr>
          <p:cNvPr id="3" name="Picture 2">
            <a:extLst>
              <a:ext uri="{FF2B5EF4-FFF2-40B4-BE49-F238E27FC236}">
                <a16:creationId xmlns:a16="http://schemas.microsoft.com/office/drawing/2014/main" id="{C29C5A6A-B90A-3A7D-6FEA-86BB2A2BDDC7}"/>
              </a:ext>
            </a:extLst>
          </p:cNvPr>
          <p:cNvPicPr>
            <a:picLocks noChangeAspect="1"/>
          </p:cNvPicPr>
          <p:nvPr/>
        </p:nvPicPr>
        <p:blipFill>
          <a:blip r:embed="rId2"/>
          <a:stretch>
            <a:fillRect/>
          </a:stretch>
        </p:blipFill>
        <p:spPr>
          <a:xfrm>
            <a:off x="3348506" y="1304925"/>
            <a:ext cx="3400023" cy="5553075"/>
          </a:xfrm>
          <a:prstGeom prst="rect">
            <a:avLst/>
          </a:prstGeom>
        </p:spPr>
      </p:pic>
    </p:spTree>
    <p:extLst>
      <p:ext uri="{BB962C8B-B14F-4D97-AF65-F5344CB8AC3E}">
        <p14:creationId xmlns:p14="http://schemas.microsoft.com/office/powerpoint/2010/main" val="2734184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47CE8A-5E21-61F0-7747-F965ECBA033B}"/>
              </a:ext>
            </a:extLst>
          </p:cNvPr>
          <p:cNvPicPr>
            <a:picLocks noChangeAspect="1"/>
          </p:cNvPicPr>
          <p:nvPr/>
        </p:nvPicPr>
        <p:blipFill>
          <a:blip r:embed="rId2"/>
          <a:stretch>
            <a:fillRect/>
          </a:stretch>
        </p:blipFill>
        <p:spPr>
          <a:xfrm>
            <a:off x="803916" y="528035"/>
            <a:ext cx="10584168" cy="5531274"/>
          </a:xfrm>
          <a:prstGeom prst="rect">
            <a:avLst/>
          </a:prstGeom>
        </p:spPr>
      </p:pic>
    </p:spTree>
    <p:extLst>
      <p:ext uri="{BB962C8B-B14F-4D97-AF65-F5344CB8AC3E}">
        <p14:creationId xmlns:p14="http://schemas.microsoft.com/office/powerpoint/2010/main" val="2103951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7D75-C0E1-B7F9-BCCB-9941B77A1DD8}"/>
              </a:ext>
            </a:extLst>
          </p:cNvPr>
          <p:cNvSpPr>
            <a:spLocks noGrp="1"/>
          </p:cNvSpPr>
          <p:nvPr>
            <p:ph type="title"/>
          </p:nvPr>
        </p:nvSpPr>
        <p:spPr/>
        <p:txBody>
          <a:bodyPr/>
          <a:lstStyle/>
          <a:p>
            <a:r>
              <a:rPr lang="en-US" dirty="0"/>
              <a:t>Now, lets predict the sales price by using the saved Lasso Regression Model on test data.</a:t>
            </a:r>
            <a:endParaRPr lang="en-IN" dirty="0"/>
          </a:p>
        </p:txBody>
      </p:sp>
      <p:pic>
        <p:nvPicPr>
          <p:cNvPr id="3" name="Picture 2">
            <a:extLst>
              <a:ext uri="{FF2B5EF4-FFF2-40B4-BE49-F238E27FC236}">
                <a16:creationId xmlns:a16="http://schemas.microsoft.com/office/drawing/2014/main" id="{4E0F0CB6-A02F-1D95-6AB4-9D19F50984F8}"/>
              </a:ext>
            </a:extLst>
          </p:cNvPr>
          <p:cNvPicPr>
            <a:picLocks noChangeAspect="1"/>
          </p:cNvPicPr>
          <p:nvPr/>
        </p:nvPicPr>
        <p:blipFill>
          <a:blip r:embed="rId2"/>
          <a:stretch>
            <a:fillRect/>
          </a:stretch>
        </p:blipFill>
        <p:spPr>
          <a:xfrm>
            <a:off x="823038" y="2021983"/>
            <a:ext cx="10407340" cy="3979572"/>
          </a:xfrm>
          <a:prstGeom prst="rect">
            <a:avLst/>
          </a:prstGeom>
        </p:spPr>
      </p:pic>
    </p:spTree>
    <p:extLst>
      <p:ext uri="{BB962C8B-B14F-4D97-AF65-F5344CB8AC3E}">
        <p14:creationId xmlns:p14="http://schemas.microsoft.com/office/powerpoint/2010/main" val="2564818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659A-3F0A-8D51-67C1-92C783ABCB05}"/>
              </a:ext>
            </a:extLst>
          </p:cNvPr>
          <p:cNvSpPr>
            <a:spLocks noGrp="1"/>
          </p:cNvSpPr>
          <p:nvPr>
            <p:ph type="title"/>
          </p:nvPr>
        </p:nvSpPr>
        <p:spPr>
          <a:xfrm>
            <a:off x="683653" y="2305318"/>
            <a:ext cx="10515600" cy="3670479"/>
          </a:xfrm>
        </p:spPr>
        <p:txBody>
          <a:bodyPr>
            <a:normAutofit fontScale="90000"/>
          </a:bodyPr>
          <a:lstStyle/>
          <a:p>
            <a:pPr>
              <a:lnSpc>
                <a:spcPts val="2400"/>
              </a:lnSpc>
              <a:spcAft>
                <a:spcPts val="800"/>
              </a:spcAft>
            </a:pPr>
            <a:br>
              <a:rPr lang="en-IN" sz="3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IN" sz="3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In this project we build the regression model that can predict sales price of house. The challenge behind predicting models is EDA &amp; feature selection.</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We have gone through how to implement the entire machine learning pipeline, and we have an intuitive understanding of machine learning algorithms. The larger the dataset gets, the more complex each of the mentioned steps gets. Therefore, using this as a base will help while you build your knowledge of machine learning pipelines.</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This Paper has presented a supervised housing sales price learning model which used machine learning algorithms to predict the price. We used different machine learning algorithm to check the accuracy of price prediction.</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endParaRPr lang="en-IN" sz="6600" dirty="0"/>
          </a:p>
        </p:txBody>
      </p:sp>
      <p:sp>
        <p:nvSpPr>
          <p:cNvPr id="8" name="TextBox 7">
            <a:extLst>
              <a:ext uri="{FF2B5EF4-FFF2-40B4-BE49-F238E27FC236}">
                <a16:creationId xmlns:a16="http://schemas.microsoft.com/office/drawing/2014/main" id="{207DCD44-9EBA-F362-8C64-63AAD8AFD386}"/>
              </a:ext>
            </a:extLst>
          </p:cNvPr>
          <p:cNvSpPr txBox="1"/>
          <p:nvPr/>
        </p:nvSpPr>
        <p:spPr>
          <a:xfrm>
            <a:off x="683653" y="882203"/>
            <a:ext cx="9413383" cy="646331"/>
          </a:xfrm>
          <a:prstGeom prst="rect">
            <a:avLst/>
          </a:prstGeom>
          <a:noFill/>
        </p:spPr>
        <p:txBody>
          <a:bodyPr wrap="square">
            <a:spAutoFit/>
          </a:bodyPr>
          <a:lstStyle/>
          <a:p>
            <a:r>
              <a:rPr lang="en-IN" sz="36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Conclusion and Future Scope</a:t>
            </a:r>
            <a:r>
              <a:rPr lang="en-IN" sz="3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endParaRPr lang="en-IN" sz="3600" dirty="0"/>
          </a:p>
        </p:txBody>
      </p:sp>
    </p:spTree>
    <p:extLst>
      <p:ext uri="{BB962C8B-B14F-4D97-AF65-F5344CB8AC3E}">
        <p14:creationId xmlns:p14="http://schemas.microsoft.com/office/powerpoint/2010/main" val="356499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33CE-40EE-F8FB-08F5-C0DD8722EE4C}"/>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AA84C11-34EF-F15D-5569-6DB7F63BEDB8}"/>
              </a:ext>
            </a:extLst>
          </p:cNvPr>
          <p:cNvSpPr>
            <a:spLocks noGrp="1"/>
          </p:cNvSpPr>
          <p:nvPr>
            <p:ph idx="1"/>
          </p:nvPr>
        </p:nvSpPr>
        <p:spPr/>
        <p:txBody>
          <a:bodyPr/>
          <a:lstStyle/>
          <a:p>
            <a:r>
              <a:rPr lang="en-US" dirty="0"/>
              <a:t>The steps followed in this work, right from the dataset preparation to obtaining results are represented in Fig.</a:t>
            </a:r>
            <a:endParaRPr lang="en-IN" dirty="0"/>
          </a:p>
        </p:txBody>
      </p:sp>
      <p:pic>
        <p:nvPicPr>
          <p:cNvPr id="4" name="Picture 3">
            <a:extLst>
              <a:ext uri="{FF2B5EF4-FFF2-40B4-BE49-F238E27FC236}">
                <a16:creationId xmlns:a16="http://schemas.microsoft.com/office/drawing/2014/main" id="{806E486D-657F-E33C-1B87-5A68541BAE75}"/>
              </a:ext>
            </a:extLst>
          </p:cNvPr>
          <p:cNvPicPr>
            <a:picLocks noChangeAspect="1"/>
          </p:cNvPicPr>
          <p:nvPr/>
        </p:nvPicPr>
        <p:blipFill>
          <a:blip r:embed="rId2"/>
          <a:stretch>
            <a:fillRect/>
          </a:stretch>
        </p:blipFill>
        <p:spPr>
          <a:xfrm>
            <a:off x="1635616" y="2765425"/>
            <a:ext cx="9040969" cy="2772490"/>
          </a:xfrm>
          <a:prstGeom prst="rect">
            <a:avLst/>
          </a:prstGeom>
        </p:spPr>
      </p:pic>
    </p:spTree>
    <p:extLst>
      <p:ext uri="{BB962C8B-B14F-4D97-AF65-F5344CB8AC3E}">
        <p14:creationId xmlns:p14="http://schemas.microsoft.com/office/powerpoint/2010/main" val="150973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A2EB-08FD-6C94-35E8-78CC378E1AE2}"/>
              </a:ext>
            </a:extLst>
          </p:cNvPr>
          <p:cNvSpPr>
            <a:spLocks noGrp="1"/>
          </p:cNvSpPr>
          <p:nvPr>
            <p:ph type="title"/>
          </p:nvPr>
        </p:nvSpPr>
        <p:spPr/>
        <p:txBody>
          <a:bodyPr/>
          <a:lstStyle/>
          <a:p>
            <a:r>
              <a:rPr lang="en-IN" b="1" dirty="0"/>
              <a:t>EDA (Exploratory Data Analysis):-</a:t>
            </a:r>
          </a:p>
        </p:txBody>
      </p:sp>
      <p:sp>
        <p:nvSpPr>
          <p:cNvPr id="3" name="Content Placeholder 2">
            <a:extLst>
              <a:ext uri="{FF2B5EF4-FFF2-40B4-BE49-F238E27FC236}">
                <a16:creationId xmlns:a16="http://schemas.microsoft.com/office/drawing/2014/main" id="{B75A6069-30BB-7759-8E04-D9CCF5451D44}"/>
              </a:ext>
            </a:extLst>
          </p:cNvPr>
          <p:cNvSpPr>
            <a:spLocks noGrp="1"/>
          </p:cNvSpPr>
          <p:nvPr>
            <p:ph idx="1"/>
          </p:nvPr>
        </p:nvSpPr>
        <p:spPr>
          <a:xfrm>
            <a:off x="838200" y="1838504"/>
            <a:ext cx="10515600" cy="4351338"/>
          </a:xfrm>
        </p:spPr>
        <p:txBody>
          <a:bodyPr/>
          <a:lstStyle/>
          <a:p>
            <a:pPr marL="0" indent="0">
              <a:buNone/>
            </a:pPr>
            <a:r>
              <a:rPr lang="en-IN" b="1" dirty="0"/>
              <a:t>Import libraries: -</a:t>
            </a:r>
          </a:p>
          <a:p>
            <a:r>
              <a:rPr lang="en-IN" dirty="0"/>
              <a:t>Import pandas as pd        # for data manipulation</a:t>
            </a:r>
          </a:p>
          <a:p>
            <a:r>
              <a:rPr lang="en-IN" dirty="0"/>
              <a:t>Import </a:t>
            </a:r>
            <a:r>
              <a:rPr lang="en-IN" dirty="0" err="1"/>
              <a:t>numpy</a:t>
            </a:r>
            <a:r>
              <a:rPr lang="en-IN" dirty="0"/>
              <a:t> as np         # for mathematical calculations</a:t>
            </a:r>
          </a:p>
          <a:p>
            <a:r>
              <a:rPr lang="en-IN" dirty="0"/>
              <a:t>Import seaborn as </a:t>
            </a:r>
            <a:r>
              <a:rPr lang="en-IN" dirty="0" err="1"/>
              <a:t>sns</a:t>
            </a:r>
            <a:r>
              <a:rPr lang="en-IN" dirty="0"/>
              <a:t>      # for data visualization</a:t>
            </a:r>
          </a:p>
          <a:p>
            <a:r>
              <a:rPr lang="en-IN" dirty="0"/>
              <a:t>Import </a:t>
            </a:r>
            <a:r>
              <a:rPr lang="en-IN" dirty="0" err="1"/>
              <a:t>matplotlib.pyplot</a:t>
            </a:r>
            <a:r>
              <a:rPr lang="en-IN" dirty="0"/>
              <a:t> as </a:t>
            </a:r>
            <a:r>
              <a:rPr lang="en-IN" dirty="0" err="1"/>
              <a:t>plt</a:t>
            </a:r>
            <a:r>
              <a:rPr lang="en-IN" dirty="0"/>
              <a:t>  #for graphical analysis</a:t>
            </a:r>
          </a:p>
          <a:p>
            <a:r>
              <a:rPr lang="en-IN" dirty="0"/>
              <a:t>%matplotlib inline</a:t>
            </a:r>
          </a:p>
          <a:p>
            <a:r>
              <a:rPr lang="en-US" dirty="0"/>
              <a:t> Import warnings                # to ignore any warnings</a:t>
            </a:r>
            <a:endParaRPr lang="en-IN" dirty="0"/>
          </a:p>
        </p:txBody>
      </p:sp>
    </p:spTree>
    <p:extLst>
      <p:ext uri="{BB962C8B-B14F-4D97-AF65-F5344CB8AC3E}">
        <p14:creationId xmlns:p14="http://schemas.microsoft.com/office/powerpoint/2010/main" val="99801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61B0-5DD2-0409-EE61-84B015EF3342}"/>
              </a:ext>
            </a:extLst>
          </p:cNvPr>
          <p:cNvSpPr>
            <a:spLocks noGrp="1"/>
          </p:cNvSpPr>
          <p:nvPr>
            <p:ph type="title"/>
          </p:nvPr>
        </p:nvSpPr>
        <p:spPr/>
        <p:txBody>
          <a:bodyPr/>
          <a:lstStyle/>
          <a:p>
            <a:r>
              <a:rPr lang="en-IN" dirty="0"/>
              <a:t>Technical Requirements:</a:t>
            </a:r>
          </a:p>
        </p:txBody>
      </p:sp>
      <p:sp>
        <p:nvSpPr>
          <p:cNvPr id="4" name="TextBox 3">
            <a:extLst>
              <a:ext uri="{FF2B5EF4-FFF2-40B4-BE49-F238E27FC236}">
                <a16:creationId xmlns:a16="http://schemas.microsoft.com/office/drawing/2014/main" id="{4C6218EC-A2C8-D2CC-470F-F0EDF148DD5F}"/>
              </a:ext>
            </a:extLst>
          </p:cNvPr>
          <p:cNvSpPr txBox="1"/>
          <p:nvPr/>
        </p:nvSpPr>
        <p:spPr>
          <a:xfrm>
            <a:off x="1081825" y="1690688"/>
            <a:ext cx="9684913" cy="3693319"/>
          </a:xfrm>
          <a:prstGeom prst="rect">
            <a:avLst/>
          </a:prstGeom>
          <a:noFill/>
        </p:spPr>
        <p:txBody>
          <a:bodyPr wrap="square">
            <a:spAutoFit/>
          </a:bodyPr>
          <a:lstStyle/>
          <a:p>
            <a:r>
              <a:rPr lang="en-IN" sz="1800" spc="-5" dirty="0">
                <a:effectLst/>
                <a:latin typeface="Georgia" panose="02040502050405020303" pitchFamily="18" charset="0"/>
                <a:ea typeface="Calibri" panose="020F0502020204030204" pitchFamily="34" charset="0"/>
                <a:cs typeface="Times New Roman" panose="02020603050405020304" pitchFamily="18" charset="0"/>
              </a:rPr>
              <a:t>• Data contains 1460 entries each having 81 variables.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effectLst/>
                <a:latin typeface="Georgia" panose="02040502050405020303" pitchFamily="18" charset="0"/>
                <a:ea typeface="Calibri" panose="020F0502020204030204" pitchFamily="34" charset="0"/>
                <a:cs typeface="Times New Roman" panose="02020603050405020304" pitchFamily="18" charset="0"/>
              </a:rPr>
              <a:t>• Data contains Null values. You need to treat them using the domain knowledge and your own understanding.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effectLst/>
                <a:latin typeface="Georgia" panose="02040502050405020303" pitchFamily="18" charset="0"/>
                <a:ea typeface="Calibri" panose="020F0502020204030204" pitchFamily="34" charset="0"/>
                <a:cs typeface="Times New Roman" panose="02020603050405020304" pitchFamily="18" charset="0"/>
              </a:rPr>
              <a:t>• Extensive EDA has to be performed to gain relationships of important variable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effectLst/>
                <a:latin typeface="Georgia" panose="02040502050405020303" pitchFamily="18" charset="0"/>
                <a:ea typeface="Calibri" panose="020F0502020204030204" pitchFamily="34" charset="0"/>
                <a:cs typeface="Times New Roman" panose="02020603050405020304" pitchFamily="18" charset="0"/>
              </a:rPr>
              <a:t>• Data contains numerical as well as categorical variable. You need to handle them accordingly.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effectLst/>
                <a:latin typeface="Georgia" panose="02040502050405020303" pitchFamily="18" charset="0"/>
                <a:ea typeface="Calibri" panose="020F0502020204030204" pitchFamily="34" charset="0"/>
                <a:cs typeface="Times New Roman" panose="02020603050405020304" pitchFamily="18" charset="0"/>
              </a:rPr>
              <a:t>• You have to build Machine Learning models, apply regularization and determine the optimal values of Hyper Parameters. If any.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effectLst/>
                <a:latin typeface="Georgia" panose="02040502050405020303" pitchFamily="18" charset="0"/>
                <a:ea typeface="Calibri" panose="020F0502020204030204" pitchFamily="34" charset="0"/>
                <a:cs typeface="Times New Roman" panose="02020603050405020304" pitchFamily="18" charset="0"/>
              </a:rPr>
              <a:t>• You need to find important features which affect the price positively or negatively.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effectLst/>
                <a:latin typeface="Georgia" panose="02040502050405020303" pitchFamily="18" charset="0"/>
                <a:ea typeface="Calibri" panose="020F0502020204030204" pitchFamily="34" charset="0"/>
                <a:cs typeface="Times New Roman" panose="02020603050405020304" pitchFamily="18" charset="0"/>
              </a:rPr>
              <a:t>• Two datasets are being provided to you (test.csv, train.csv). You will train on train.csv dataset and predict 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effectLst/>
                <a:latin typeface="Georgia" panose="02040502050405020303" pitchFamily="18" charset="0"/>
                <a:ea typeface="Calibri" panose="020F0502020204030204" pitchFamily="34" charset="0"/>
                <a:cs typeface="Times New Roman" panose="02020603050405020304" pitchFamily="18" charset="0"/>
              </a:rPr>
              <a:t>test.csv file.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effectLst/>
                <a:latin typeface="Georgia" panose="02040502050405020303" pitchFamily="18" charset="0"/>
                <a:ea typeface="Calibri" panose="020F0502020204030204" pitchFamily="34" charset="0"/>
                <a:cs typeface="Times New Roman" panose="02020603050405020304" pitchFamily="18" charset="0"/>
              </a:rPr>
              <a:t>The “Data file.csv” and “Data description.txt” are enclosed with this file.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523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3E8C-0323-0D3D-891E-CBEA3F1B9ED9}"/>
              </a:ext>
            </a:extLst>
          </p:cNvPr>
          <p:cNvSpPr>
            <a:spLocks noGrp="1"/>
          </p:cNvSpPr>
          <p:nvPr>
            <p:ph type="title"/>
          </p:nvPr>
        </p:nvSpPr>
        <p:spPr/>
        <p:txBody>
          <a:bodyPr/>
          <a:lstStyle/>
          <a:p>
            <a:r>
              <a:rPr lang="en-IN" b="1" dirty="0"/>
              <a:t>Load Dataset</a:t>
            </a:r>
          </a:p>
        </p:txBody>
      </p:sp>
      <p:sp>
        <p:nvSpPr>
          <p:cNvPr id="5" name="Content Placeholder 4">
            <a:extLst>
              <a:ext uri="{FF2B5EF4-FFF2-40B4-BE49-F238E27FC236}">
                <a16:creationId xmlns:a16="http://schemas.microsoft.com/office/drawing/2014/main" id="{3BE02F40-61DB-CA43-AD0F-F974B3046960}"/>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E07F2D09-788E-E3A3-4DFA-44C3EBC8F1F7}"/>
              </a:ext>
            </a:extLst>
          </p:cNvPr>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5394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F572-ADC7-98CF-0849-F3CC1C79CE0F}"/>
              </a:ext>
            </a:extLst>
          </p:cNvPr>
          <p:cNvSpPr>
            <a:spLocks noGrp="1"/>
          </p:cNvSpPr>
          <p:nvPr>
            <p:ph type="title"/>
          </p:nvPr>
        </p:nvSpPr>
        <p:spPr/>
        <p:txBody>
          <a:bodyPr/>
          <a:lstStyle/>
          <a:p>
            <a:r>
              <a:rPr lang="en-IN" b="1" dirty="0"/>
              <a:t>Observations</a:t>
            </a:r>
          </a:p>
        </p:txBody>
      </p:sp>
      <p:sp>
        <p:nvSpPr>
          <p:cNvPr id="3" name="Content Placeholder 2">
            <a:extLst>
              <a:ext uri="{FF2B5EF4-FFF2-40B4-BE49-F238E27FC236}">
                <a16:creationId xmlns:a16="http://schemas.microsoft.com/office/drawing/2014/main" id="{8D169DAE-21B5-7140-4F52-A7A385B1C3F2}"/>
              </a:ext>
            </a:extLst>
          </p:cNvPr>
          <p:cNvSpPr>
            <a:spLocks noGrp="1"/>
          </p:cNvSpPr>
          <p:nvPr>
            <p:ph idx="1"/>
          </p:nvPr>
        </p:nvSpPr>
        <p:spPr/>
        <p:txBody>
          <a:bodyPr>
            <a:normAutofit/>
          </a:bodyPr>
          <a:lstStyle/>
          <a:p>
            <a:pPr lvl="0"/>
            <a:r>
              <a:rPr lang="en-IN" dirty="0"/>
              <a:t>There are 81 columns and 1168 rows in the this dataset</a:t>
            </a:r>
          </a:p>
          <a:p>
            <a:r>
              <a:rPr lang="en-IN" dirty="0"/>
              <a:t>There are null values are present in this dataset.</a:t>
            </a:r>
          </a:p>
          <a:p>
            <a:r>
              <a:rPr lang="en-US" dirty="0"/>
              <a:t>We have categorical data type(object type).</a:t>
            </a:r>
          </a:p>
          <a:p>
            <a:r>
              <a:rPr lang="en-US" dirty="0"/>
              <a:t>Need to use pre-processing methods to convert categorical data to numerical.</a:t>
            </a:r>
            <a:endParaRPr lang="en-IN" dirty="0"/>
          </a:p>
          <a:p>
            <a:r>
              <a:rPr lang="en-IN" dirty="0"/>
              <a:t>Skewness and Outliers are present.</a:t>
            </a:r>
          </a:p>
          <a:p>
            <a:r>
              <a:rPr lang="en-IN" dirty="0"/>
              <a:t>We can see that in most of the objective columns there in NA with some categorical value. Need to fill that value with one of category.</a:t>
            </a:r>
          </a:p>
          <a:p>
            <a:r>
              <a:rPr lang="en-IN" dirty="0"/>
              <a:t>There is train and test dataset is present.</a:t>
            </a:r>
          </a:p>
          <a:p>
            <a:endParaRPr lang="en-IN" dirty="0"/>
          </a:p>
        </p:txBody>
      </p:sp>
    </p:spTree>
    <p:extLst>
      <p:ext uri="{BB962C8B-B14F-4D97-AF65-F5344CB8AC3E}">
        <p14:creationId xmlns:p14="http://schemas.microsoft.com/office/powerpoint/2010/main" val="403482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38BA-FB09-9A1C-79BB-4C4945CED7CA}"/>
              </a:ext>
            </a:extLst>
          </p:cNvPr>
          <p:cNvSpPr>
            <a:spLocks noGrp="1"/>
          </p:cNvSpPr>
          <p:nvPr>
            <p:ph type="title"/>
          </p:nvPr>
        </p:nvSpPr>
        <p:spPr/>
        <p:txBody>
          <a:bodyPr/>
          <a:lstStyle/>
          <a:p>
            <a:r>
              <a:rPr lang="en-IN" b="1" dirty="0"/>
              <a:t>Data Visualization</a:t>
            </a:r>
          </a:p>
        </p:txBody>
      </p:sp>
      <p:sp>
        <p:nvSpPr>
          <p:cNvPr id="3" name="Content Placeholder 2">
            <a:extLst>
              <a:ext uri="{FF2B5EF4-FFF2-40B4-BE49-F238E27FC236}">
                <a16:creationId xmlns:a16="http://schemas.microsoft.com/office/drawing/2014/main" id="{5DBDC2DD-203F-2186-F77C-5BE040000CE0}"/>
              </a:ext>
            </a:extLst>
          </p:cNvPr>
          <p:cNvSpPr>
            <a:spLocks noGrp="1"/>
          </p:cNvSpPr>
          <p:nvPr>
            <p:ph idx="1"/>
          </p:nvPr>
        </p:nvSpPr>
        <p:spPr/>
        <p:txBody>
          <a:bodyPr/>
          <a:lstStyle/>
          <a:p>
            <a:pPr marL="0" indent="0">
              <a:buNone/>
            </a:pPr>
            <a:r>
              <a:rPr lang="en-US" dirty="0"/>
              <a:t>We now have a basic idea about the data. We need to extend that with some visualizations. We are going to look at three types of plots:</a:t>
            </a:r>
          </a:p>
          <a:p>
            <a:endParaRPr lang="en-US" dirty="0"/>
          </a:p>
          <a:p>
            <a:r>
              <a:rPr lang="en-US" dirty="0"/>
              <a:t>Univariate plots to better understand each variable.</a:t>
            </a:r>
          </a:p>
          <a:p>
            <a:r>
              <a:rPr lang="en-US" dirty="0"/>
              <a:t>Bivariate plots to find relationship between two variables,</a:t>
            </a:r>
          </a:p>
          <a:p>
            <a:r>
              <a:rPr lang="en-US" dirty="0"/>
              <a:t>Multivariate plots to better understand the relationships             between variables.</a:t>
            </a:r>
          </a:p>
          <a:p>
            <a:endParaRPr lang="en-IN" dirty="0"/>
          </a:p>
        </p:txBody>
      </p:sp>
    </p:spTree>
    <p:extLst>
      <p:ext uri="{BB962C8B-B14F-4D97-AF65-F5344CB8AC3E}">
        <p14:creationId xmlns:p14="http://schemas.microsoft.com/office/powerpoint/2010/main" val="536379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976</Words>
  <Application>Microsoft Office PowerPoint</Application>
  <PresentationFormat>Widescreen</PresentationFormat>
  <Paragraphs>68</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Georgia</vt:lpstr>
      <vt:lpstr>Office Theme</vt:lpstr>
      <vt:lpstr>HOUSING: PRICE PREDICTION</vt:lpstr>
      <vt:lpstr>Information</vt:lpstr>
      <vt:lpstr>Problem Statement: -</vt:lpstr>
      <vt:lpstr>Methodology:-</vt:lpstr>
      <vt:lpstr>EDA (Exploratory Data Analysis):-</vt:lpstr>
      <vt:lpstr>Technical Requirements:</vt:lpstr>
      <vt:lpstr>Load Dataset</vt:lpstr>
      <vt:lpstr>Observations</vt:lpstr>
      <vt:lpstr>Data Visualization</vt:lpstr>
      <vt:lpstr>Univariate Plots:-</vt:lpstr>
      <vt:lpstr>PowerPoint Presentation</vt:lpstr>
      <vt:lpstr>PowerPoint Presentation</vt:lpstr>
      <vt:lpstr>PowerPoint Presentation</vt:lpstr>
      <vt:lpstr>PowerPoint Presentation</vt:lpstr>
      <vt:lpstr>PowerPoint Presentation</vt:lpstr>
      <vt:lpstr>Bivariate Plot</vt:lpstr>
      <vt:lpstr>PowerPoint Presentation</vt:lpstr>
      <vt:lpstr>PowerPoint Presentation</vt:lpstr>
      <vt:lpstr>PowerPoint Presentation</vt:lpstr>
      <vt:lpstr>Multivariate Plot</vt:lpstr>
      <vt:lpstr>Data Pre-processing:-</vt:lpstr>
      <vt:lpstr>Separating data &amp; Encoding :-</vt:lpstr>
      <vt:lpstr>Iterative imputer </vt:lpstr>
      <vt:lpstr>PowerPoint Presentation</vt:lpstr>
      <vt:lpstr>PowerPoint Presentation</vt:lpstr>
      <vt:lpstr>Power Transformation to remove skewness</vt:lpstr>
      <vt:lpstr>PowerPoint Presentation</vt:lpstr>
      <vt:lpstr>Distribution to see outliers</vt:lpstr>
      <vt:lpstr>ZScore to remove outliers</vt:lpstr>
      <vt:lpstr>Multicollinearity by VIF</vt:lpstr>
      <vt:lpstr>PowerPoint Presentation</vt:lpstr>
      <vt:lpstr>Build the models &amp; select best one</vt:lpstr>
      <vt:lpstr>Feature importance using the LASSO:</vt:lpstr>
      <vt:lpstr>PowerPoint Presentation</vt:lpstr>
      <vt:lpstr>Now, lets predict the sales price by using the saved Lasso Regression Model on test data.</vt:lpstr>
      <vt:lpstr>  In this project we build the regression model that can predict sales price of house. The challenge behind predicting models is EDA &amp; feature selection.  We have gone through how to implement the entire machine learning pipeline, and we have an intuitive understanding of machine learning algorithms. The larger the dataset gets, the more complex each of the mentioned steps gets. Therefore, using this as a base will help while you build your knowledge of machine learning pipelines.  This Paper has presented a supervised housing sales price learning model which used machine learning algorithms to predict the price. We used different machine learning algorithm to check the accuracy of price prediction.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Amruta Patel</dc:creator>
  <cp:lastModifiedBy>Amruta Patel</cp:lastModifiedBy>
  <cp:revision>132</cp:revision>
  <dcterms:created xsi:type="dcterms:W3CDTF">2022-07-27T15:03:48Z</dcterms:created>
  <dcterms:modified xsi:type="dcterms:W3CDTF">2022-08-03T17:11:19Z</dcterms:modified>
</cp:coreProperties>
</file>