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86" r:id="rId7"/>
    <p:sldId id="261" r:id="rId8"/>
    <p:sldId id="262" r:id="rId9"/>
    <p:sldId id="263" r:id="rId10"/>
    <p:sldId id="264" r:id="rId11"/>
    <p:sldId id="265" r:id="rId12"/>
    <p:sldId id="273" r:id="rId13"/>
    <p:sldId id="287" r:id="rId14"/>
    <p:sldId id="274" r:id="rId15"/>
    <p:sldId id="276" r:id="rId16"/>
    <p:sldId id="301" r:id="rId17"/>
    <p:sldId id="308" r:id="rId18"/>
    <p:sldId id="303" r:id="rId19"/>
    <p:sldId id="285" r:id="rId20"/>
    <p:sldId id="306" r:id="rId21"/>
    <p:sldId id="294" r:id="rId22"/>
    <p:sldId id="307" r:id="rId23"/>
    <p:sldId id="302"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ruta Patel" initials="AP" lastIdx="1" clrIdx="0">
    <p:extLst>
      <p:ext uri="{19B8F6BF-5375-455C-9EA6-DF929625EA0E}">
        <p15:presenceInfo xmlns:p15="http://schemas.microsoft.com/office/powerpoint/2012/main" userId="5b7809a8a9c4c8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4" autoAdjust="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BFC3-4A9A-C67A-AD0F-0AEC14304E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6D4BD2-DC12-A45B-ECE4-B613188977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971C13-50DD-2CFB-41A3-D5E5B2A65224}"/>
              </a:ext>
            </a:extLst>
          </p:cNvPr>
          <p:cNvSpPr>
            <a:spLocks noGrp="1"/>
          </p:cNvSpPr>
          <p:nvPr>
            <p:ph type="dt" sz="half" idx="10"/>
          </p:nvPr>
        </p:nvSpPr>
        <p:spPr/>
        <p:txBody>
          <a:bodyPr/>
          <a:lstStyle/>
          <a:p>
            <a:fld id="{713BDF93-F8D9-4D5C-BE8B-8FF3DB0CDF86}" type="datetimeFigureOut">
              <a:rPr lang="en-IN" smtClean="0"/>
              <a:t>06-10-2022</a:t>
            </a:fld>
            <a:endParaRPr lang="en-IN"/>
          </a:p>
        </p:txBody>
      </p:sp>
      <p:sp>
        <p:nvSpPr>
          <p:cNvPr id="5" name="Footer Placeholder 4">
            <a:extLst>
              <a:ext uri="{FF2B5EF4-FFF2-40B4-BE49-F238E27FC236}">
                <a16:creationId xmlns:a16="http://schemas.microsoft.com/office/drawing/2014/main" id="{0EEB56D0-A71B-D4CF-DA5B-613B2D9F78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D059D1-6ECA-A605-E074-30E91A6DC8E3}"/>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544478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6428-1345-945E-AA55-E1FB2C96FE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4D3179-BBDB-6E7A-06AD-7B8AA05A67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5A2DDD-A2D6-9B0F-6529-3A941734CBF3}"/>
              </a:ext>
            </a:extLst>
          </p:cNvPr>
          <p:cNvSpPr>
            <a:spLocks noGrp="1"/>
          </p:cNvSpPr>
          <p:nvPr>
            <p:ph type="dt" sz="half" idx="10"/>
          </p:nvPr>
        </p:nvSpPr>
        <p:spPr/>
        <p:txBody>
          <a:bodyPr/>
          <a:lstStyle/>
          <a:p>
            <a:fld id="{713BDF93-F8D9-4D5C-BE8B-8FF3DB0CDF86}" type="datetimeFigureOut">
              <a:rPr lang="en-IN" smtClean="0"/>
              <a:t>06-10-2022</a:t>
            </a:fld>
            <a:endParaRPr lang="en-IN"/>
          </a:p>
        </p:txBody>
      </p:sp>
      <p:sp>
        <p:nvSpPr>
          <p:cNvPr id="5" name="Footer Placeholder 4">
            <a:extLst>
              <a:ext uri="{FF2B5EF4-FFF2-40B4-BE49-F238E27FC236}">
                <a16:creationId xmlns:a16="http://schemas.microsoft.com/office/drawing/2014/main" id="{7B1635C7-4F1B-45A0-526D-FF2A6AE20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2EFC08-BD35-AB1F-48D8-246B64C3B2F4}"/>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1495375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6C81DC-C136-2E49-5D70-0CAE41714F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194195-22C1-D229-ED75-67FA150196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B2ED61-2AB9-3254-5A78-9C26B0CD05D1}"/>
              </a:ext>
            </a:extLst>
          </p:cNvPr>
          <p:cNvSpPr>
            <a:spLocks noGrp="1"/>
          </p:cNvSpPr>
          <p:nvPr>
            <p:ph type="dt" sz="half" idx="10"/>
          </p:nvPr>
        </p:nvSpPr>
        <p:spPr/>
        <p:txBody>
          <a:bodyPr/>
          <a:lstStyle/>
          <a:p>
            <a:fld id="{713BDF93-F8D9-4D5C-BE8B-8FF3DB0CDF86}" type="datetimeFigureOut">
              <a:rPr lang="en-IN" smtClean="0"/>
              <a:t>06-10-2022</a:t>
            </a:fld>
            <a:endParaRPr lang="en-IN"/>
          </a:p>
        </p:txBody>
      </p:sp>
      <p:sp>
        <p:nvSpPr>
          <p:cNvPr id="5" name="Footer Placeholder 4">
            <a:extLst>
              <a:ext uri="{FF2B5EF4-FFF2-40B4-BE49-F238E27FC236}">
                <a16:creationId xmlns:a16="http://schemas.microsoft.com/office/drawing/2014/main" id="{1D531662-9D45-94D1-8402-3970ECB90D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25008A-2D78-1B68-00F2-9F75DFD955F6}"/>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203234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59F36-9364-77C3-423B-6897A77526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714A37-C097-12BB-7834-4A747FA0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5396C0-CCF0-5706-4274-306C3EADC307}"/>
              </a:ext>
            </a:extLst>
          </p:cNvPr>
          <p:cNvSpPr>
            <a:spLocks noGrp="1"/>
          </p:cNvSpPr>
          <p:nvPr>
            <p:ph type="dt" sz="half" idx="10"/>
          </p:nvPr>
        </p:nvSpPr>
        <p:spPr/>
        <p:txBody>
          <a:bodyPr/>
          <a:lstStyle/>
          <a:p>
            <a:fld id="{713BDF93-F8D9-4D5C-BE8B-8FF3DB0CDF86}" type="datetimeFigureOut">
              <a:rPr lang="en-IN" smtClean="0"/>
              <a:t>06-10-2022</a:t>
            </a:fld>
            <a:endParaRPr lang="en-IN"/>
          </a:p>
        </p:txBody>
      </p:sp>
      <p:sp>
        <p:nvSpPr>
          <p:cNvPr id="5" name="Footer Placeholder 4">
            <a:extLst>
              <a:ext uri="{FF2B5EF4-FFF2-40B4-BE49-F238E27FC236}">
                <a16:creationId xmlns:a16="http://schemas.microsoft.com/office/drawing/2014/main" id="{F3C21FAD-2532-2F02-0E9F-E225D49AE4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00C899-F753-BC95-F32C-06C5F41A15B1}"/>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1823973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122D2-8B9A-A9D1-60B8-423F4E406A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CD971B-0C92-25E4-E6ED-0E64CF6A25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D5402-A9CD-0242-AAF2-D8FE87086ECA}"/>
              </a:ext>
            </a:extLst>
          </p:cNvPr>
          <p:cNvSpPr>
            <a:spLocks noGrp="1"/>
          </p:cNvSpPr>
          <p:nvPr>
            <p:ph type="dt" sz="half" idx="10"/>
          </p:nvPr>
        </p:nvSpPr>
        <p:spPr/>
        <p:txBody>
          <a:bodyPr/>
          <a:lstStyle/>
          <a:p>
            <a:fld id="{713BDF93-F8D9-4D5C-BE8B-8FF3DB0CDF86}" type="datetimeFigureOut">
              <a:rPr lang="en-IN" smtClean="0"/>
              <a:t>06-10-2022</a:t>
            </a:fld>
            <a:endParaRPr lang="en-IN"/>
          </a:p>
        </p:txBody>
      </p:sp>
      <p:sp>
        <p:nvSpPr>
          <p:cNvPr id="5" name="Footer Placeholder 4">
            <a:extLst>
              <a:ext uri="{FF2B5EF4-FFF2-40B4-BE49-F238E27FC236}">
                <a16:creationId xmlns:a16="http://schemas.microsoft.com/office/drawing/2014/main" id="{A2A51031-1D1A-9894-D187-77C65B8143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AF133D-B905-CEA3-34D4-FE11C7F8D877}"/>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1630757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621C-5903-4DB9-87D8-AFA76D7C25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6B6AC5-80B2-6777-F6A3-496AF895EE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CE3557-FB5D-9125-10D3-92DB0EAA01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F03A0A-3C24-401D-7520-FF6F45CEC40E}"/>
              </a:ext>
            </a:extLst>
          </p:cNvPr>
          <p:cNvSpPr>
            <a:spLocks noGrp="1"/>
          </p:cNvSpPr>
          <p:nvPr>
            <p:ph type="dt" sz="half" idx="10"/>
          </p:nvPr>
        </p:nvSpPr>
        <p:spPr/>
        <p:txBody>
          <a:bodyPr/>
          <a:lstStyle/>
          <a:p>
            <a:fld id="{713BDF93-F8D9-4D5C-BE8B-8FF3DB0CDF86}" type="datetimeFigureOut">
              <a:rPr lang="en-IN" smtClean="0"/>
              <a:t>06-10-2022</a:t>
            </a:fld>
            <a:endParaRPr lang="en-IN"/>
          </a:p>
        </p:txBody>
      </p:sp>
      <p:sp>
        <p:nvSpPr>
          <p:cNvPr id="6" name="Footer Placeholder 5">
            <a:extLst>
              <a:ext uri="{FF2B5EF4-FFF2-40B4-BE49-F238E27FC236}">
                <a16:creationId xmlns:a16="http://schemas.microsoft.com/office/drawing/2014/main" id="{EEA23462-9640-5771-6532-BF6116EC08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6A7658-BEA9-3F03-B43C-58D880B82057}"/>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440658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61442-978C-8763-AABE-93B1D19647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A5EF8F-539A-D5B4-F57C-3746ADB9B4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6B2BD8-3C86-172E-C5E4-70C4D793D7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572D0D-BF70-E5B2-C5FA-15FEEFAD27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A5E37A-7935-26B4-D7B4-609DA50542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DC601B-0FC7-0FF9-6AEC-AC0A8AA0F97B}"/>
              </a:ext>
            </a:extLst>
          </p:cNvPr>
          <p:cNvSpPr>
            <a:spLocks noGrp="1"/>
          </p:cNvSpPr>
          <p:nvPr>
            <p:ph type="dt" sz="half" idx="10"/>
          </p:nvPr>
        </p:nvSpPr>
        <p:spPr/>
        <p:txBody>
          <a:bodyPr/>
          <a:lstStyle/>
          <a:p>
            <a:fld id="{713BDF93-F8D9-4D5C-BE8B-8FF3DB0CDF86}" type="datetimeFigureOut">
              <a:rPr lang="en-IN" smtClean="0"/>
              <a:t>06-10-2022</a:t>
            </a:fld>
            <a:endParaRPr lang="en-IN"/>
          </a:p>
        </p:txBody>
      </p:sp>
      <p:sp>
        <p:nvSpPr>
          <p:cNvPr id="8" name="Footer Placeholder 7">
            <a:extLst>
              <a:ext uri="{FF2B5EF4-FFF2-40B4-BE49-F238E27FC236}">
                <a16:creationId xmlns:a16="http://schemas.microsoft.com/office/drawing/2014/main" id="{F879CA80-1E67-5810-C9AC-8AC8215C55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A3B0CC-7AAA-8767-C6DC-4740C82E7478}"/>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3118872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71A48-606D-252A-A589-D5E91AD3A9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06D3FE-0B70-883E-7447-A1FB7681B872}"/>
              </a:ext>
            </a:extLst>
          </p:cNvPr>
          <p:cNvSpPr>
            <a:spLocks noGrp="1"/>
          </p:cNvSpPr>
          <p:nvPr>
            <p:ph type="dt" sz="half" idx="10"/>
          </p:nvPr>
        </p:nvSpPr>
        <p:spPr/>
        <p:txBody>
          <a:bodyPr/>
          <a:lstStyle/>
          <a:p>
            <a:fld id="{713BDF93-F8D9-4D5C-BE8B-8FF3DB0CDF86}" type="datetimeFigureOut">
              <a:rPr lang="en-IN" smtClean="0"/>
              <a:t>06-10-2022</a:t>
            </a:fld>
            <a:endParaRPr lang="en-IN"/>
          </a:p>
        </p:txBody>
      </p:sp>
      <p:sp>
        <p:nvSpPr>
          <p:cNvPr id="4" name="Footer Placeholder 3">
            <a:extLst>
              <a:ext uri="{FF2B5EF4-FFF2-40B4-BE49-F238E27FC236}">
                <a16:creationId xmlns:a16="http://schemas.microsoft.com/office/drawing/2014/main" id="{CC7D99C6-D378-C604-6B46-E0ABDD179A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1F5EAD-3C93-DD2A-0922-6A0219017E40}"/>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425614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F62DC2-F23A-CA30-5718-A2C773C5E872}"/>
              </a:ext>
            </a:extLst>
          </p:cNvPr>
          <p:cNvSpPr>
            <a:spLocks noGrp="1"/>
          </p:cNvSpPr>
          <p:nvPr>
            <p:ph type="dt" sz="half" idx="10"/>
          </p:nvPr>
        </p:nvSpPr>
        <p:spPr/>
        <p:txBody>
          <a:bodyPr/>
          <a:lstStyle/>
          <a:p>
            <a:fld id="{713BDF93-F8D9-4D5C-BE8B-8FF3DB0CDF86}" type="datetimeFigureOut">
              <a:rPr lang="en-IN" smtClean="0"/>
              <a:t>06-10-2022</a:t>
            </a:fld>
            <a:endParaRPr lang="en-IN"/>
          </a:p>
        </p:txBody>
      </p:sp>
      <p:sp>
        <p:nvSpPr>
          <p:cNvPr id="3" name="Footer Placeholder 2">
            <a:extLst>
              <a:ext uri="{FF2B5EF4-FFF2-40B4-BE49-F238E27FC236}">
                <a16:creationId xmlns:a16="http://schemas.microsoft.com/office/drawing/2014/main" id="{7610D45B-1179-BB94-6A39-903BC4972D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47556A-96C2-41FB-E1F4-6BF5EA5ADE5B}"/>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332913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94A02-4885-D5D8-81EA-0B45F15E35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1ADBF6-7038-CE75-C3B8-3FC3FC563C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EB64EE-50EF-E13B-C40D-D0FD44CDF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8B2302-FC83-44CD-EB8B-CB58A2BFBBC6}"/>
              </a:ext>
            </a:extLst>
          </p:cNvPr>
          <p:cNvSpPr>
            <a:spLocks noGrp="1"/>
          </p:cNvSpPr>
          <p:nvPr>
            <p:ph type="dt" sz="half" idx="10"/>
          </p:nvPr>
        </p:nvSpPr>
        <p:spPr/>
        <p:txBody>
          <a:bodyPr/>
          <a:lstStyle/>
          <a:p>
            <a:fld id="{713BDF93-F8D9-4D5C-BE8B-8FF3DB0CDF86}" type="datetimeFigureOut">
              <a:rPr lang="en-IN" smtClean="0"/>
              <a:t>06-10-2022</a:t>
            </a:fld>
            <a:endParaRPr lang="en-IN"/>
          </a:p>
        </p:txBody>
      </p:sp>
      <p:sp>
        <p:nvSpPr>
          <p:cNvPr id="6" name="Footer Placeholder 5">
            <a:extLst>
              <a:ext uri="{FF2B5EF4-FFF2-40B4-BE49-F238E27FC236}">
                <a16:creationId xmlns:a16="http://schemas.microsoft.com/office/drawing/2014/main" id="{352C55CA-30AC-3B53-4045-705E3D65BE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E5E790-F20F-0785-44F2-886118CE49A9}"/>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41862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8224-9592-F7AA-336D-6AADF843EA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91E2F1-AAFA-B931-EC5C-73AE3D7FB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C2AB45-8A11-A222-78EA-B3FADEA016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510A67-57E2-68A9-940F-12BC1C7B05CE}"/>
              </a:ext>
            </a:extLst>
          </p:cNvPr>
          <p:cNvSpPr>
            <a:spLocks noGrp="1"/>
          </p:cNvSpPr>
          <p:nvPr>
            <p:ph type="dt" sz="half" idx="10"/>
          </p:nvPr>
        </p:nvSpPr>
        <p:spPr/>
        <p:txBody>
          <a:bodyPr/>
          <a:lstStyle/>
          <a:p>
            <a:fld id="{713BDF93-F8D9-4D5C-BE8B-8FF3DB0CDF86}" type="datetimeFigureOut">
              <a:rPr lang="en-IN" smtClean="0"/>
              <a:t>06-10-2022</a:t>
            </a:fld>
            <a:endParaRPr lang="en-IN"/>
          </a:p>
        </p:txBody>
      </p:sp>
      <p:sp>
        <p:nvSpPr>
          <p:cNvPr id="6" name="Footer Placeholder 5">
            <a:extLst>
              <a:ext uri="{FF2B5EF4-FFF2-40B4-BE49-F238E27FC236}">
                <a16:creationId xmlns:a16="http://schemas.microsoft.com/office/drawing/2014/main" id="{FDEC6113-2F39-83C9-F5E9-ACCD702852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6CB4D0-4206-964B-AB89-E61B3CBA33C5}"/>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3060584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67508A-63AC-A78E-0496-7846823BBE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BCAD7F-87CD-8A38-90D3-A3A96C68A8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50AF18-E60A-20D0-7184-2F9A309F53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BDF93-F8D9-4D5C-BE8B-8FF3DB0CDF86}" type="datetimeFigureOut">
              <a:rPr lang="en-IN" smtClean="0"/>
              <a:t>06-10-2022</a:t>
            </a:fld>
            <a:endParaRPr lang="en-IN"/>
          </a:p>
        </p:txBody>
      </p:sp>
      <p:sp>
        <p:nvSpPr>
          <p:cNvPr id="5" name="Footer Placeholder 4">
            <a:extLst>
              <a:ext uri="{FF2B5EF4-FFF2-40B4-BE49-F238E27FC236}">
                <a16:creationId xmlns:a16="http://schemas.microsoft.com/office/drawing/2014/main" id="{062DA932-71E3-29CA-02E5-D693654471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5F27B1-F465-E4F5-6478-E941C5DD3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DCAD30-9A02-4F3E-B041-2F12DB5C4A0D}" type="slidenum">
              <a:rPr lang="en-IN" smtClean="0"/>
              <a:t>‹#›</a:t>
            </a:fld>
            <a:endParaRPr lang="en-IN"/>
          </a:p>
        </p:txBody>
      </p:sp>
    </p:spTree>
    <p:extLst>
      <p:ext uri="{BB962C8B-B14F-4D97-AF65-F5344CB8AC3E}">
        <p14:creationId xmlns:p14="http://schemas.microsoft.com/office/powerpoint/2010/main" val="1907069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2A51-4B74-80DD-AE34-B4116B9C1035}"/>
              </a:ext>
            </a:extLst>
          </p:cNvPr>
          <p:cNvSpPr>
            <a:spLocks noGrp="1"/>
          </p:cNvSpPr>
          <p:nvPr>
            <p:ph type="ctrTitle"/>
          </p:nvPr>
        </p:nvSpPr>
        <p:spPr/>
        <p:txBody>
          <a:bodyPr/>
          <a:lstStyle/>
          <a:p>
            <a:pPr algn="ctr">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Malignant Comments Classifier Project </a:t>
            </a:r>
          </a:p>
        </p:txBody>
      </p:sp>
      <p:sp>
        <p:nvSpPr>
          <p:cNvPr id="3" name="Subtitle 2">
            <a:extLst>
              <a:ext uri="{FF2B5EF4-FFF2-40B4-BE49-F238E27FC236}">
                <a16:creationId xmlns:a16="http://schemas.microsoft.com/office/drawing/2014/main" id="{374A52A5-B227-D294-902E-A6EDBBBA78FA}"/>
              </a:ext>
            </a:extLst>
          </p:cNvPr>
          <p:cNvSpPr>
            <a:spLocks noGrp="1"/>
          </p:cNvSpPr>
          <p:nvPr>
            <p:ph type="subTitle" idx="1"/>
          </p:nvPr>
        </p:nvSpPr>
        <p:spPr/>
        <p:txBody>
          <a:bodyPr>
            <a:normAutofit lnSpcReduction="10000"/>
          </a:bodyPr>
          <a:lstStyle/>
          <a:p>
            <a:endParaRPr lang="en-IN" dirty="0"/>
          </a:p>
          <a:p>
            <a:endParaRPr lang="en-IN" dirty="0"/>
          </a:p>
          <a:p>
            <a:endParaRPr lang="en-IN" dirty="0"/>
          </a:p>
          <a:p>
            <a:r>
              <a:rPr lang="en-IN" dirty="0"/>
              <a:t>Submitted by – Amruta Shah</a:t>
            </a:r>
          </a:p>
          <a:p>
            <a:endParaRPr lang="en-IN" dirty="0"/>
          </a:p>
        </p:txBody>
      </p:sp>
    </p:spTree>
    <p:extLst>
      <p:ext uri="{BB962C8B-B14F-4D97-AF65-F5344CB8AC3E}">
        <p14:creationId xmlns:p14="http://schemas.microsoft.com/office/powerpoint/2010/main" val="3212438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A7CBA-003B-F132-FDBD-7BE4F9C36CC7}"/>
              </a:ext>
            </a:extLst>
          </p:cNvPr>
          <p:cNvSpPr>
            <a:spLocks noGrp="1"/>
          </p:cNvSpPr>
          <p:nvPr>
            <p:ph type="title"/>
          </p:nvPr>
        </p:nvSpPr>
        <p:spPr>
          <a:xfrm>
            <a:off x="838200" y="365125"/>
            <a:ext cx="10515600" cy="1115945"/>
          </a:xfrm>
        </p:spPr>
        <p:txBody>
          <a:bodyPr/>
          <a:lstStyle/>
          <a:p>
            <a:r>
              <a:rPr lang="en-IN" b="1" dirty="0"/>
              <a:t>Univariate Plots:-</a:t>
            </a:r>
          </a:p>
        </p:txBody>
      </p:sp>
      <p:pic>
        <p:nvPicPr>
          <p:cNvPr id="3" name="Picture 2">
            <a:extLst>
              <a:ext uri="{FF2B5EF4-FFF2-40B4-BE49-F238E27FC236}">
                <a16:creationId xmlns:a16="http://schemas.microsoft.com/office/drawing/2014/main" id="{157B83A6-CAAB-20E1-958E-09000C8411AF}"/>
              </a:ext>
            </a:extLst>
          </p:cNvPr>
          <p:cNvPicPr>
            <a:picLocks noChangeAspect="1"/>
          </p:cNvPicPr>
          <p:nvPr/>
        </p:nvPicPr>
        <p:blipFill>
          <a:blip r:embed="rId2"/>
          <a:stretch>
            <a:fillRect/>
          </a:stretch>
        </p:blipFill>
        <p:spPr>
          <a:xfrm>
            <a:off x="838200" y="1305126"/>
            <a:ext cx="4695825" cy="4505325"/>
          </a:xfrm>
          <a:prstGeom prst="rect">
            <a:avLst/>
          </a:prstGeom>
        </p:spPr>
      </p:pic>
      <p:pic>
        <p:nvPicPr>
          <p:cNvPr id="5" name="Picture 4">
            <a:extLst>
              <a:ext uri="{FF2B5EF4-FFF2-40B4-BE49-F238E27FC236}">
                <a16:creationId xmlns:a16="http://schemas.microsoft.com/office/drawing/2014/main" id="{1D8F652D-C1A5-41A5-9FD5-3C72C16351DF}"/>
              </a:ext>
            </a:extLst>
          </p:cNvPr>
          <p:cNvPicPr>
            <a:picLocks noChangeAspect="1"/>
          </p:cNvPicPr>
          <p:nvPr/>
        </p:nvPicPr>
        <p:blipFill>
          <a:blip r:embed="rId3"/>
          <a:stretch>
            <a:fillRect/>
          </a:stretch>
        </p:blipFill>
        <p:spPr>
          <a:xfrm>
            <a:off x="6291262" y="1762326"/>
            <a:ext cx="4305300" cy="4048125"/>
          </a:xfrm>
          <a:prstGeom prst="rect">
            <a:avLst/>
          </a:prstGeom>
        </p:spPr>
      </p:pic>
    </p:spTree>
    <p:extLst>
      <p:ext uri="{BB962C8B-B14F-4D97-AF65-F5344CB8AC3E}">
        <p14:creationId xmlns:p14="http://schemas.microsoft.com/office/powerpoint/2010/main" val="1479587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EA8C7F-9997-BCD2-7220-89DCC173C2A4}"/>
              </a:ext>
            </a:extLst>
          </p:cNvPr>
          <p:cNvPicPr>
            <a:picLocks noChangeAspect="1"/>
          </p:cNvPicPr>
          <p:nvPr/>
        </p:nvPicPr>
        <p:blipFill>
          <a:blip r:embed="rId2"/>
          <a:stretch>
            <a:fillRect/>
          </a:stretch>
        </p:blipFill>
        <p:spPr>
          <a:xfrm>
            <a:off x="966921" y="1022797"/>
            <a:ext cx="6206611" cy="4218904"/>
          </a:xfrm>
          <a:prstGeom prst="rect">
            <a:avLst/>
          </a:prstGeom>
        </p:spPr>
      </p:pic>
    </p:spTree>
    <p:extLst>
      <p:ext uri="{BB962C8B-B14F-4D97-AF65-F5344CB8AC3E}">
        <p14:creationId xmlns:p14="http://schemas.microsoft.com/office/powerpoint/2010/main" val="3335372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BC8E-0CBC-5E4E-5988-4627098EB31E}"/>
              </a:ext>
            </a:extLst>
          </p:cNvPr>
          <p:cNvSpPr>
            <a:spLocks noGrp="1"/>
          </p:cNvSpPr>
          <p:nvPr>
            <p:ph type="title"/>
          </p:nvPr>
        </p:nvSpPr>
        <p:spPr>
          <a:xfrm>
            <a:off x="838198" y="287852"/>
            <a:ext cx="10515600" cy="1325563"/>
          </a:xfrm>
        </p:spPr>
        <p:txBody>
          <a:bodyPr>
            <a:normAutofit/>
          </a:bodyPr>
          <a:lstStyle/>
          <a:p>
            <a:r>
              <a:rPr lang="en-IN" b="1" spc="-5" dirty="0">
                <a:solidFill>
                  <a:srgbClr val="292929"/>
                </a:solidFill>
                <a:effectLst/>
                <a:latin typeface="Calibri" panose="020F0502020204030204" pitchFamily="34" charset="0"/>
                <a:ea typeface="Calibri" panose="020F0502020204030204" pitchFamily="34" charset="0"/>
              </a:rPr>
              <a:t>Bivariate Plot</a:t>
            </a:r>
            <a:endParaRPr lang="en-IN" sz="8800" dirty="0"/>
          </a:p>
        </p:txBody>
      </p:sp>
      <p:pic>
        <p:nvPicPr>
          <p:cNvPr id="4" name="Picture 3">
            <a:extLst>
              <a:ext uri="{FF2B5EF4-FFF2-40B4-BE49-F238E27FC236}">
                <a16:creationId xmlns:a16="http://schemas.microsoft.com/office/drawing/2014/main" id="{598164D5-BB9D-1E37-73AB-7B0305B0F956}"/>
              </a:ext>
            </a:extLst>
          </p:cNvPr>
          <p:cNvPicPr>
            <a:picLocks noChangeAspect="1"/>
          </p:cNvPicPr>
          <p:nvPr/>
        </p:nvPicPr>
        <p:blipFill>
          <a:blip r:embed="rId2"/>
          <a:stretch>
            <a:fillRect/>
          </a:stretch>
        </p:blipFill>
        <p:spPr>
          <a:xfrm>
            <a:off x="838198" y="1235992"/>
            <a:ext cx="8808078" cy="5622008"/>
          </a:xfrm>
          <a:prstGeom prst="rect">
            <a:avLst/>
          </a:prstGeom>
        </p:spPr>
      </p:pic>
    </p:spTree>
    <p:extLst>
      <p:ext uri="{BB962C8B-B14F-4D97-AF65-F5344CB8AC3E}">
        <p14:creationId xmlns:p14="http://schemas.microsoft.com/office/powerpoint/2010/main" val="2716633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D79F1-6664-81D9-E0A1-8AD43400512B}"/>
              </a:ext>
            </a:extLst>
          </p:cNvPr>
          <p:cNvPicPr>
            <a:picLocks noChangeAspect="1"/>
          </p:cNvPicPr>
          <p:nvPr/>
        </p:nvPicPr>
        <p:blipFill>
          <a:blip r:embed="rId2"/>
          <a:stretch>
            <a:fillRect/>
          </a:stretch>
        </p:blipFill>
        <p:spPr>
          <a:xfrm>
            <a:off x="978794" y="624834"/>
            <a:ext cx="9838836" cy="5608332"/>
          </a:xfrm>
          <a:prstGeom prst="rect">
            <a:avLst/>
          </a:prstGeom>
        </p:spPr>
      </p:pic>
    </p:spTree>
    <p:extLst>
      <p:ext uri="{BB962C8B-B14F-4D97-AF65-F5344CB8AC3E}">
        <p14:creationId xmlns:p14="http://schemas.microsoft.com/office/powerpoint/2010/main" val="1651012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4FB5-ACFF-CFAC-06F4-0AD770AE4D16}"/>
              </a:ext>
            </a:extLst>
          </p:cNvPr>
          <p:cNvSpPr>
            <a:spLocks noGrp="1"/>
          </p:cNvSpPr>
          <p:nvPr>
            <p:ph type="title"/>
          </p:nvPr>
        </p:nvSpPr>
        <p:spPr>
          <a:xfrm>
            <a:off x="671848" y="30275"/>
            <a:ext cx="10515600" cy="1325563"/>
          </a:xfrm>
        </p:spPr>
        <p:txBody>
          <a:bodyPr>
            <a:normAutofit/>
          </a:bodyPr>
          <a:lstStyle/>
          <a:p>
            <a:r>
              <a:rPr lang="en-IN" sz="4800" b="1" spc="-5" dirty="0">
                <a:solidFill>
                  <a:srgbClr val="292929"/>
                </a:solidFill>
                <a:effectLst/>
                <a:latin typeface="Calibri" panose="020F0502020204030204" pitchFamily="34" charset="0"/>
                <a:ea typeface="Calibri" panose="020F0502020204030204" pitchFamily="34" charset="0"/>
              </a:rPr>
              <a:t>Multivariate Plot</a:t>
            </a:r>
            <a:endParaRPr lang="en-IN" sz="9600" dirty="0"/>
          </a:p>
        </p:txBody>
      </p:sp>
      <p:pic>
        <p:nvPicPr>
          <p:cNvPr id="3" name="Picture 2">
            <a:extLst>
              <a:ext uri="{FF2B5EF4-FFF2-40B4-BE49-F238E27FC236}">
                <a16:creationId xmlns:a16="http://schemas.microsoft.com/office/drawing/2014/main" id="{0C9BCD9F-01A5-A1C0-73B3-DD19E4722CA6}"/>
              </a:ext>
            </a:extLst>
          </p:cNvPr>
          <p:cNvPicPr>
            <a:picLocks noChangeAspect="1"/>
          </p:cNvPicPr>
          <p:nvPr/>
        </p:nvPicPr>
        <p:blipFill>
          <a:blip r:embed="rId2"/>
          <a:stretch>
            <a:fillRect/>
          </a:stretch>
        </p:blipFill>
        <p:spPr>
          <a:xfrm>
            <a:off x="1156747" y="1210672"/>
            <a:ext cx="7678160" cy="4971187"/>
          </a:xfrm>
          <a:prstGeom prst="rect">
            <a:avLst/>
          </a:prstGeom>
        </p:spPr>
      </p:pic>
    </p:spTree>
    <p:extLst>
      <p:ext uri="{BB962C8B-B14F-4D97-AF65-F5344CB8AC3E}">
        <p14:creationId xmlns:p14="http://schemas.microsoft.com/office/powerpoint/2010/main" val="3549905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3C21-70BF-B940-8470-DAE6A9CE459A}"/>
              </a:ext>
            </a:extLst>
          </p:cNvPr>
          <p:cNvSpPr>
            <a:spLocks noGrp="1"/>
          </p:cNvSpPr>
          <p:nvPr>
            <p:ph type="title"/>
          </p:nvPr>
        </p:nvSpPr>
        <p:spPr>
          <a:xfrm>
            <a:off x="838200" y="365125"/>
            <a:ext cx="10515600" cy="1115945"/>
          </a:xfrm>
        </p:spPr>
        <p:txBody>
          <a:bodyPr>
            <a:normAutofit/>
          </a:bodyPr>
          <a:lstStyle/>
          <a:p>
            <a:r>
              <a:rPr lang="en-IN" sz="4800" b="1" dirty="0"/>
              <a:t>Data Pre-processing:-</a:t>
            </a:r>
            <a:endParaRPr lang="en-IN" sz="4800" dirty="0"/>
          </a:p>
        </p:txBody>
      </p:sp>
      <p:sp>
        <p:nvSpPr>
          <p:cNvPr id="8" name="TextBox 7">
            <a:extLst>
              <a:ext uri="{FF2B5EF4-FFF2-40B4-BE49-F238E27FC236}">
                <a16:creationId xmlns:a16="http://schemas.microsoft.com/office/drawing/2014/main" id="{248D665A-FAC1-30A3-DD2F-A283D4838E2C}"/>
              </a:ext>
            </a:extLst>
          </p:cNvPr>
          <p:cNvSpPr txBox="1"/>
          <p:nvPr/>
        </p:nvSpPr>
        <p:spPr>
          <a:xfrm>
            <a:off x="838199" y="1481070"/>
            <a:ext cx="10739907" cy="2031325"/>
          </a:xfrm>
          <a:prstGeom prst="rect">
            <a:avLst/>
          </a:prstGeom>
          <a:noFill/>
        </p:spPr>
        <p:txBody>
          <a:bodyPr wrap="square">
            <a:spAutoFit/>
          </a:bodyPr>
          <a:lstStyle/>
          <a:p>
            <a:pPr algn="just"/>
            <a:r>
              <a:rPr lang="en-US" sz="1800" dirty="0">
                <a:effectLst/>
                <a:latin typeface="Georgia" panose="02040502050405020303" pitchFamily="18" charset="0"/>
                <a:ea typeface="Calibri" panose="020F0502020204030204" pitchFamily="34" charset="0"/>
                <a:cs typeface="Segoe UI" panose="020B0502040204020203" pitchFamily="34" charset="0"/>
              </a:rPr>
              <a:t>First of all, I have check for the duplicates &amp; treated well.</a:t>
            </a:r>
          </a:p>
          <a:p>
            <a:pPr algn="just"/>
            <a:r>
              <a:rPr lang="en-US" sz="1800" dirty="0">
                <a:effectLst/>
                <a:latin typeface="Georgia" panose="02040502050405020303" pitchFamily="18" charset="0"/>
                <a:ea typeface="Calibri" panose="020F0502020204030204" pitchFamily="34" charset="0"/>
                <a:cs typeface="Segoe UI" panose="020B0502040204020203" pitchFamily="34" charset="0"/>
              </a:rPr>
              <a:t>Check for the null values by plotting the heatmap I can not find the same. Moving further I have convert all the data into lower case by using string. lower() method. Further , I have done some NLP text pre-processing like string punctuation, removing special character, removing emoji, remove stop words and meanwhile I have check for the text length and added into dataset. This pre-processing I have done on both train and test data set which is provided.</a:t>
            </a:r>
          </a:p>
          <a:p>
            <a:pPr algn="just"/>
            <a:r>
              <a:rPr lang="en-US" sz="1800" dirty="0">
                <a:effectLst/>
                <a:latin typeface="Georgia" panose="02040502050405020303" pitchFamily="18" charset="0"/>
                <a:ea typeface="Calibri" panose="020F0502020204030204" pitchFamily="34" charset="0"/>
                <a:cs typeface="Segoe UI" panose="020B0502040204020203" pitchFamily="34" charset="0"/>
              </a:rPr>
              <a:t>All steps are shown below.</a:t>
            </a:r>
          </a:p>
        </p:txBody>
      </p:sp>
    </p:spTree>
    <p:extLst>
      <p:ext uri="{BB962C8B-B14F-4D97-AF65-F5344CB8AC3E}">
        <p14:creationId xmlns:p14="http://schemas.microsoft.com/office/powerpoint/2010/main" val="3546424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3C21-70BF-B940-8470-DAE6A9CE459A}"/>
              </a:ext>
            </a:extLst>
          </p:cNvPr>
          <p:cNvSpPr>
            <a:spLocks noGrp="1"/>
          </p:cNvSpPr>
          <p:nvPr>
            <p:ph type="title"/>
          </p:nvPr>
        </p:nvSpPr>
        <p:spPr>
          <a:xfrm>
            <a:off x="838200" y="365125"/>
            <a:ext cx="10515600" cy="1115945"/>
          </a:xfrm>
        </p:spPr>
        <p:txBody>
          <a:bodyPr>
            <a:normAutofit/>
          </a:bodyPr>
          <a:lstStyle/>
          <a:p>
            <a:r>
              <a:rPr lang="en-IN" sz="4800" b="1" dirty="0"/>
              <a:t>Data Pre-processing:-</a:t>
            </a:r>
            <a:endParaRPr lang="en-IN" sz="4800" dirty="0"/>
          </a:p>
        </p:txBody>
      </p:sp>
      <p:pic>
        <p:nvPicPr>
          <p:cNvPr id="3" name="Picture 2">
            <a:extLst>
              <a:ext uri="{FF2B5EF4-FFF2-40B4-BE49-F238E27FC236}">
                <a16:creationId xmlns:a16="http://schemas.microsoft.com/office/drawing/2014/main" id="{B739F08A-F597-24C4-8485-185EA7F3920D}"/>
              </a:ext>
            </a:extLst>
          </p:cNvPr>
          <p:cNvPicPr>
            <a:picLocks noChangeAspect="1"/>
          </p:cNvPicPr>
          <p:nvPr/>
        </p:nvPicPr>
        <p:blipFill>
          <a:blip r:embed="rId2"/>
          <a:stretch>
            <a:fillRect/>
          </a:stretch>
        </p:blipFill>
        <p:spPr>
          <a:xfrm>
            <a:off x="838200" y="1298083"/>
            <a:ext cx="4924425" cy="2819400"/>
          </a:xfrm>
          <a:prstGeom prst="rect">
            <a:avLst/>
          </a:prstGeom>
        </p:spPr>
      </p:pic>
      <p:pic>
        <p:nvPicPr>
          <p:cNvPr id="4" name="Picture 3">
            <a:extLst>
              <a:ext uri="{FF2B5EF4-FFF2-40B4-BE49-F238E27FC236}">
                <a16:creationId xmlns:a16="http://schemas.microsoft.com/office/drawing/2014/main" id="{89DD57D3-66D7-7D8A-B05E-7CD56A940422}"/>
              </a:ext>
            </a:extLst>
          </p:cNvPr>
          <p:cNvPicPr>
            <a:picLocks noChangeAspect="1"/>
          </p:cNvPicPr>
          <p:nvPr/>
        </p:nvPicPr>
        <p:blipFill>
          <a:blip r:embed="rId3"/>
          <a:stretch>
            <a:fillRect/>
          </a:stretch>
        </p:blipFill>
        <p:spPr>
          <a:xfrm>
            <a:off x="5921930" y="1298083"/>
            <a:ext cx="6055422" cy="3583010"/>
          </a:xfrm>
          <a:prstGeom prst="rect">
            <a:avLst/>
          </a:prstGeom>
        </p:spPr>
      </p:pic>
    </p:spTree>
    <p:extLst>
      <p:ext uri="{BB962C8B-B14F-4D97-AF65-F5344CB8AC3E}">
        <p14:creationId xmlns:p14="http://schemas.microsoft.com/office/powerpoint/2010/main" val="913734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3C21-70BF-B940-8470-DAE6A9CE459A}"/>
              </a:ext>
            </a:extLst>
          </p:cNvPr>
          <p:cNvSpPr>
            <a:spLocks noGrp="1"/>
          </p:cNvSpPr>
          <p:nvPr>
            <p:ph type="title"/>
          </p:nvPr>
        </p:nvSpPr>
        <p:spPr>
          <a:xfrm>
            <a:off x="838200" y="365125"/>
            <a:ext cx="10515600" cy="1115945"/>
          </a:xfrm>
        </p:spPr>
        <p:txBody>
          <a:bodyPr>
            <a:normAutofit/>
          </a:bodyPr>
          <a:lstStyle/>
          <a:p>
            <a:r>
              <a:rPr lang="en-IN" sz="4800" b="1" dirty="0"/>
              <a:t>Data Pre-processing:-</a:t>
            </a:r>
            <a:endParaRPr lang="en-IN" sz="4800" dirty="0"/>
          </a:p>
        </p:txBody>
      </p:sp>
      <p:pic>
        <p:nvPicPr>
          <p:cNvPr id="5" name="Picture 4">
            <a:extLst>
              <a:ext uri="{FF2B5EF4-FFF2-40B4-BE49-F238E27FC236}">
                <a16:creationId xmlns:a16="http://schemas.microsoft.com/office/drawing/2014/main" id="{F4486644-0724-01F2-83F6-7349CAB4D894}"/>
              </a:ext>
            </a:extLst>
          </p:cNvPr>
          <p:cNvPicPr>
            <a:picLocks noChangeAspect="1"/>
          </p:cNvPicPr>
          <p:nvPr/>
        </p:nvPicPr>
        <p:blipFill>
          <a:blip r:embed="rId2"/>
          <a:stretch>
            <a:fillRect/>
          </a:stretch>
        </p:blipFill>
        <p:spPr>
          <a:xfrm>
            <a:off x="838199" y="1481070"/>
            <a:ext cx="8228527" cy="1777285"/>
          </a:xfrm>
          <a:prstGeom prst="rect">
            <a:avLst/>
          </a:prstGeom>
        </p:spPr>
      </p:pic>
      <p:pic>
        <p:nvPicPr>
          <p:cNvPr id="6" name="Picture 5">
            <a:extLst>
              <a:ext uri="{FF2B5EF4-FFF2-40B4-BE49-F238E27FC236}">
                <a16:creationId xmlns:a16="http://schemas.microsoft.com/office/drawing/2014/main" id="{9757BF50-E5C5-8DEE-71EB-511B15A2604F}"/>
              </a:ext>
            </a:extLst>
          </p:cNvPr>
          <p:cNvPicPr>
            <a:picLocks noChangeAspect="1"/>
          </p:cNvPicPr>
          <p:nvPr/>
        </p:nvPicPr>
        <p:blipFill>
          <a:blip r:embed="rId3"/>
          <a:stretch>
            <a:fillRect/>
          </a:stretch>
        </p:blipFill>
        <p:spPr>
          <a:xfrm>
            <a:off x="754485" y="3168203"/>
            <a:ext cx="8395953" cy="3234520"/>
          </a:xfrm>
          <a:prstGeom prst="rect">
            <a:avLst/>
          </a:prstGeom>
        </p:spPr>
      </p:pic>
    </p:spTree>
    <p:extLst>
      <p:ext uri="{BB962C8B-B14F-4D97-AF65-F5344CB8AC3E}">
        <p14:creationId xmlns:p14="http://schemas.microsoft.com/office/powerpoint/2010/main" val="3906202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3C21-70BF-B940-8470-DAE6A9CE459A}"/>
              </a:ext>
            </a:extLst>
          </p:cNvPr>
          <p:cNvSpPr>
            <a:spLocks noGrp="1"/>
          </p:cNvSpPr>
          <p:nvPr>
            <p:ph type="title"/>
          </p:nvPr>
        </p:nvSpPr>
        <p:spPr>
          <a:xfrm>
            <a:off x="838200" y="365125"/>
            <a:ext cx="10515600" cy="1115945"/>
          </a:xfrm>
        </p:spPr>
        <p:txBody>
          <a:bodyPr>
            <a:normAutofit/>
          </a:bodyPr>
          <a:lstStyle/>
          <a:p>
            <a:r>
              <a:rPr lang="en-IN" sz="4800" b="1" dirty="0"/>
              <a:t>Data Pre-processing:-</a:t>
            </a:r>
            <a:endParaRPr lang="en-IN" sz="4800" dirty="0"/>
          </a:p>
        </p:txBody>
      </p:sp>
      <p:sp>
        <p:nvSpPr>
          <p:cNvPr id="4" name="TextBox 3">
            <a:extLst>
              <a:ext uri="{FF2B5EF4-FFF2-40B4-BE49-F238E27FC236}">
                <a16:creationId xmlns:a16="http://schemas.microsoft.com/office/drawing/2014/main" id="{97EAD4A6-F04A-74FD-826A-24531DCE2134}"/>
              </a:ext>
            </a:extLst>
          </p:cNvPr>
          <p:cNvSpPr txBox="1"/>
          <p:nvPr/>
        </p:nvSpPr>
        <p:spPr>
          <a:xfrm>
            <a:off x="550572" y="1370493"/>
            <a:ext cx="9945710" cy="375552"/>
          </a:xfrm>
          <a:prstGeom prst="rect">
            <a:avLst/>
          </a:prstGeom>
          <a:noFill/>
        </p:spPr>
        <p:txBody>
          <a:bodyPr wrap="square">
            <a:spAutoFit/>
          </a:bodyPr>
          <a:lstStyle/>
          <a:p>
            <a:pPr marL="457200">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As our dataset has objective type data so covert them into int by using Encoding method as shown.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966D4845-B465-29A9-9858-0DD824544F86}"/>
              </a:ext>
            </a:extLst>
          </p:cNvPr>
          <p:cNvPicPr>
            <a:picLocks noChangeAspect="1"/>
          </p:cNvPicPr>
          <p:nvPr/>
        </p:nvPicPr>
        <p:blipFill>
          <a:blip r:embed="rId2"/>
          <a:stretch>
            <a:fillRect/>
          </a:stretch>
        </p:blipFill>
        <p:spPr>
          <a:xfrm>
            <a:off x="1015079" y="1746045"/>
            <a:ext cx="8373620" cy="3741462"/>
          </a:xfrm>
          <a:prstGeom prst="rect">
            <a:avLst/>
          </a:prstGeom>
        </p:spPr>
      </p:pic>
    </p:spTree>
    <p:extLst>
      <p:ext uri="{BB962C8B-B14F-4D97-AF65-F5344CB8AC3E}">
        <p14:creationId xmlns:p14="http://schemas.microsoft.com/office/powerpoint/2010/main" val="225427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9E9D2E-36A4-774F-9CD0-CE1D8E1F658D}"/>
              </a:ext>
            </a:extLst>
          </p:cNvPr>
          <p:cNvSpPr txBox="1"/>
          <p:nvPr/>
        </p:nvSpPr>
        <p:spPr>
          <a:xfrm>
            <a:off x="1403797" y="655789"/>
            <a:ext cx="7614633" cy="595932"/>
          </a:xfrm>
          <a:prstGeom prst="rect">
            <a:avLst/>
          </a:prstGeom>
          <a:noFill/>
        </p:spPr>
        <p:txBody>
          <a:bodyPr wrap="square">
            <a:spAutoFit/>
          </a:bodyPr>
          <a:lstStyle/>
          <a:p>
            <a:pPr lvl="0">
              <a:lnSpc>
                <a:spcPct val="107000"/>
              </a:lnSpc>
              <a:spcAft>
                <a:spcPts val="800"/>
              </a:spcAft>
            </a:pPr>
            <a:r>
              <a:rPr lang="en-IN" sz="3200" dirty="0">
                <a:effectLst/>
                <a:latin typeface="Calibri" panose="020F0502020204030204" pitchFamily="34" charset="0"/>
                <a:ea typeface="Calibri" panose="020F0502020204030204" pitchFamily="34" charset="0"/>
                <a:cs typeface="Times New Roman" panose="02020603050405020304" pitchFamily="18" charset="0"/>
              </a:rPr>
              <a:t>Data Inputs- Logic- Output Relationships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41B072B6-1233-54D0-43B9-5CD10132D25C}"/>
              </a:ext>
            </a:extLst>
          </p:cNvPr>
          <p:cNvSpPr txBox="1"/>
          <p:nvPr/>
        </p:nvSpPr>
        <p:spPr>
          <a:xfrm>
            <a:off x="898301" y="1370342"/>
            <a:ext cx="9739647" cy="671915"/>
          </a:xfrm>
          <a:prstGeom prst="rect">
            <a:avLst/>
          </a:prstGeom>
          <a:noFill/>
        </p:spPr>
        <p:txBody>
          <a:bodyPr wrap="square">
            <a:spAutoFit/>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To check the Input output relation, I have plotted the heatmap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data.corr</a:t>
            </a:r>
            <a:r>
              <a:rPr lang="en-IN" sz="1800" dirty="0">
                <a:effectLst/>
                <a:latin typeface="Calibri" panose="020F0502020204030204" pitchFamily="34" charset="0"/>
                <a:ea typeface="Calibri" panose="020F0502020204030204" pitchFamily="34" charset="0"/>
                <a:cs typeface="Times New Roman" panose="02020603050405020304" pitchFamily="18" charset="0"/>
              </a:rPr>
              <a:t> () technique to check the multicollinearity. As shown in below screenshot. And detected no multicollinearity.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C98E57F-FDB4-E5D5-0E5A-1AD96BD6F17D}"/>
              </a:ext>
            </a:extLst>
          </p:cNvPr>
          <p:cNvPicPr>
            <a:picLocks noChangeAspect="1"/>
          </p:cNvPicPr>
          <p:nvPr/>
        </p:nvPicPr>
        <p:blipFill>
          <a:blip r:embed="rId2"/>
          <a:stretch>
            <a:fillRect/>
          </a:stretch>
        </p:blipFill>
        <p:spPr>
          <a:xfrm>
            <a:off x="1403797" y="2160878"/>
            <a:ext cx="9674832" cy="3750525"/>
          </a:xfrm>
          <a:prstGeom prst="rect">
            <a:avLst/>
          </a:prstGeom>
        </p:spPr>
      </p:pic>
    </p:spTree>
    <p:extLst>
      <p:ext uri="{BB962C8B-B14F-4D97-AF65-F5344CB8AC3E}">
        <p14:creationId xmlns:p14="http://schemas.microsoft.com/office/powerpoint/2010/main" val="181905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A3E4-FE26-FA27-6B1C-4A93D863D001}"/>
              </a:ext>
            </a:extLst>
          </p:cNvPr>
          <p:cNvSpPr>
            <a:spLocks noGrp="1"/>
          </p:cNvSpPr>
          <p:nvPr>
            <p:ph type="title"/>
          </p:nvPr>
        </p:nvSpPr>
        <p:spPr/>
        <p:txBody>
          <a:bodyPr/>
          <a:lstStyle/>
          <a:p>
            <a:r>
              <a:rPr lang="en-IN" dirty="0"/>
              <a:t>Information</a:t>
            </a:r>
          </a:p>
        </p:txBody>
      </p:sp>
      <p:sp>
        <p:nvSpPr>
          <p:cNvPr id="3" name="Content Placeholder 2">
            <a:extLst>
              <a:ext uri="{FF2B5EF4-FFF2-40B4-BE49-F238E27FC236}">
                <a16:creationId xmlns:a16="http://schemas.microsoft.com/office/drawing/2014/main" id="{700F2FFA-7071-D9FA-C3C9-B54943003772}"/>
              </a:ext>
            </a:extLst>
          </p:cNvPr>
          <p:cNvSpPr>
            <a:spLocks noGrp="1"/>
          </p:cNvSpPr>
          <p:nvPr>
            <p:ph idx="1"/>
          </p:nvPr>
        </p:nvSpPr>
        <p:spPr/>
        <p:txBody>
          <a:bodyPr>
            <a:normAutofit/>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a:t>
            </a:r>
          </a:p>
          <a:p>
            <a:pPr marL="457200">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p:txBody>
      </p:sp>
    </p:spTree>
    <p:extLst>
      <p:ext uri="{BB962C8B-B14F-4D97-AF65-F5344CB8AC3E}">
        <p14:creationId xmlns:p14="http://schemas.microsoft.com/office/powerpoint/2010/main" val="3555248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9E9D2E-36A4-774F-9CD0-CE1D8E1F658D}"/>
              </a:ext>
            </a:extLst>
          </p:cNvPr>
          <p:cNvSpPr txBox="1"/>
          <p:nvPr/>
        </p:nvSpPr>
        <p:spPr>
          <a:xfrm>
            <a:off x="1403797" y="655789"/>
            <a:ext cx="7614633" cy="595932"/>
          </a:xfrm>
          <a:prstGeom prst="rect">
            <a:avLst/>
          </a:prstGeom>
          <a:noFill/>
        </p:spPr>
        <p:txBody>
          <a:bodyPr wrap="square">
            <a:spAutoFit/>
          </a:bodyPr>
          <a:lstStyle/>
          <a:p>
            <a:pPr lvl="0">
              <a:lnSpc>
                <a:spcPct val="107000"/>
              </a:lnSpc>
              <a:spcAft>
                <a:spcPts val="800"/>
              </a:spcAft>
            </a:pPr>
            <a:r>
              <a:rPr lang="en-IN" sz="3200" dirty="0">
                <a:effectLst/>
                <a:latin typeface="Calibri" panose="020F0502020204030204" pitchFamily="34" charset="0"/>
                <a:ea typeface="Calibri" panose="020F0502020204030204" pitchFamily="34" charset="0"/>
                <a:cs typeface="Times New Roman" panose="02020603050405020304" pitchFamily="18" charset="0"/>
              </a:rPr>
              <a:t>Data Imbalance Handling: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B9A99BE0-3D41-818A-8DCB-83377CA0DC59}"/>
              </a:ext>
            </a:extLst>
          </p:cNvPr>
          <p:cNvPicPr>
            <a:picLocks noChangeAspect="1"/>
          </p:cNvPicPr>
          <p:nvPr/>
        </p:nvPicPr>
        <p:blipFill>
          <a:blip r:embed="rId2"/>
          <a:stretch>
            <a:fillRect/>
          </a:stretch>
        </p:blipFill>
        <p:spPr>
          <a:xfrm>
            <a:off x="1403796" y="1417280"/>
            <a:ext cx="7614633" cy="3399390"/>
          </a:xfrm>
          <a:prstGeom prst="rect">
            <a:avLst/>
          </a:prstGeom>
        </p:spPr>
      </p:pic>
    </p:spTree>
    <p:extLst>
      <p:ext uri="{BB962C8B-B14F-4D97-AF65-F5344CB8AC3E}">
        <p14:creationId xmlns:p14="http://schemas.microsoft.com/office/powerpoint/2010/main" val="1030064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AD6C-E5FB-CDCE-ABCE-FFD6E43BEFBD}"/>
              </a:ext>
            </a:extLst>
          </p:cNvPr>
          <p:cNvSpPr>
            <a:spLocks noGrp="1"/>
          </p:cNvSpPr>
          <p:nvPr>
            <p:ph type="title"/>
          </p:nvPr>
        </p:nvSpPr>
        <p:spPr>
          <a:xfrm>
            <a:off x="838200" y="365126"/>
            <a:ext cx="10515600" cy="1064430"/>
          </a:xfrm>
        </p:spPr>
        <p:txBody>
          <a:bodyPr/>
          <a:lstStyle/>
          <a:p>
            <a:r>
              <a:rPr lang="en-IN" dirty="0"/>
              <a:t>Build the models &amp; select best one</a:t>
            </a:r>
          </a:p>
        </p:txBody>
      </p:sp>
      <p:pic>
        <p:nvPicPr>
          <p:cNvPr id="4" name="Picture 3">
            <a:extLst>
              <a:ext uri="{FF2B5EF4-FFF2-40B4-BE49-F238E27FC236}">
                <a16:creationId xmlns:a16="http://schemas.microsoft.com/office/drawing/2014/main" id="{293BDE43-262D-3AE8-5961-D15593497B2D}"/>
              </a:ext>
            </a:extLst>
          </p:cNvPr>
          <p:cNvPicPr>
            <a:picLocks noChangeAspect="1"/>
          </p:cNvPicPr>
          <p:nvPr/>
        </p:nvPicPr>
        <p:blipFill>
          <a:blip r:embed="rId2"/>
          <a:stretch>
            <a:fillRect/>
          </a:stretch>
        </p:blipFill>
        <p:spPr>
          <a:xfrm>
            <a:off x="1053715" y="1238594"/>
            <a:ext cx="7691040" cy="5024755"/>
          </a:xfrm>
          <a:prstGeom prst="rect">
            <a:avLst/>
          </a:prstGeom>
        </p:spPr>
      </p:pic>
    </p:spTree>
    <p:extLst>
      <p:ext uri="{BB962C8B-B14F-4D97-AF65-F5344CB8AC3E}">
        <p14:creationId xmlns:p14="http://schemas.microsoft.com/office/powerpoint/2010/main" val="2320161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AD6C-E5FB-CDCE-ABCE-FFD6E43BEFBD}"/>
              </a:ext>
            </a:extLst>
          </p:cNvPr>
          <p:cNvSpPr>
            <a:spLocks noGrp="1"/>
          </p:cNvSpPr>
          <p:nvPr>
            <p:ph type="title"/>
          </p:nvPr>
        </p:nvSpPr>
        <p:spPr>
          <a:xfrm>
            <a:off x="838200" y="365126"/>
            <a:ext cx="10515600" cy="1064430"/>
          </a:xfrm>
        </p:spPr>
        <p:txBody>
          <a:bodyPr/>
          <a:lstStyle/>
          <a:p>
            <a:r>
              <a:rPr lang="en-IN" dirty="0"/>
              <a:t>All models accuracy</a:t>
            </a:r>
          </a:p>
        </p:txBody>
      </p:sp>
      <p:pic>
        <p:nvPicPr>
          <p:cNvPr id="5" name="Picture 4">
            <a:extLst>
              <a:ext uri="{FF2B5EF4-FFF2-40B4-BE49-F238E27FC236}">
                <a16:creationId xmlns:a16="http://schemas.microsoft.com/office/drawing/2014/main" id="{808536D6-A1AB-0F69-B505-A0B76F9A7086}"/>
              </a:ext>
            </a:extLst>
          </p:cNvPr>
          <p:cNvPicPr>
            <a:picLocks noChangeAspect="1"/>
          </p:cNvPicPr>
          <p:nvPr/>
        </p:nvPicPr>
        <p:blipFill>
          <a:blip r:embed="rId2"/>
          <a:stretch>
            <a:fillRect/>
          </a:stretch>
        </p:blipFill>
        <p:spPr>
          <a:xfrm>
            <a:off x="838200" y="1515682"/>
            <a:ext cx="9629775" cy="3826635"/>
          </a:xfrm>
          <a:prstGeom prst="rect">
            <a:avLst/>
          </a:prstGeom>
        </p:spPr>
      </p:pic>
    </p:spTree>
    <p:extLst>
      <p:ext uri="{BB962C8B-B14F-4D97-AF65-F5344CB8AC3E}">
        <p14:creationId xmlns:p14="http://schemas.microsoft.com/office/powerpoint/2010/main" val="1587901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E2D5E5-6675-1909-9C81-F534AAC349AA}"/>
              </a:ext>
            </a:extLst>
          </p:cNvPr>
          <p:cNvSpPr>
            <a:spLocks noGrp="1"/>
          </p:cNvSpPr>
          <p:nvPr>
            <p:ph type="title"/>
          </p:nvPr>
        </p:nvSpPr>
        <p:spPr>
          <a:xfrm>
            <a:off x="838200" y="365125"/>
            <a:ext cx="10515600" cy="1463675"/>
          </a:xfrm>
        </p:spPr>
        <p:txBody>
          <a:bodyPr>
            <a:normAutofit fontScale="90000"/>
          </a:bodyPr>
          <a:lstStyle/>
          <a:p>
            <a:r>
              <a:rPr lang="en-IN" dirty="0"/>
              <a:t>Selected Model</a:t>
            </a:r>
            <a:br>
              <a:rPr lang="en-IN" dirty="0"/>
            </a:br>
            <a:br>
              <a:rPr lang="en-IN" dirty="0"/>
            </a:br>
            <a:endParaRPr lang="en-IN" dirty="0"/>
          </a:p>
        </p:txBody>
      </p:sp>
      <p:pic>
        <p:nvPicPr>
          <p:cNvPr id="2" name="Picture 1">
            <a:extLst>
              <a:ext uri="{FF2B5EF4-FFF2-40B4-BE49-F238E27FC236}">
                <a16:creationId xmlns:a16="http://schemas.microsoft.com/office/drawing/2014/main" id="{A3E36F3C-38AD-A40D-7052-031010BA8993}"/>
              </a:ext>
            </a:extLst>
          </p:cNvPr>
          <p:cNvPicPr>
            <a:picLocks noChangeAspect="1"/>
          </p:cNvPicPr>
          <p:nvPr/>
        </p:nvPicPr>
        <p:blipFill>
          <a:blip r:embed="rId2"/>
          <a:stretch>
            <a:fillRect/>
          </a:stretch>
        </p:blipFill>
        <p:spPr>
          <a:xfrm>
            <a:off x="838200" y="953573"/>
            <a:ext cx="7958070" cy="1789628"/>
          </a:xfrm>
          <a:prstGeom prst="rect">
            <a:avLst/>
          </a:prstGeom>
        </p:spPr>
      </p:pic>
      <p:pic>
        <p:nvPicPr>
          <p:cNvPr id="3" name="Picture 2">
            <a:extLst>
              <a:ext uri="{FF2B5EF4-FFF2-40B4-BE49-F238E27FC236}">
                <a16:creationId xmlns:a16="http://schemas.microsoft.com/office/drawing/2014/main" id="{DABCFC9D-7F91-4CED-2EE2-626103CF6B5C}"/>
              </a:ext>
            </a:extLst>
          </p:cNvPr>
          <p:cNvPicPr>
            <a:picLocks noChangeAspect="1"/>
          </p:cNvPicPr>
          <p:nvPr/>
        </p:nvPicPr>
        <p:blipFill>
          <a:blip r:embed="rId3"/>
          <a:stretch>
            <a:fillRect/>
          </a:stretch>
        </p:blipFill>
        <p:spPr>
          <a:xfrm>
            <a:off x="838200" y="2743201"/>
            <a:ext cx="8151254" cy="4048125"/>
          </a:xfrm>
          <a:prstGeom prst="rect">
            <a:avLst/>
          </a:prstGeom>
        </p:spPr>
      </p:pic>
    </p:spTree>
    <p:extLst>
      <p:ext uri="{BB962C8B-B14F-4D97-AF65-F5344CB8AC3E}">
        <p14:creationId xmlns:p14="http://schemas.microsoft.com/office/powerpoint/2010/main" val="3079617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659A-3F0A-8D51-67C1-92C783ABCB05}"/>
              </a:ext>
            </a:extLst>
          </p:cNvPr>
          <p:cNvSpPr>
            <a:spLocks noGrp="1"/>
          </p:cNvSpPr>
          <p:nvPr>
            <p:ph type="title"/>
          </p:nvPr>
        </p:nvSpPr>
        <p:spPr>
          <a:xfrm>
            <a:off x="683653" y="1815922"/>
            <a:ext cx="10515600" cy="4546242"/>
          </a:xfrm>
        </p:spPr>
        <p:txBody>
          <a:bodyPr>
            <a:normAutofit/>
          </a:bodyPr>
          <a:lstStyle/>
          <a:p>
            <a:pPr>
              <a:lnSpc>
                <a:spcPts val="2400"/>
              </a:lnSpc>
              <a:spcAft>
                <a:spcPts val="800"/>
              </a:spcAft>
            </a:pPr>
            <a:r>
              <a:rPr lang="en-US" sz="2400" spc="-5">
                <a:solidFill>
                  <a:srgbClr val="292929"/>
                </a:solidFill>
                <a:effectLst/>
                <a:latin typeface="Calibri" panose="020F0502020204030204" pitchFamily="34" charset="0"/>
                <a:ea typeface="Calibri" panose="020F0502020204030204" pitchFamily="34" charset="0"/>
                <a:cs typeface="Calibri" panose="020F0502020204030204" pitchFamily="34" charset="0"/>
              </a:rPr>
              <a:t>In </a:t>
            </a:r>
            <a: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this project we build the </a:t>
            </a:r>
            <a:r>
              <a:rPr lang="en-US" sz="2400" spc="-5" dirty="0">
                <a:solidFill>
                  <a:srgbClr val="292929"/>
                </a:solidFill>
                <a:latin typeface="Calibri" panose="020F0502020204030204" pitchFamily="34" charset="0"/>
                <a:ea typeface="Calibri" panose="020F0502020204030204" pitchFamily="34" charset="0"/>
                <a:cs typeface="Calibri" panose="020F0502020204030204" pitchFamily="34" charset="0"/>
              </a:rPr>
              <a:t>classification</a:t>
            </a:r>
            <a: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model that can predict </a:t>
            </a:r>
            <a:r>
              <a:rPr lang="en-US" sz="2400" spc="-5" dirty="0">
                <a:solidFill>
                  <a:srgbClr val="292929"/>
                </a:solidFill>
                <a:latin typeface="Calibri" panose="020F0502020204030204" pitchFamily="34" charset="0"/>
                <a:ea typeface="Calibri" panose="020F0502020204030204" pitchFamily="34" charset="0"/>
                <a:cs typeface="Calibri" panose="020F0502020204030204" pitchFamily="34" charset="0"/>
              </a:rPr>
              <a:t>Malignant</a:t>
            </a:r>
            <a: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based on reviews. The challenge behind predicting models is EDA </a:t>
            </a:r>
            <a:r>
              <a:rPr lang="en-US" sz="2400" spc="-5" dirty="0">
                <a:solidFill>
                  <a:srgbClr val="292929"/>
                </a:solidFill>
                <a:latin typeface="Calibri" panose="020F0502020204030204" pitchFamily="34" charset="0"/>
                <a:ea typeface="Calibri" panose="020F0502020204030204" pitchFamily="34" charset="0"/>
                <a:cs typeface="Calibri" panose="020F0502020204030204" pitchFamily="34" charset="0"/>
              </a:rPr>
              <a:t>with NLP</a:t>
            </a:r>
            <a: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a:t>
            </a:r>
            <a:b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b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We have gone through how to implement the entire machine learning pipeline, and we have an intuitive understanding of machine learning algorithms. The larger the dataset gets, the more complex each of the mentioned steps gets. Therefore, using this as a base will help while you build your knowledge of machine learning pipelines.</a:t>
            </a:r>
            <a:b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b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Future scope of this project is that we can use to predict the malignant comments to online hate, described as abusive language, aggression, cyberbullying, hatefulness and many others comment’s to avoid mentally leading to depression, mental illness, self-hatred and suicidal thoughts.</a:t>
            </a:r>
            <a:endParaRPr lang="en-IN" sz="6600" dirty="0"/>
          </a:p>
        </p:txBody>
      </p:sp>
      <p:sp>
        <p:nvSpPr>
          <p:cNvPr id="8" name="TextBox 7">
            <a:extLst>
              <a:ext uri="{FF2B5EF4-FFF2-40B4-BE49-F238E27FC236}">
                <a16:creationId xmlns:a16="http://schemas.microsoft.com/office/drawing/2014/main" id="{207DCD44-9EBA-F362-8C64-63AAD8AFD386}"/>
              </a:ext>
            </a:extLst>
          </p:cNvPr>
          <p:cNvSpPr txBox="1"/>
          <p:nvPr/>
        </p:nvSpPr>
        <p:spPr>
          <a:xfrm>
            <a:off x="683653" y="882203"/>
            <a:ext cx="9413383" cy="646331"/>
          </a:xfrm>
          <a:prstGeom prst="rect">
            <a:avLst/>
          </a:prstGeom>
          <a:noFill/>
        </p:spPr>
        <p:txBody>
          <a:bodyPr wrap="square">
            <a:spAutoFit/>
          </a:bodyPr>
          <a:lstStyle/>
          <a:p>
            <a:r>
              <a:rPr lang="en-IN" sz="3600" b="1"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Conclusion and Future Scope</a:t>
            </a:r>
            <a:r>
              <a:rPr lang="en-IN" sz="36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a:t>
            </a:r>
            <a:endParaRPr lang="en-IN" sz="3600" dirty="0"/>
          </a:p>
        </p:txBody>
      </p:sp>
    </p:spTree>
    <p:extLst>
      <p:ext uri="{BB962C8B-B14F-4D97-AF65-F5344CB8AC3E}">
        <p14:creationId xmlns:p14="http://schemas.microsoft.com/office/powerpoint/2010/main" val="356499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F22F-BCFA-7985-55F3-8F612EA52A02}"/>
              </a:ext>
            </a:extLst>
          </p:cNvPr>
          <p:cNvSpPr>
            <a:spLocks noGrp="1"/>
          </p:cNvSpPr>
          <p:nvPr>
            <p:ph type="title"/>
          </p:nvPr>
        </p:nvSpPr>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F0EF80D3-DFA8-DCC9-D64F-B1D768EA2C70}"/>
              </a:ext>
            </a:extLst>
          </p:cNvPr>
          <p:cNvSpPr>
            <a:spLocks noGrp="1"/>
          </p:cNvSpPr>
          <p:nvPr>
            <p:ph idx="1"/>
          </p:nvPr>
        </p:nvSpPr>
        <p:spPr>
          <a:xfrm>
            <a:off x="838200" y="1339403"/>
            <a:ext cx="10515600" cy="5153472"/>
          </a:xfrm>
        </p:spPr>
        <p:txBody>
          <a:bodyPr>
            <a:normAutofit lnSpcReduction="10000"/>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a:t>
            </a:r>
          </a:p>
          <a:p>
            <a:pPr marL="457200">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Set Description:  The data set contains the training set, which has approximately 1,59,000 samples and the test set which contains nearly 1,53,000 samples. All the data samples contain 8 fields which includes ‘Id’, ‘Comments’, ‘Malignant’, ‘Highly malignant’, ‘Rude’, ‘Threat’, ‘Abuse’ and ‘Loathe’. The label can be either 0 or 1, where 0 denotes a NO while 1 denotes a YES. There are various comments which have multiple labels. The first attribute is a unique ID associated</a:t>
            </a:r>
            <a:r>
              <a:rPr lang="en-US" sz="2000" dirty="0">
                <a:effectLst/>
                <a:latin typeface="Calibri" panose="020F0502020204030204" pitchFamily="34" charset="0"/>
                <a:ea typeface="Calibri" panose="020F0502020204030204" pitchFamily="34" charset="0"/>
                <a:cs typeface="Times New Roman" panose="02020603050405020304" pitchFamily="18" charset="0"/>
              </a:rPr>
              <a:t> with each comment.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 set includes:</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Malignant: It is the Label column, which includes values 0 and 1, denoting if the comment is malignant or not. Highly Malignant: It denotes comments that are highly malignant and hurtful. Rude: It denotes comments that are very rude and offensive. Threat: It contains indication of the comments that are giving any threat to someone. Abuse: It is for comments that are abusive in nature. Loathe: It describes the comments which are hateful and loathing in nature.  ID: It includes unique Ids associated with each comment text given. Comment text: This column contains the comments extracted from various social media platforms.</a:t>
            </a:r>
          </a:p>
          <a:p>
            <a:pPr marL="457200">
              <a:lnSpc>
                <a:spcPct val="107000"/>
              </a:lnSpc>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098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33CE-40EE-F8FB-08F5-C0DD8722EE4C}"/>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7AA84C11-34EF-F15D-5569-6DB7F63BEDB8}"/>
              </a:ext>
            </a:extLst>
          </p:cNvPr>
          <p:cNvSpPr>
            <a:spLocks noGrp="1"/>
          </p:cNvSpPr>
          <p:nvPr>
            <p:ph idx="1"/>
          </p:nvPr>
        </p:nvSpPr>
        <p:spPr/>
        <p:txBody>
          <a:bodyPr/>
          <a:lstStyle/>
          <a:p>
            <a:r>
              <a:rPr lang="en-US" dirty="0"/>
              <a:t>The steps followed in this work, right from the dataset preparation to obtaining results are represented in Fig.</a:t>
            </a:r>
            <a:endParaRPr lang="en-IN" dirty="0"/>
          </a:p>
        </p:txBody>
      </p:sp>
      <p:pic>
        <p:nvPicPr>
          <p:cNvPr id="4" name="Picture 3">
            <a:extLst>
              <a:ext uri="{FF2B5EF4-FFF2-40B4-BE49-F238E27FC236}">
                <a16:creationId xmlns:a16="http://schemas.microsoft.com/office/drawing/2014/main" id="{806E486D-657F-E33C-1B87-5A68541BAE75}"/>
              </a:ext>
            </a:extLst>
          </p:cNvPr>
          <p:cNvPicPr>
            <a:picLocks noChangeAspect="1"/>
          </p:cNvPicPr>
          <p:nvPr/>
        </p:nvPicPr>
        <p:blipFill>
          <a:blip r:embed="rId2"/>
          <a:stretch>
            <a:fillRect/>
          </a:stretch>
        </p:blipFill>
        <p:spPr>
          <a:xfrm>
            <a:off x="1635616" y="2765425"/>
            <a:ext cx="9040969" cy="2772490"/>
          </a:xfrm>
          <a:prstGeom prst="rect">
            <a:avLst/>
          </a:prstGeom>
        </p:spPr>
      </p:pic>
    </p:spTree>
    <p:extLst>
      <p:ext uri="{BB962C8B-B14F-4D97-AF65-F5344CB8AC3E}">
        <p14:creationId xmlns:p14="http://schemas.microsoft.com/office/powerpoint/2010/main" val="1509732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5A2EB-08FD-6C94-35E8-78CC378E1AE2}"/>
              </a:ext>
            </a:extLst>
          </p:cNvPr>
          <p:cNvSpPr>
            <a:spLocks noGrp="1"/>
          </p:cNvSpPr>
          <p:nvPr>
            <p:ph type="title"/>
          </p:nvPr>
        </p:nvSpPr>
        <p:spPr/>
        <p:txBody>
          <a:bodyPr/>
          <a:lstStyle/>
          <a:p>
            <a:r>
              <a:rPr lang="en-IN" b="1" dirty="0"/>
              <a:t>EDA (Exploratory Data Analysis):-</a:t>
            </a:r>
          </a:p>
        </p:txBody>
      </p:sp>
      <p:sp>
        <p:nvSpPr>
          <p:cNvPr id="3" name="Content Placeholder 2">
            <a:extLst>
              <a:ext uri="{FF2B5EF4-FFF2-40B4-BE49-F238E27FC236}">
                <a16:creationId xmlns:a16="http://schemas.microsoft.com/office/drawing/2014/main" id="{B75A6069-30BB-7759-8E04-D9CCF5451D44}"/>
              </a:ext>
            </a:extLst>
          </p:cNvPr>
          <p:cNvSpPr>
            <a:spLocks noGrp="1"/>
          </p:cNvSpPr>
          <p:nvPr>
            <p:ph idx="1"/>
          </p:nvPr>
        </p:nvSpPr>
        <p:spPr>
          <a:xfrm>
            <a:off x="838200" y="1838504"/>
            <a:ext cx="10515600" cy="4351338"/>
          </a:xfrm>
        </p:spPr>
        <p:txBody>
          <a:bodyPr/>
          <a:lstStyle/>
          <a:p>
            <a:pPr marL="0" indent="0">
              <a:buNone/>
            </a:pPr>
            <a:r>
              <a:rPr lang="en-IN" b="1" dirty="0"/>
              <a:t>Import libraries: -</a:t>
            </a:r>
          </a:p>
          <a:p>
            <a:r>
              <a:rPr lang="en-IN" dirty="0"/>
              <a:t>Import pandas as pd        # for data manipulation</a:t>
            </a:r>
          </a:p>
          <a:p>
            <a:r>
              <a:rPr lang="en-IN" dirty="0"/>
              <a:t>Import </a:t>
            </a:r>
            <a:r>
              <a:rPr lang="en-IN" dirty="0" err="1"/>
              <a:t>numpy</a:t>
            </a:r>
            <a:r>
              <a:rPr lang="en-IN" dirty="0"/>
              <a:t> as np         # for mathematical calculations</a:t>
            </a:r>
          </a:p>
          <a:p>
            <a:r>
              <a:rPr lang="en-IN" dirty="0"/>
              <a:t>Import seaborn as </a:t>
            </a:r>
            <a:r>
              <a:rPr lang="en-IN" dirty="0" err="1"/>
              <a:t>sns</a:t>
            </a:r>
            <a:r>
              <a:rPr lang="en-IN" dirty="0"/>
              <a:t>      # for data visualization</a:t>
            </a:r>
          </a:p>
          <a:p>
            <a:r>
              <a:rPr lang="en-IN" dirty="0"/>
              <a:t>Import </a:t>
            </a:r>
            <a:r>
              <a:rPr lang="en-IN" dirty="0" err="1"/>
              <a:t>matplotlib.pyplot</a:t>
            </a:r>
            <a:r>
              <a:rPr lang="en-IN" dirty="0"/>
              <a:t> as </a:t>
            </a:r>
            <a:r>
              <a:rPr lang="en-IN" dirty="0" err="1"/>
              <a:t>plt</a:t>
            </a:r>
            <a:r>
              <a:rPr lang="en-IN" dirty="0"/>
              <a:t>  #for graphical analysis</a:t>
            </a:r>
          </a:p>
          <a:p>
            <a:r>
              <a:rPr lang="en-IN" dirty="0"/>
              <a:t>%matplotlib inline</a:t>
            </a:r>
          </a:p>
          <a:p>
            <a:r>
              <a:rPr lang="en-US" dirty="0"/>
              <a:t> Import warnings                # to ignore any warnings</a:t>
            </a:r>
            <a:endParaRPr lang="en-IN" dirty="0"/>
          </a:p>
        </p:txBody>
      </p:sp>
    </p:spTree>
    <p:extLst>
      <p:ext uri="{BB962C8B-B14F-4D97-AF65-F5344CB8AC3E}">
        <p14:creationId xmlns:p14="http://schemas.microsoft.com/office/powerpoint/2010/main" val="99801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61B0-5DD2-0409-EE61-84B015EF3342}"/>
              </a:ext>
            </a:extLst>
          </p:cNvPr>
          <p:cNvSpPr>
            <a:spLocks noGrp="1"/>
          </p:cNvSpPr>
          <p:nvPr>
            <p:ph type="title"/>
          </p:nvPr>
        </p:nvSpPr>
        <p:spPr/>
        <p:txBody>
          <a:bodyPr/>
          <a:lstStyle/>
          <a:p>
            <a:r>
              <a:rPr lang="en-IN" dirty="0"/>
              <a:t>Technical Requirements:</a:t>
            </a:r>
          </a:p>
        </p:txBody>
      </p:sp>
      <p:sp>
        <p:nvSpPr>
          <p:cNvPr id="5" name="TextBox 4">
            <a:extLst>
              <a:ext uri="{FF2B5EF4-FFF2-40B4-BE49-F238E27FC236}">
                <a16:creationId xmlns:a16="http://schemas.microsoft.com/office/drawing/2014/main" id="{9C8354B5-FCAF-D98E-ACBA-FC7B673B3C46}"/>
              </a:ext>
            </a:extLst>
          </p:cNvPr>
          <p:cNvSpPr txBox="1"/>
          <p:nvPr/>
        </p:nvSpPr>
        <p:spPr>
          <a:xfrm>
            <a:off x="656823" y="1240959"/>
            <a:ext cx="10696977" cy="5758884"/>
          </a:xfrm>
          <a:prstGeom prst="rect">
            <a:avLst/>
          </a:prstGeom>
          <a:noFill/>
        </p:spPr>
        <p:txBody>
          <a:bodyPr wrap="square">
            <a:spAutoFit/>
          </a:bodyPr>
          <a:lstStyle/>
          <a:p>
            <a:pPr marL="457200">
              <a:lnSpc>
                <a:spcPct val="107000"/>
              </a:lnSpc>
            </a:pPr>
            <a:r>
              <a:rPr lang="en-US" dirty="0">
                <a:effectLst/>
                <a:latin typeface="Calibri" panose="020F0502020204030204" pitchFamily="34" charset="0"/>
                <a:ea typeface="Calibri" panose="020F0502020204030204" pitchFamily="34" charset="0"/>
                <a:cs typeface="Times New Roman" panose="02020603050405020304" pitchFamily="18" charset="0"/>
              </a:rPr>
              <a:t>Mathematical Summary: </a:t>
            </a:r>
          </a:p>
          <a:p>
            <a:pPr marL="457200">
              <a:lnSpc>
                <a:spcPct val="107000"/>
              </a:lnSpc>
            </a:pPr>
            <a:r>
              <a:rPr lang="en-US" dirty="0">
                <a:effectLst/>
                <a:latin typeface="Calibri" panose="020F0502020204030204" pitchFamily="34" charset="0"/>
                <a:ea typeface="Calibri" panose="020F0502020204030204" pitchFamily="34" charset="0"/>
                <a:cs typeface="Times New Roman" panose="02020603050405020304" pitchFamily="18" charset="0"/>
              </a:rPr>
              <a:t>Dimensions of Dataset: There are 8 columns and 159571 rows in this dataset.</a:t>
            </a:r>
          </a:p>
          <a:p>
            <a:pPr marL="457200">
              <a:lnSpc>
                <a:spcPct val="107000"/>
              </a:lnSpc>
            </a:pPr>
            <a:r>
              <a:rPr lang="en-US" dirty="0">
                <a:effectLst/>
                <a:latin typeface="Calibri" panose="020F0502020204030204" pitchFamily="34" charset="0"/>
                <a:ea typeface="Calibri" panose="020F0502020204030204" pitchFamily="34" charset="0"/>
                <a:cs typeface="Times New Roman" panose="02020603050405020304" pitchFamily="18" charset="0"/>
              </a:rPr>
              <a:t>Null Values: There are no null values in this dataset.</a:t>
            </a:r>
          </a:p>
          <a:p>
            <a:pPr marL="457200">
              <a:lnSpc>
                <a:spcPct val="107000"/>
              </a:lnSpc>
            </a:pPr>
            <a:r>
              <a:rPr lang="en-US" dirty="0">
                <a:effectLst/>
                <a:latin typeface="Calibri" panose="020F0502020204030204" pitchFamily="34" charset="0"/>
                <a:ea typeface="Calibri" panose="020F0502020204030204" pitchFamily="34" charset="0"/>
                <a:cs typeface="Times New Roman" panose="02020603050405020304" pitchFamily="18" charset="0"/>
              </a:rPr>
              <a:t>Skewness: Skewness is present in column.</a:t>
            </a:r>
          </a:p>
          <a:p>
            <a:pPr marL="457200">
              <a:lnSpc>
                <a:spcPct val="107000"/>
              </a:lnSpc>
            </a:pPr>
            <a:r>
              <a:rPr lang="en-US" dirty="0">
                <a:effectLst/>
                <a:latin typeface="Calibri" panose="020F0502020204030204" pitchFamily="34" charset="0"/>
                <a:ea typeface="Calibri" panose="020F0502020204030204" pitchFamily="34" charset="0"/>
                <a:cs typeface="Times New Roman" panose="02020603050405020304" pitchFamily="18" charset="0"/>
              </a:rPr>
              <a:t>Statistical Summary: Standard deviation is very high in most of the columns.</a:t>
            </a:r>
          </a:p>
          <a:p>
            <a:pPr marL="457200">
              <a:lnSpc>
                <a:spcPct val="107000"/>
              </a:lnSpc>
            </a:pPr>
            <a:r>
              <a:rPr lang="en-US" dirty="0">
                <a:effectLst/>
                <a:latin typeface="Calibri" panose="020F0502020204030204" pitchFamily="34" charset="0"/>
                <a:ea typeface="Calibri" panose="020F0502020204030204" pitchFamily="34" charset="0"/>
                <a:cs typeface="Times New Roman" panose="02020603050405020304" pitchFamily="18" charset="0"/>
              </a:rPr>
              <a:t>Special Character are present in both dataset (train and test).</a:t>
            </a:r>
          </a:p>
          <a:p>
            <a:pPr marL="457200">
              <a:lnSpc>
                <a:spcPct val="107000"/>
              </a:lnSpc>
            </a:pPr>
            <a:r>
              <a:rPr lang="en-US" dirty="0">
                <a:effectLst/>
                <a:latin typeface="Calibri" panose="020F0502020204030204" pitchFamily="34" charset="0"/>
                <a:ea typeface="Calibri" panose="020F0502020204030204" pitchFamily="34" charset="0"/>
                <a:cs typeface="Times New Roman" panose="02020603050405020304" pitchFamily="18" charset="0"/>
              </a:rPr>
              <a:t>Target Variable: We have 6 target variables which we need to combine and work.</a:t>
            </a:r>
          </a:p>
          <a:p>
            <a:pPr marL="457200">
              <a:lnSpc>
                <a:spcPct val="107000"/>
              </a:lnSpc>
            </a:pP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900" dirty="0">
                <a:effectLst/>
                <a:latin typeface="Calibri" panose="020F0502020204030204" pitchFamily="34" charset="0"/>
                <a:ea typeface="Calibri" panose="020F0502020204030204" pitchFamily="34" charset="0"/>
                <a:cs typeface="Times New Roman" panose="02020603050405020304" pitchFamily="18" charset="0"/>
              </a:rPr>
              <a:t>Data Sources and their formats:</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Sources: We have train and test dataset. We have taken from social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media.The</a:t>
            </a:r>
            <a:r>
              <a:rPr lang="en-IN" sz="1800" dirty="0">
                <a:effectLst/>
                <a:latin typeface="Calibri" panose="020F0502020204030204" pitchFamily="34" charset="0"/>
                <a:ea typeface="Calibri" panose="020F0502020204030204" pitchFamily="34" charset="0"/>
                <a:cs typeface="Times New Roman" panose="02020603050405020304" pitchFamily="18" charset="0"/>
              </a:rPr>
              <a:t>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behaviour. There has been a remarkable increase in the cases of cyberbullying and trolls on various social media platforms.  </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Formats: Comment Text &amp; Id columns are object datatype which we need to encode &amp; pre-process.</a:t>
            </a:r>
          </a:p>
          <a:p>
            <a:pPr marL="457200">
              <a:lnSpc>
                <a:spcPct val="107000"/>
              </a:lnSpc>
              <a:spcAft>
                <a:spcPts val="800"/>
              </a:spcAft>
            </a:pP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5231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83E8C-0323-0D3D-891E-CBEA3F1B9ED9}"/>
              </a:ext>
            </a:extLst>
          </p:cNvPr>
          <p:cNvSpPr>
            <a:spLocks noGrp="1"/>
          </p:cNvSpPr>
          <p:nvPr>
            <p:ph type="title"/>
          </p:nvPr>
        </p:nvSpPr>
        <p:spPr/>
        <p:txBody>
          <a:bodyPr/>
          <a:lstStyle/>
          <a:p>
            <a:r>
              <a:rPr lang="en-IN" b="1" dirty="0"/>
              <a:t>Load Dataset</a:t>
            </a:r>
          </a:p>
        </p:txBody>
      </p:sp>
      <p:pic>
        <p:nvPicPr>
          <p:cNvPr id="5" name="Picture 4">
            <a:extLst>
              <a:ext uri="{FF2B5EF4-FFF2-40B4-BE49-F238E27FC236}">
                <a16:creationId xmlns:a16="http://schemas.microsoft.com/office/drawing/2014/main" id="{A0677B0B-F964-9657-1C0F-9C2F20E91D9C}"/>
              </a:ext>
            </a:extLst>
          </p:cNvPr>
          <p:cNvPicPr>
            <a:picLocks noChangeAspect="1"/>
          </p:cNvPicPr>
          <p:nvPr/>
        </p:nvPicPr>
        <p:blipFill>
          <a:blip r:embed="rId2"/>
          <a:stretch>
            <a:fillRect/>
          </a:stretch>
        </p:blipFill>
        <p:spPr>
          <a:xfrm>
            <a:off x="838200" y="1474497"/>
            <a:ext cx="9420225" cy="4552950"/>
          </a:xfrm>
          <a:prstGeom prst="rect">
            <a:avLst/>
          </a:prstGeom>
        </p:spPr>
      </p:pic>
    </p:spTree>
    <p:extLst>
      <p:ext uri="{BB962C8B-B14F-4D97-AF65-F5344CB8AC3E}">
        <p14:creationId xmlns:p14="http://schemas.microsoft.com/office/powerpoint/2010/main" val="353945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BF572-ADC7-98CF-0849-F3CC1C79CE0F}"/>
              </a:ext>
            </a:extLst>
          </p:cNvPr>
          <p:cNvSpPr>
            <a:spLocks noGrp="1"/>
          </p:cNvSpPr>
          <p:nvPr>
            <p:ph type="title"/>
          </p:nvPr>
        </p:nvSpPr>
        <p:spPr/>
        <p:txBody>
          <a:bodyPr/>
          <a:lstStyle/>
          <a:p>
            <a:r>
              <a:rPr lang="en-IN" b="1" dirty="0"/>
              <a:t>Observations</a:t>
            </a:r>
          </a:p>
        </p:txBody>
      </p:sp>
      <p:sp>
        <p:nvSpPr>
          <p:cNvPr id="3" name="Content Placeholder 2">
            <a:extLst>
              <a:ext uri="{FF2B5EF4-FFF2-40B4-BE49-F238E27FC236}">
                <a16:creationId xmlns:a16="http://schemas.microsoft.com/office/drawing/2014/main" id="{8D169DAE-21B5-7140-4F52-A7A385B1C3F2}"/>
              </a:ext>
            </a:extLst>
          </p:cNvPr>
          <p:cNvSpPr>
            <a:spLocks noGrp="1"/>
          </p:cNvSpPr>
          <p:nvPr>
            <p:ph idx="1"/>
          </p:nvPr>
        </p:nvSpPr>
        <p:spPr/>
        <p:txBody>
          <a:bodyPr>
            <a:normAutofit/>
          </a:bodyPr>
          <a:lstStyle/>
          <a:p>
            <a:pPr marL="457200">
              <a:lnSpc>
                <a:spcPct val="107000"/>
              </a:lnSpc>
            </a:pPr>
            <a:r>
              <a:rPr lang="en-IN" sz="2800" dirty="0">
                <a:effectLst/>
                <a:latin typeface="Calibri" panose="020F0502020204030204" pitchFamily="34" charset="0"/>
                <a:ea typeface="Calibri" panose="020F0502020204030204" pitchFamily="34" charset="0"/>
                <a:cs typeface="Times New Roman" panose="02020603050405020304" pitchFamily="18" charset="0"/>
              </a:rPr>
              <a:t>Dimensions of Dataset: There are 8 columns and 159571 rows in this dataset(both tarin and test).</a:t>
            </a:r>
          </a:p>
          <a:p>
            <a:pPr marL="457200">
              <a:lnSpc>
                <a:spcPct val="107000"/>
              </a:lnSpc>
            </a:pPr>
            <a:r>
              <a:rPr lang="en-IN" sz="2800" dirty="0">
                <a:effectLst/>
                <a:latin typeface="Calibri" panose="020F0502020204030204" pitchFamily="34" charset="0"/>
                <a:ea typeface="Calibri" panose="020F0502020204030204" pitchFamily="34" charset="0"/>
                <a:cs typeface="Times New Roman" panose="02020603050405020304" pitchFamily="18" charset="0"/>
              </a:rPr>
              <a:t>Null Values: There are no null values in this dataset.</a:t>
            </a:r>
          </a:p>
          <a:p>
            <a:pPr marL="457200">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There is data imbalance in target variable.</a:t>
            </a:r>
          </a:p>
        </p:txBody>
      </p:sp>
    </p:spTree>
    <p:extLst>
      <p:ext uri="{BB962C8B-B14F-4D97-AF65-F5344CB8AC3E}">
        <p14:creationId xmlns:p14="http://schemas.microsoft.com/office/powerpoint/2010/main" val="4034826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38BA-FB09-9A1C-79BB-4C4945CED7CA}"/>
              </a:ext>
            </a:extLst>
          </p:cNvPr>
          <p:cNvSpPr>
            <a:spLocks noGrp="1"/>
          </p:cNvSpPr>
          <p:nvPr>
            <p:ph type="title"/>
          </p:nvPr>
        </p:nvSpPr>
        <p:spPr/>
        <p:txBody>
          <a:bodyPr/>
          <a:lstStyle/>
          <a:p>
            <a:r>
              <a:rPr lang="en-IN" b="1" dirty="0"/>
              <a:t>Data Visualization</a:t>
            </a:r>
          </a:p>
        </p:txBody>
      </p:sp>
      <p:sp>
        <p:nvSpPr>
          <p:cNvPr id="3" name="Content Placeholder 2">
            <a:extLst>
              <a:ext uri="{FF2B5EF4-FFF2-40B4-BE49-F238E27FC236}">
                <a16:creationId xmlns:a16="http://schemas.microsoft.com/office/drawing/2014/main" id="{5DBDC2DD-203F-2186-F77C-5BE040000CE0}"/>
              </a:ext>
            </a:extLst>
          </p:cNvPr>
          <p:cNvSpPr>
            <a:spLocks noGrp="1"/>
          </p:cNvSpPr>
          <p:nvPr>
            <p:ph idx="1"/>
          </p:nvPr>
        </p:nvSpPr>
        <p:spPr/>
        <p:txBody>
          <a:bodyPr/>
          <a:lstStyle/>
          <a:p>
            <a:pPr marL="0" indent="0">
              <a:buNone/>
            </a:pPr>
            <a:r>
              <a:rPr lang="en-US" dirty="0"/>
              <a:t>We now have a basic idea about the data. We need to extend that with some visualizations. We are going to look at three types of plots:</a:t>
            </a:r>
          </a:p>
          <a:p>
            <a:endParaRPr lang="en-US" dirty="0"/>
          </a:p>
          <a:p>
            <a:r>
              <a:rPr lang="en-US" dirty="0"/>
              <a:t>Univariate plots to better understand each variable.</a:t>
            </a:r>
          </a:p>
          <a:p>
            <a:r>
              <a:rPr lang="en-US" dirty="0"/>
              <a:t>Bivariate plots to find relationship between two variables,</a:t>
            </a:r>
          </a:p>
          <a:p>
            <a:r>
              <a:rPr lang="en-US" dirty="0"/>
              <a:t>Multivariate plots to better understand the relationships             between variables.</a:t>
            </a:r>
          </a:p>
          <a:p>
            <a:endParaRPr lang="en-IN" dirty="0"/>
          </a:p>
        </p:txBody>
      </p:sp>
    </p:spTree>
    <p:extLst>
      <p:ext uri="{BB962C8B-B14F-4D97-AF65-F5344CB8AC3E}">
        <p14:creationId xmlns:p14="http://schemas.microsoft.com/office/powerpoint/2010/main" val="536379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1235</Words>
  <Application>Microsoft Office PowerPoint</Application>
  <PresentationFormat>Widescreen</PresentationFormat>
  <Paragraphs>65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Georgia</vt:lpstr>
      <vt:lpstr>Office Theme</vt:lpstr>
      <vt:lpstr>Malignant Comments Classifier Project </vt:lpstr>
      <vt:lpstr>Information</vt:lpstr>
      <vt:lpstr>Problem Statement: -</vt:lpstr>
      <vt:lpstr>Methodology:-</vt:lpstr>
      <vt:lpstr>EDA (Exploratory Data Analysis):-</vt:lpstr>
      <vt:lpstr>Technical Requirements:</vt:lpstr>
      <vt:lpstr>Load Dataset</vt:lpstr>
      <vt:lpstr>Observations</vt:lpstr>
      <vt:lpstr>Data Visualization</vt:lpstr>
      <vt:lpstr>Univariate Plots:-</vt:lpstr>
      <vt:lpstr>PowerPoint Presentation</vt:lpstr>
      <vt:lpstr>Bivariate Plot</vt:lpstr>
      <vt:lpstr>PowerPoint Presentation</vt:lpstr>
      <vt:lpstr>Multivariate Plot</vt:lpstr>
      <vt:lpstr>Data Pre-processing:-</vt:lpstr>
      <vt:lpstr>Data Pre-processing:-</vt:lpstr>
      <vt:lpstr>Data Pre-processing:-</vt:lpstr>
      <vt:lpstr>Data Pre-processing:-</vt:lpstr>
      <vt:lpstr>PowerPoint Presentation</vt:lpstr>
      <vt:lpstr>PowerPoint Presentation</vt:lpstr>
      <vt:lpstr>Build the models &amp; select best one</vt:lpstr>
      <vt:lpstr>All models accuracy</vt:lpstr>
      <vt:lpstr>Selected Model  </vt:lpstr>
      <vt:lpstr>In this project we build the classification model that can predict Malignant based on reviews. The challenge behind predicting models is EDA with NLP.  We have gone through how to implement the entire machine learning pipeline, and we have an intuitive understanding of machine learning algorithms. The larger the dataset gets, the more complex each of the mentioned steps gets. Therefore, using this as a base will help while you build your knowledge of machine learning pipelines.  Future scope of this project is that we can use to predict the malignant comments to online hate, described as abusive language, aggression, cyberbullying, hatefulness and many others comment’s to avoid mentally leading to depression, mental illness, self-hatred and suicidal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dc:title>
  <dc:creator>Amruta Patel</dc:creator>
  <cp:lastModifiedBy>Amruta Patel</cp:lastModifiedBy>
  <cp:revision>304</cp:revision>
  <dcterms:created xsi:type="dcterms:W3CDTF">2022-07-27T15:03:48Z</dcterms:created>
  <dcterms:modified xsi:type="dcterms:W3CDTF">2022-10-06T07:07:13Z</dcterms:modified>
</cp:coreProperties>
</file>