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6" r:id="rId5"/>
    <p:sldId id="267" r:id="rId6"/>
    <p:sldId id="259" r:id="rId7"/>
    <p:sldId id="286" r:id="rId8"/>
    <p:sldId id="260" r:id="rId9"/>
    <p:sldId id="261" r:id="rId10"/>
    <p:sldId id="262" r:id="rId11"/>
    <p:sldId id="263" r:id="rId12"/>
    <p:sldId id="285" r:id="rId13"/>
    <p:sldId id="269" r:id="rId14"/>
    <p:sldId id="270" r:id="rId15"/>
    <p:sldId id="271" r:id="rId16"/>
    <p:sldId id="273" r:id="rId17"/>
    <p:sldId id="272" r:id="rId18"/>
    <p:sldId id="264" r:id="rId19"/>
    <p:sldId id="274" r:id="rId20"/>
    <p:sldId id="275" r:id="rId21"/>
    <p:sldId id="276" r:id="rId22"/>
    <p:sldId id="277" r:id="rId23"/>
    <p:sldId id="278" r:id="rId24"/>
    <p:sldId id="265" r:id="rId25"/>
    <p:sldId id="288" r:id="rId26"/>
    <p:sldId id="279" r:id="rId27"/>
    <p:sldId id="284" r:id="rId28"/>
    <p:sldId id="280" r:id="rId29"/>
    <p:sldId id="282" r:id="rId30"/>
    <p:sldId id="281" r:id="rId31"/>
    <p:sldId id="283" r:id="rId32"/>
    <p:sldId id="268" r:id="rId33"/>
    <p:sldId id="287"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51" d="100"/>
          <a:sy n="51" d="100"/>
        </p:scale>
        <p:origin x="90" y="5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2D79E99-1DA8-4063-8CAF-DEE23AAE75FD}" type="datetimeFigureOut">
              <a:rPr lang="en-US" smtClean="0"/>
              <a:t>4/29/2019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2191435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2D79E99-1DA8-4063-8CAF-DEE23AAE75FD}" type="datetimeFigureOut">
              <a:rPr lang="en-US" smtClean="0"/>
              <a:t>4/29/2019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2221648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2D79E99-1DA8-4063-8CAF-DEE23AAE75FD}"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48399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2D79E99-1DA8-4063-8CAF-DEE23AAE75FD}"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1027738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D79E99-1DA8-4063-8CAF-DEE23AAE75FD}"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465818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2D79E99-1DA8-4063-8CAF-DEE23AAE75FD}" type="datetimeFigureOut">
              <a:rPr lang="en-US" smtClean="0"/>
              <a:t>4/29/2019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954431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2D79E99-1DA8-4063-8CAF-DEE23AAE75FD}" type="datetimeFigureOut">
              <a:rPr lang="en-US" smtClean="0"/>
              <a:t>4/29/2019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2372090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2D79E99-1DA8-4063-8CAF-DEE23AAE75FD}"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28449298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2D79E99-1DA8-4063-8CAF-DEE23AAE75FD}"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3850351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D79E99-1DA8-4063-8CAF-DEE23AAE75FD}"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1488123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D79E99-1DA8-4063-8CAF-DEE23AAE75FD}"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4150370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D79E99-1DA8-4063-8CAF-DEE23AAE75FD}" type="datetimeFigureOut">
              <a:rPr lang="en-US" smtClean="0"/>
              <a:t>4/29/2019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4014440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D79E99-1DA8-4063-8CAF-DEE23AAE75FD}" type="datetimeFigureOut">
              <a:rPr lang="en-US" smtClean="0"/>
              <a:t>4/29/2019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2685425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D79E99-1DA8-4063-8CAF-DEE23AAE75FD}" type="datetimeFigureOut">
              <a:rPr lang="en-US" smtClean="0"/>
              <a:t>4/29/2019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1925526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D79E99-1DA8-4063-8CAF-DEE23AAE75FD}" type="datetimeFigureOut">
              <a:rPr lang="en-US" smtClean="0"/>
              <a:t>4/29/2019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436400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2D79E99-1DA8-4063-8CAF-DEE23AAE75FD}" type="datetimeFigureOut">
              <a:rPr lang="en-US" smtClean="0"/>
              <a:t>4/29/2019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1701926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2D79E99-1DA8-4063-8CAF-DEE23AAE75FD}" type="datetimeFigureOut">
              <a:rPr lang="en-US" smtClean="0"/>
              <a:t>4/29/2019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3709261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2D79E99-1DA8-4063-8CAF-DEE23AAE75FD}" type="datetimeFigureOut">
              <a:rPr lang="en-US" smtClean="0"/>
              <a:t>4/29/2019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0CE9CC1-9203-4FDA-B756-B060408C062E}" type="slidenum">
              <a:rPr lang="en-US" smtClean="0"/>
              <a:t>‹#›</a:t>
            </a:fld>
            <a:endParaRPr lang="en-US"/>
          </a:p>
        </p:txBody>
      </p:sp>
    </p:spTree>
    <p:extLst>
      <p:ext uri="{BB962C8B-B14F-4D97-AF65-F5344CB8AC3E}">
        <p14:creationId xmlns:p14="http://schemas.microsoft.com/office/powerpoint/2010/main" val="340748917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Map Analysis Project</a:t>
            </a:r>
            <a:br>
              <a:rPr lang="en-US" dirty="0"/>
            </a:br>
            <a:br>
              <a:rPr lang="en-US" dirty="0"/>
            </a:br>
            <a:r>
              <a:rPr lang="en-US" dirty="0">
                <a:solidFill>
                  <a:srgbClr val="002060"/>
                </a:solidFill>
              </a:rPr>
              <a:t>MAP</a:t>
            </a:r>
          </a:p>
        </p:txBody>
      </p:sp>
    </p:spTree>
    <p:extLst>
      <p:ext uri="{BB962C8B-B14F-4D97-AF65-F5344CB8AC3E}">
        <p14:creationId xmlns:p14="http://schemas.microsoft.com/office/powerpoint/2010/main" val="1745244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954" y="2565400"/>
            <a:ext cx="9932146" cy="3416300"/>
          </a:xfrm>
        </p:spPr>
        <p:txBody>
          <a:bodyPr>
            <a:normAutofit/>
          </a:bodyPr>
          <a:lstStyle/>
          <a:p>
            <a:r>
              <a:rPr lang="en-US" sz="2400" dirty="0" err="1">
                <a:latin typeface="Calibri" panose="020F0502020204030204" pitchFamily="34" charset="0"/>
                <a:cs typeface="Calibri" panose="020F0502020204030204" pitchFamily="34" charset="0"/>
              </a:rPr>
              <a:t>Amatya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Prawan</a:t>
            </a: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Provided the overall project idea and scope. Provides guidance with respect to future work and scalability of the application.</a:t>
            </a:r>
          </a:p>
          <a:p>
            <a:pPr marL="0" indent="0">
              <a:buNone/>
            </a:pPr>
            <a:r>
              <a:rPr lang="en-US" sz="2400" dirty="0">
                <a:latin typeface="Calibri" panose="020F0502020204030204" pitchFamily="34" charset="0"/>
                <a:cs typeface="Calibri" panose="020F0502020204030204" pitchFamily="34" charset="0"/>
              </a:rPr>
              <a:t>Handled initial concepts and general development of the functions related to the map elements including marker, polylines </a:t>
            </a:r>
            <a:r>
              <a:rPr lang="en-US" sz="2400">
                <a:latin typeface="Calibri" panose="020F0502020204030204" pitchFamily="34" charset="0"/>
                <a:cs typeface="Calibri" panose="020F0502020204030204" pitchFamily="34" charset="0"/>
              </a:rPr>
              <a:t>and polygons. </a:t>
            </a:r>
            <a:endParaRPr lang="en-US" sz="2400" dirty="0">
              <a:latin typeface="Calibri" panose="020F0502020204030204" pitchFamily="34" charset="0"/>
              <a:cs typeface="Calibri" panose="020F0502020204030204" pitchFamily="34" charset="0"/>
            </a:endParaRPr>
          </a:p>
        </p:txBody>
      </p:sp>
      <p:sp>
        <p:nvSpPr>
          <p:cNvPr id="4" name="Title 1"/>
          <p:cNvSpPr>
            <a:spLocks noGrp="1"/>
          </p:cNvSpPr>
          <p:nvPr>
            <p:ph type="title"/>
          </p:nvPr>
        </p:nvSpPr>
        <p:spPr/>
        <p:txBody>
          <a:bodyPr/>
          <a:lstStyle/>
          <a:p>
            <a:r>
              <a:rPr lang="en-US" dirty="0"/>
              <a:t>Individual roles of developers</a:t>
            </a:r>
          </a:p>
        </p:txBody>
      </p:sp>
    </p:spTree>
    <p:extLst>
      <p:ext uri="{BB962C8B-B14F-4D97-AF65-F5344CB8AC3E}">
        <p14:creationId xmlns:p14="http://schemas.microsoft.com/office/powerpoint/2010/main" val="987699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control system</a:t>
            </a:r>
          </a:p>
        </p:txBody>
      </p:sp>
      <p:sp>
        <p:nvSpPr>
          <p:cNvPr id="3" name="Content Placeholder 2"/>
          <p:cNvSpPr>
            <a:spLocks noGrp="1"/>
          </p:cNvSpPr>
          <p:nvPr>
            <p:ph idx="1"/>
          </p:nvPr>
        </p:nvSpPr>
        <p:spPr/>
        <p:txBody>
          <a:bodyPr>
            <a:normAutofit/>
          </a:bodyPr>
          <a:lstStyle/>
          <a:p>
            <a:pPr marL="0" indent="0">
              <a:buNone/>
            </a:pPr>
            <a:r>
              <a:rPr lang="en-US" sz="2400" dirty="0">
                <a:latin typeface="Calibri" panose="020F0502020204030204" pitchFamily="34" charset="0"/>
                <a:cs typeface="Calibri" panose="020F0502020204030204" pitchFamily="34" charset="0"/>
              </a:rPr>
              <a:t>We are currently using GITHUB as our central repository. All code versions, updates and changes are pushed to the central repository which can be accessed by each developer.</a:t>
            </a:r>
          </a:p>
          <a:p>
            <a:pPr marL="0" indent="0">
              <a:buNone/>
            </a:pPr>
            <a:r>
              <a:rPr lang="en-US" sz="2400" dirty="0">
                <a:latin typeface="Calibri" panose="020F0502020204030204" pitchFamily="34" charset="0"/>
                <a:cs typeface="Calibri" panose="020F0502020204030204" pitchFamily="34" charset="0"/>
              </a:rPr>
              <a:t>Individual changes made by each team member is committed with standard change markers to track the identity of the change maker and appropriate time stamps are affixed by the version control system</a:t>
            </a:r>
          </a:p>
        </p:txBody>
      </p:sp>
    </p:spTree>
    <p:extLst>
      <p:ext uri="{BB962C8B-B14F-4D97-AF65-F5344CB8AC3E}">
        <p14:creationId xmlns:p14="http://schemas.microsoft.com/office/powerpoint/2010/main" val="4170715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control system</a:t>
            </a:r>
          </a:p>
        </p:txBody>
      </p:sp>
      <p:pic>
        <p:nvPicPr>
          <p:cNvPr id="4" name="Content Placeholder 3"/>
          <p:cNvPicPr>
            <a:picLocks noGrp="1" noChangeAspect="1"/>
          </p:cNvPicPr>
          <p:nvPr>
            <p:ph idx="1"/>
          </p:nvPr>
        </p:nvPicPr>
        <p:blipFill>
          <a:blip r:embed="rId2"/>
          <a:stretch>
            <a:fillRect/>
          </a:stretch>
        </p:blipFill>
        <p:spPr>
          <a:xfrm>
            <a:off x="545433" y="2587457"/>
            <a:ext cx="10414474" cy="3781259"/>
          </a:xfrm>
          <a:prstGeom prst="rect">
            <a:avLst/>
          </a:prstGeom>
        </p:spPr>
      </p:pic>
    </p:spTree>
    <p:extLst>
      <p:ext uri="{BB962C8B-B14F-4D97-AF65-F5344CB8AC3E}">
        <p14:creationId xmlns:p14="http://schemas.microsoft.com/office/powerpoint/2010/main" val="1510989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a:xfrm>
            <a:off x="519954" y="2425700"/>
            <a:ext cx="9894046" cy="3733800"/>
          </a:xfrm>
        </p:spPr>
        <p:txBody>
          <a:bodyPr>
            <a:noAutofit/>
          </a:bodyPr>
          <a:lstStyle/>
          <a:p>
            <a:pPr marL="0" indent="0">
              <a:buNone/>
            </a:pPr>
            <a:r>
              <a:rPr lang="en-US" sz="2400" dirty="0">
                <a:latin typeface="Calibri" panose="020F0502020204030204" pitchFamily="34" charset="0"/>
                <a:cs typeface="Calibri" panose="020F0502020204030204" pitchFamily="34" charset="0"/>
              </a:rPr>
              <a:t>The datasets to be used for the purpose of experimental development is a collection of 3000 data points with the following attributes that depict a users coordinates and other attributes. The format of the files are csv and the common attributes for each file are as follows;</a:t>
            </a:r>
          </a:p>
          <a:p>
            <a:pPr marL="0" indent="0">
              <a:buNone/>
            </a:pP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Longitude</a:t>
            </a:r>
          </a:p>
          <a:p>
            <a:r>
              <a:rPr lang="en-US" sz="2400" dirty="0">
                <a:latin typeface="Calibri" panose="020F0502020204030204" pitchFamily="34" charset="0"/>
                <a:cs typeface="Calibri" panose="020F0502020204030204" pitchFamily="34" charset="0"/>
              </a:rPr>
              <a:t>Latitude</a:t>
            </a:r>
          </a:p>
          <a:p>
            <a:r>
              <a:rPr lang="en-US" sz="2400" dirty="0">
                <a:latin typeface="Calibri" panose="020F0502020204030204" pitchFamily="34" charset="0"/>
                <a:cs typeface="Calibri" panose="020F0502020204030204" pitchFamily="34" charset="0"/>
              </a:rPr>
              <a:t>Speed</a:t>
            </a:r>
          </a:p>
        </p:txBody>
      </p:sp>
    </p:spTree>
    <p:extLst>
      <p:ext uri="{BB962C8B-B14F-4D97-AF65-F5344CB8AC3E}">
        <p14:creationId xmlns:p14="http://schemas.microsoft.com/office/powerpoint/2010/main" val="2912524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a:xfrm>
            <a:off x="494554" y="2565400"/>
            <a:ext cx="8825659" cy="3416300"/>
          </a:xfrm>
        </p:spPr>
        <p:txBody>
          <a:bodyPr/>
          <a:lstStyle/>
          <a:p>
            <a:r>
              <a:rPr lang="en-US" sz="2400" dirty="0">
                <a:latin typeface="Calibri" panose="020F0502020204030204" pitchFamily="34" charset="0"/>
                <a:cs typeface="Calibri" panose="020F0502020204030204" pitchFamily="34" charset="0"/>
              </a:rPr>
              <a:t>Distance</a:t>
            </a:r>
          </a:p>
          <a:p>
            <a:r>
              <a:rPr lang="en-US" sz="2400" dirty="0">
                <a:latin typeface="Calibri" panose="020F0502020204030204" pitchFamily="34" charset="0"/>
                <a:cs typeface="Calibri" panose="020F0502020204030204" pitchFamily="34" charset="0"/>
              </a:rPr>
              <a:t>Time</a:t>
            </a:r>
          </a:p>
          <a:p>
            <a:pPr marL="0" indent="0">
              <a:buNone/>
            </a:pPr>
            <a:r>
              <a:rPr lang="en-US" sz="2400" u="sng" dirty="0">
                <a:latin typeface="Calibri" panose="020F0502020204030204" pitchFamily="34" charset="0"/>
                <a:cs typeface="Calibri" panose="020F0502020204030204" pitchFamily="34" charset="0"/>
              </a:rPr>
              <a:t>Dataset information</a:t>
            </a:r>
          </a:p>
          <a:p>
            <a:pPr marL="0" indent="0">
              <a:buNone/>
            </a:pPr>
            <a:r>
              <a:rPr lang="en-US" sz="2400" dirty="0">
                <a:latin typeface="Calibri" panose="020F0502020204030204" pitchFamily="34" charset="0"/>
                <a:cs typeface="Calibri" panose="020F0502020204030204" pitchFamily="34" charset="0"/>
              </a:rPr>
              <a:t>The dataset is composed of two tables. The first table </a:t>
            </a:r>
            <a:r>
              <a:rPr lang="en-US" sz="2400" dirty="0" err="1">
                <a:latin typeface="Calibri" panose="020F0502020204030204" pitchFamily="34" charset="0"/>
                <a:cs typeface="Calibri" panose="020F0502020204030204" pitchFamily="34" charset="0"/>
              </a:rPr>
              <a:t>go_track_tracks</a:t>
            </a:r>
            <a:r>
              <a:rPr lang="en-US" sz="2400" dirty="0">
                <a:latin typeface="Calibri" panose="020F0502020204030204" pitchFamily="34" charset="0"/>
                <a:cs typeface="Calibri" panose="020F0502020204030204" pitchFamily="34" charset="0"/>
              </a:rPr>
              <a:t> presents general attributes and each instance has one trajectory that is represented by the table </a:t>
            </a:r>
            <a:r>
              <a:rPr lang="en-US" sz="2400" dirty="0" err="1">
                <a:latin typeface="Calibri" panose="020F0502020204030204" pitchFamily="34" charset="0"/>
                <a:cs typeface="Calibri" panose="020F0502020204030204" pitchFamily="34" charset="0"/>
              </a:rPr>
              <a:t>go_track_trackspoints</a:t>
            </a:r>
            <a:r>
              <a:rPr lang="en-US" sz="24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951103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a:xfrm>
            <a:off x="507254" y="2616200"/>
            <a:ext cx="9881346" cy="3416300"/>
          </a:xfrm>
        </p:spPr>
        <p:txBody>
          <a:bodyPr>
            <a:normAutofit fontScale="92500" lnSpcReduction="10000"/>
          </a:bodyPr>
          <a:lstStyle/>
          <a:p>
            <a:pPr marL="0" indent="0">
              <a:buNone/>
            </a:pPr>
            <a:r>
              <a:rPr lang="en-US" sz="2400" dirty="0">
                <a:latin typeface="Calibri" panose="020F0502020204030204" pitchFamily="34" charset="0"/>
                <a:cs typeface="Calibri" panose="020F0502020204030204" pitchFamily="34" charset="0"/>
              </a:rPr>
              <a:t>Attribute Information of each table includes:</a:t>
            </a:r>
          </a:p>
          <a:p>
            <a:pPr marL="0" indent="0">
              <a:buNone/>
            </a:pP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1. go_track_tracks.csv: a list of trajectories </a:t>
            </a:r>
          </a:p>
          <a:p>
            <a:pPr marL="0" indent="0">
              <a:buNone/>
            </a:pPr>
            <a:r>
              <a:rPr lang="en-US" sz="2400" dirty="0" err="1">
                <a:latin typeface="Calibri" panose="020F0502020204030204" pitchFamily="34" charset="0"/>
                <a:cs typeface="Calibri" panose="020F0502020204030204" pitchFamily="34" charset="0"/>
              </a:rPr>
              <a:t>id_android</a:t>
            </a:r>
            <a:r>
              <a:rPr lang="en-US" sz="2400" dirty="0">
                <a:latin typeface="Calibri" panose="020F0502020204030204" pitchFamily="34" charset="0"/>
                <a:cs typeface="Calibri" panose="020F0502020204030204" pitchFamily="34" charset="0"/>
              </a:rPr>
              <a:t> - it represents the device used to capture the instance; </a:t>
            </a:r>
          </a:p>
          <a:p>
            <a:pPr marL="0" indent="0">
              <a:buNone/>
            </a:pPr>
            <a:r>
              <a:rPr lang="en-US" sz="2400" dirty="0">
                <a:latin typeface="Calibri" panose="020F0502020204030204" pitchFamily="34" charset="0"/>
                <a:cs typeface="Calibri" panose="020F0502020204030204" pitchFamily="34" charset="0"/>
              </a:rPr>
              <a:t>speed - it represents the average speed (Km/H) </a:t>
            </a:r>
          </a:p>
          <a:p>
            <a:pPr marL="0" indent="0">
              <a:buNone/>
            </a:pPr>
            <a:r>
              <a:rPr lang="en-US" sz="2400" dirty="0">
                <a:latin typeface="Calibri" panose="020F0502020204030204" pitchFamily="34" charset="0"/>
                <a:cs typeface="Calibri" panose="020F0502020204030204" pitchFamily="34" charset="0"/>
              </a:rPr>
              <a:t>distance - it represent the total distance (Km) </a:t>
            </a:r>
          </a:p>
          <a:p>
            <a:pPr marL="0" indent="0">
              <a:buNone/>
            </a:pPr>
            <a:r>
              <a:rPr lang="en-US" sz="2400" dirty="0">
                <a:latin typeface="Calibri" panose="020F0502020204030204" pitchFamily="34" charset="0"/>
                <a:cs typeface="Calibri" panose="020F0502020204030204" pitchFamily="34" charset="0"/>
              </a:rPr>
              <a:t>rating - it is an evaluation parameter. Evaluation the traffic is a way to verify the volunteers perception about the traffic during the travel, in other words, </a:t>
            </a:r>
          </a:p>
          <a:p>
            <a:pPr marL="0" indent="0">
              <a:buNone/>
            </a:pPr>
            <a:endParaRPr lang="en-US" dirty="0"/>
          </a:p>
        </p:txBody>
      </p:sp>
    </p:spTree>
    <p:extLst>
      <p:ext uri="{BB962C8B-B14F-4D97-AF65-F5344CB8AC3E}">
        <p14:creationId xmlns:p14="http://schemas.microsoft.com/office/powerpoint/2010/main" val="1678431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a:xfrm>
            <a:off x="519954" y="2590800"/>
            <a:ext cx="9817846" cy="3416300"/>
          </a:xfrm>
        </p:spPr>
        <p:txBody>
          <a:bodyPr>
            <a:normAutofit/>
          </a:bodyPr>
          <a:lstStyle/>
          <a:p>
            <a:pPr marL="0" indent="0">
              <a:buNone/>
            </a:pPr>
            <a:r>
              <a:rPr lang="en-US" sz="2400" dirty="0">
                <a:latin typeface="Calibri" panose="020F0502020204030204" pitchFamily="34" charset="0"/>
                <a:cs typeface="Calibri" panose="020F0502020204030204" pitchFamily="34" charset="0"/>
              </a:rPr>
              <a:t>if volunteers move to some place and face traffic jam, maybe they will evaluate 'bad'. (3- good, 2- normal, 1-bad). </a:t>
            </a:r>
          </a:p>
          <a:p>
            <a:pPr marL="0" indent="0">
              <a:buNone/>
            </a:pPr>
            <a:r>
              <a:rPr lang="en-US" sz="2400" dirty="0" err="1">
                <a:latin typeface="Calibri" panose="020F0502020204030204" pitchFamily="34" charset="0"/>
                <a:cs typeface="Calibri" panose="020F0502020204030204" pitchFamily="34" charset="0"/>
              </a:rPr>
              <a:t>rating_bus</a:t>
            </a:r>
            <a:r>
              <a:rPr lang="en-US" sz="2400" dirty="0">
                <a:latin typeface="Calibri" panose="020F0502020204030204" pitchFamily="34" charset="0"/>
                <a:cs typeface="Calibri" panose="020F0502020204030204" pitchFamily="34" charset="0"/>
              </a:rPr>
              <a:t> - it is other evaluation parameter. (1 - The amount of people inside the bus is little, 2 - The bus is not crowded, 3- The bus is crowded. </a:t>
            </a:r>
          </a:p>
          <a:p>
            <a:pPr marL="0" indent="0">
              <a:buNone/>
            </a:pPr>
            <a:r>
              <a:rPr lang="en-US" sz="2400" dirty="0" err="1">
                <a:latin typeface="Calibri" panose="020F0502020204030204" pitchFamily="34" charset="0"/>
                <a:cs typeface="Calibri" panose="020F0502020204030204" pitchFamily="34" charset="0"/>
              </a:rPr>
              <a:t>rating_weather</a:t>
            </a:r>
            <a:r>
              <a:rPr lang="en-US" sz="2400" dirty="0">
                <a:latin typeface="Calibri" panose="020F0502020204030204" pitchFamily="34" charset="0"/>
                <a:cs typeface="Calibri" panose="020F0502020204030204" pitchFamily="34" charset="0"/>
              </a:rPr>
              <a:t> - it is another evaluation parameter. ( 2- sunny, 1- raining). </a:t>
            </a:r>
          </a:p>
          <a:p>
            <a:pPr marL="0" indent="0">
              <a:buNone/>
            </a:pPr>
            <a:r>
              <a:rPr lang="en-US" sz="2400" dirty="0" err="1">
                <a:latin typeface="Calibri" panose="020F0502020204030204" pitchFamily="34" charset="0"/>
                <a:cs typeface="Calibri" panose="020F0502020204030204" pitchFamily="34" charset="0"/>
              </a:rPr>
              <a:t>car_or_bus</a:t>
            </a:r>
            <a:r>
              <a:rPr lang="en-US" sz="2400" dirty="0">
                <a:latin typeface="Calibri" panose="020F0502020204030204" pitchFamily="34" charset="0"/>
                <a:cs typeface="Calibri" panose="020F0502020204030204" pitchFamily="34" charset="0"/>
              </a:rPr>
              <a:t> - (1 - car, 2-bus) </a:t>
            </a:r>
          </a:p>
          <a:p>
            <a:pPr marL="0" indent="0">
              <a:buNone/>
            </a:pPr>
            <a:r>
              <a:rPr lang="en-US" sz="2400" dirty="0" err="1">
                <a:latin typeface="Calibri" panose="020F0502020204030204" pitchFamily="34" charset="0"/>
                <a:cs typeface="Calibri" panose="020F0502020204030204" pitchFamily="34" charset="0"/>
              </a:rPr>
              <a:t>linha</a:t>
            </a:r>
            <a:r>
              <a:rPr lang="en-US" sz="2400" dirty="0">
                <a:latin typeface="Calibri" panose="020F0502020204030204" pitchFamily="34" charset="0"/>
                <a:cs typeface="Calibri" panose="020F0502020204030204" pitchFamily="34" charset="0"/>
              </a:rPr>
              <a:t> - information about the bus that does the pathway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00209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a:xfrm>
            <a:off x="545354" y="2616200"/>
            <a:ext cx="9728946" cy="3416300"/>
          </a:xfrm>
        </p:spPr>
        <p:txBody>
          <a:bodyPr/>
          <a:lstStyle/>
          <a:p>
            <a:pPr marL="0" indent="0">
              <a:buNone/>
            </a:pPr>
            <a:endParaRPr lang="en-US" dirty="0"/>
          </a:p>
          <a:p>
            <a:r>
              <a:rPr lang="en-US" sz="2400" dirty="0">
                <a:latin typeface="Calibri" panose="020F0502020204030204" pitchFamily="34" charset="0"/>
                <a:cs typeface="Calibri" panose="020F0502020204030204" pitchFamily="34" charset="0"/>
              </a:rPr>
              <a:t>2. go_track_trackspoints.csv: localization points of each trajectory </a:t>
            </a:r>
          </a:p>
          <a:p>
            <a:pPr marL="0" indent="0">
              <a:buNone/>
            </a:pPr>
            <a:r>
              <a:rPr lang="en-US" sz="2400" dirty="0">
                <a:latin typeface="Calibri" panose="020F0502020204030204" pitchFamily="34" charset="0"/>
                <a:cs typeface="Calibri" panose="020F0502020204030204" pitchFamily="34" charset="0"/>
              </a:rPr>
              <a:t>id: unique key to identify each point </a:t>
            </a:r>
          </a:p>
          <a:p>
            <a:pPr marL="0" indent="0">
              <a:buNone/>
            </a:pPr>
            <a:r>
              <a:rPr lang="en-US" sz="2400" dirty="0">
                <a:latin typeface="Calibri" panose="020F0502020204030204" pitchFamily="34" charset="0"/>
                <a:cs typeface="Calibri" panose="020F0502020204030204" pitchFamily="34" charset="0"/>
              </a:rPr>
              <a:t>latitude: latitude from where the point is </a:t>
            </a:r>
          </a:p>
          <a:p>
            <a:pPr marL="0" indent="0">
              <a:buNone/>
            </a:pPr>
            <a:r>
              <a:rPr lang="en-US" sz="2400" dirty="0">
                <a:latin typeface="Calibri" panose="020F0502020204030204" pitchFamily="34" charset="0"/>
                <a:cs typeface="Calibri" panose="020F0502020204030204" pitchFamily="34" charset="0"/>
              </a:rPr>
              <a:t>longitude: longitude from where the point is </a:t>
            </a:r>
          </a:p>
          <a:p>
            <a:pPr marL="0" indent="0">
              <a:buNone/>
            </a:pPr>
            <a:r>
              <a:rPr lang="en-US" sz="2400" dirty="0" err="1">
                <a:latin typeface="Calibri" panose="020F0502020204030204" pitchFamily="34" charset="0"/>
                <a:cs typeface="Calibri" panose="020F0502020204030204" pitchFamily="34" charset="0"/>
              </a:rPr>
              <a:t>track_id</a:t>
            </a:r>
            <a:r>
              <a:rPr lang="en-US" sz="2400" dirty="0">
                <a:latin typeface="Calibri" panose="020F0502020204030204" pitchFamily="34" charset="0"/>
                <a:cs typeface="Calibri" panose="020F0502020204030204" pitchFamily="34" charset="0"/>
              </a:rPr>
              <a:t>: identify the trajectory which the point belong </a:t>
            </a:r>
          </a:p>
          <a:p>
            <a:pPr marL="0" indent="0">
              <a:buNone/>
            </a:pPr>
            <a:r>
              <a:rPr lang="en-US" sz="2400" dirty="0">
                <a:latin typeface="Calibri" panose="020F0502020204030204" pitchFamily="34" charset="0"/>
                <a:cs typeface="Calibri" panose="020F0502020204030204" pitchFamily="34" charset="0"/>
              </a:rPr>
              <a:t>time: </a:t>
            </a:r>
            <a:r>
              <a:rPr lang="en-US" sz="2400" dirty="0" err="1">
                <a:latin typeface="Calibri" panose="020F0502020204030204" pitchFamily="34" charset="0"/>
                <a:cs typeface="Calibri" panose="020F0502020204030204" pitchFamily="34" charset="0"/>
              </a:rPr>
              <a:t>datetime</a:t>
            </a:r>
            <a:r>
              <a:rPr lang="en-US" sz="2400" dirty="0">
                <a:latin typeface="Calibri" panose="020F0502020204030204" pitchFamily="34" charset="0"/>
                <a:cs typeface="Calibri" panose="020F0502020204030204" pitchFamily="34" charset="0"/>
              </a:rPr>
              <a:t> when the point was collected (GMT-3)</a:t>
            </a:r>
          </a:p>
          <a:p>
            <a:pPr marL="0" indent="0">
              <a:buNone/>
            </a:pPr>
            <a:endParaRPr lang="en-US" dirty="0"/>
          </a:p>
        </p:txBody>
      </p:sp>
    </p:spTree>
    <p:extLst>
      <p:ext uri="{BB962C8B-B14F-4D97-AF65-F5344CB8AC3E}">
        <p14:creationId xmlns:p14="http://schemas.microsoft.com/office/powerpoint/2010/main" val="1919855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libraries</a:t>
            </a:r>
          </a:p>
        </p:txBody>
      </p:sp>
      <p:sp>
        <p:nvSpPr>
          <p:cNvPr id="3" name="Content Placeholder 2"/>
          <p:cNvSpPr>
            <a:spLocks noGrp="1"/>
          </p:cNvSpPr>
          <p:nvPr>
            <p:ph idx="1"/>
          </p:nvPr>
        </p:nvSpPr>
        <p:spPr>
          <a:xfrm>
            <a:off x="532654" y="2527300"/>
            <a:ext cx="9906746" cy="3416300"/>
          </a:xfrm>
        </p:spPr>
        <p:txBody>
          <a:bodyPr>
            <a:normAutofit/>
          </a:bodyPr>
          <a:lstStyle/>
          <a:p>
            <a:r>
              <a:rPr lang="en-US" sz="2400" dirty="0">
                <a:latin typeface="Calibri" panose="020F0502020204030204" pitchFamily="34" charset="0"/>
                <a:cs typeface="Calibri" panose="020F0502020204030204" pitchFamily="34" charset="0"/>
              </a:rPr>
              <a:t>Folium</a:t>
            </a:r>
          </a:p>
          <a:p>
            <a:r>
              <a:rPr lang="en-US" sz="2400" dirty="0">
                <a:latin typeface="Calibri" panose="020F0502020204030204" pitchFamily="34" charset="0"/>
                <a:cs typeface="Calibri" panose="020F0502020204030204" pitchFamily="34" charset="0"/>
              </a:rPr>
              <a:t>Pandas</a:t>
            </a:r>
          </a:p>
          <a:p>
            <a:r>
              <a:rPr lang="en-US" sz="2400" dirty="0" err="1">
                <a:latin typeface="Calibri" panose="020F0502020204030204" pitchFamily="34" charset="0"/>
                <a:cs typeface="Calibri" panose="020F0502020204030204" pitchFamily="34" charset="0"/>
              </a:rPr>
              <a:t>Numpy</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QT Designer</a:t>
            </a:r>
          </a:p>
        </p:txBody>
      </p:sp>
    </p:spTree>
    <p:extLst>
      <p:ext uri="{BB962C8B-B14F-4D97-AF65-F5344CB8AC3E}">
        <p14:creationId xmlns:p14="http://schemas.microsoft.com/office/powerpoint/2010/main" val="2376222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libraries(Folium)</a:t>
            </a:r>
          </a:p>
        </p:txBody>
      </p:sp>
      <p:sp>
        <p:nvSpPr>
          <p:cNvPr id="3" name="Content Placeholder 2"/>
          <p:cNvSpPr>
            <a:spLocks noGrp="1"/>
          </p:cNvSpPr>
          <p:nvPr>
            <p:ph idx="1"/>
          </p:nvPr>
        </p:nvSpPr>
        <p:spPr>
          <a:xfrm>
            <a:off x="532654" y="2463800"/>
            <a:ext cx="9868646" cy="3416300"/>
          </a:xfrm>
        </p:spPr>
        <p:txBody>
          <a:bodyPr>
            <a:noAutofit/>
          </a:bodyPr>
          <a:lstStyle/>
          <a:p>
            <a:pPr marL="0" indent="0">
              <a:buNone/>
            </a:pP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Folium makes it easy to visualize data that’s been manipulated in Python on an interactive leaflet map. </a:t>
            </a:r>
          </a:p>
          <a:p>
            <a:pPr marL="0" indent="0">
              <a:buNone/>
            </a:pP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It enables both the binding of data to a map for visualizations as well as passing rich vector/raster/HTML visualizations as markers on the map.</a:t>
            </a:r>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9457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Summary/Problem statement</a:t>
            </a:r>
          </a:p>
        </p:txBody>
      </p:sp>
      <p:sp>
        <p:nvSpPr>
          <p:cNvPr id="3" name="Content Placeholder 2"/>
          <p:cNvSpPr>
            <a:spLocks noGrp="1"/>
          </p:cNvSpPr>
          <p:nvPr>
            <p:ph idx="1"/>
          </p:nvPr>
        </p:nvSpPr>
        <p:spPr>
          <a:xfrm>
            <a:off x="494554" y="2578100"/>
            <a:ext cx="9970246" cy="3416300"/>
          </a:xfrm>
        </p:spPr>
        <p:txBody>
          <a:bodyPr/>
          <a:lstStyle/>
          <a:p>
            <a:pPr marL="0" indent="0">
              <a:buNone/>
            </a:pPr>
            <a:endParaRPr lang="en-US" dirty="0"/>
          </a:p>
          <a:p>
            <a:pPr marL="0" indent="0">
              <a:buNone/>
            </a:pPr>
            <a:r>
              <a:rPr lang="en-US" sz="2400" dirty="0">
                <a:latin typeface="Calibri" panose="020F0502020204030204" pitchFamily="34" charset="0"/>
                <a:cs typeface="Calibri" panose="020F0502020204030204" pitchFamily="34" charset="0"/>
              </a:rPr>
              <a:t>Data generated from individual user maps may generally not have much meaning. However, a collection of data generated from multiple users’ maps can provide insight with respect to activity trends or preferences which can then become useful for business purposes. </a:t>
            </a:r>
          </a:p>
        </p:txBody>
      </p:sp>
    </p:spTree>
    <p:extLst>
      <p:ext uri="{BB962C8B-B14F-4D97-AF65-F5344CB8AC3E}">
        <p14:creationId xmlns:p14="http://schemas.microsoft.com/office/powerpoint/2010/main" val="2856941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libraries(Folium)</a:t>
            </a:r>
          </a:p>
        </p:txBody>
      </p:sp>
      <p:sp>
        <p:nvSpPr>
          <p:cNvPr id="3" name="Content Placeholder 2"/>
          <p:cNvSpPr>
            <a:spLocks noGrp="1"/>
          </p:cNvSpPr>
          <p:nvPr>
            <p:ph idx="1"/>
          </p:nvPr>
        </p:nvSpPr>
        <p:spPr>
          <a:xfrm>
            <a:off x="532654" y="2463800"/>
            <a:ext cx="9868646" cy="3416300"/>
          </a:xfrm>
        </p:spPr>
        <p:txBody>
          <a:bodyPr>
            <a:noAutofit/>
          </a:bodyPr>
          <a:lstStyle/>
          <a:p>
            <a:pPr marL="0" indent="0">
              <a:buNone/>
            </a:pP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The library also has a number of built-in </a:t>
            </a:r>
            <a:r>
              <a:rPr lang="en-US" sz="2400" dirty="0" err="1">
                <a:latin typeface="Calibri" panose="020F0502020204030204" pitchFamily="34" charset="0"/>
                <a:cs typeface="Calibri" panose="020F0502020204030204" pitchFamily="34" charset="0"/>
              </a:rPr>
              <a:t>tilesets</a:t>
            </a:r>
            <a:r>
              <a:rPr lang="en-US" sz="2400" dirty="0">
                <a:latin typeface="Calibri" panose="020F0502020204030204" pitchFamily="34" charset="0"/>
                <a:cs typeface="Calibri" panose="020F0502020204030204" pitchFamily="34" charset="0"/>
              </a:rPr>
              <a:t> from </a:t>
            </a:r>
            <a:r>
              <a:rPr lang="en-US" sz="2400" dirty="0" err="1">
                <a:latin typeface="Calibri" panose="020F0502020204030204" pitchFamily="34" charset="0"/>
                <a:cs typeface="Calibri" panose="020F0502020204030204" pitchFamily="34" charset="0"/>
              </a:rPr>
              <a:t>OpenStreetMap</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Mapbox</a:t>
            </a:r>
            <a:r>
              <a:rPr lang="en-US" sz="2400" dirty="0">
                <a:latin typeface="Calibri" panose="020F0502020204030204" pitchFamily="34" charset="0"/>
                <a:cs typeface="Calibri" panose="020F0502020204030204" pitchFamily="34" charset="0"/>
              </a:rPr>
              <a:t>, and Stamen, and supports custom </a:t>
            </a:r>
            <a:r>
              <a:rPr lang="en-US" sz="2400" dirty="0" err="1">
                <a:latin typeface="Calibri" panose="020F0502020204030204" pitchFamily="34" charset="0"/>
                <a:cs typeface="Calibri" panose="020F0502020204030204" pitchFamily="34" charset="0"/>
              </a:rPr>
              <a:t>tilesets</a:t>
            </a:r>
            <a:r>
              <a:rPr lang="en-US" sz="2400" dirty="0">
                <a:latin typeface="Calibri" panose="020F0502020204030204" pitchFamily="34" charset="0"/>
                <a:cs typeface="Calibri" panose="020F0502020204030204" pitchFamily="34" charset="0"/>
              </a:rPr>
              <a:t> with </a:t>
            </a:r>
            <a:r>
              <a:rPr lang="en-US" sz="2400" dirty="0" err="1">
                <a:latin typeface="Calibri" panose="020F0502020204030204" pitchFamily="34" charset="0"/>
                <a:cs typeface="Calibri" panose="020F0502020204030204" pitchFamily="34" charset="0"/>
              </a:rPr>
              <a:t>Mapbox</a:t>
            </a:r>
            <a:r>
              <a:rPr lang="en-US" sz="2400" dirty="0">
                <a:latin typeface="Calibri" panose="020F0502020204030204" pitchFamily="34" charset="0"/>
                <a:cs typeface="Calibri" panose="020F0502020204030204" pitchFamily="34" charset="0"/>
              </a:rPr>
              <a:t> or </a:t>
            </a:r>
            <a:r>
              <a:rPr lang="en-US" sz="2400" dirty="0" err="1">
                <a:latin typeface="Calibri" panose="020F0502020204030204" pitchFamily="34" charset="0"/>
                <a:cs typeface="Calibri" panose="020F0502020204030204" pitchFamily="34" charset="0"/>
              </a:rPr>
              <a:t>Cloudmade</a:t>
            </a:r>
            <a:r>
              <a:rPr lang="en-US" sz="2400" dirty="0">
                <a:latin typeface="Calibri" panose="020F0502020204030204" pitchFamily="34" charset="0"/>
                <a:cs typeface="Calibri" panose="020F0502020204030204" pitchFamily="34" charset="0"/>
              </a:rPr>
              <a:t> API keys. </a:t>
            </a:r>
          </a:p>
          <a:p>
            <a:pPr marL="0" indent="0">
              <a:buNone/>
            </a:pPr>
            <a:r>
              <a:rPr lang="en-US" sz="2400" dirty="0">
                <a:latin typeface="Calibri" panose="020F0502020204030204" pitchFamily="34" charset="0"/>
                <a:cs typeface="Calibri" panose="020F0502020204030204" pitchFamily="34" charset="0"/>
              </a:rPr>
              <a:t>Folium supports both Image, Video, </a:t>
            </a:r>
            <a:r>
              <a:rPr lang="en-US" sz="2400" dirty="0" err="1">
                <a:latin typeface="Calibri" panose="020F0502020204030204" pitchFamily="34" charset="0"/>
                <a:cs typeface="Calibri" panose="020F0502020204030204" pitchFamily="34" charset="0"/>
              </a:rPr>
              <a:t>GeoJSON</a:t>
            </a:r>
            <a:r>
              <a:rPr lang="en-US" sz="2400" dirty="0">
                <a:latin typeface="Calibri" panose="020F0502020204030204" pitchFamily="34" charset="0"/>
                <a:cs typeface="Calibri" panose="020F0502020204030204" pitchFamily="34" charset="0"/>
              </a:rPr>
              <a:t> and </a:t>
            </a:r>
            <a:r>
              <a:rPr lang="en-US" sz="2400" dirty="0" err="1">
                <a:latin typeface="Calibri" panose="020F0502020204030204" pitchFamily="34" charset="0"/>
                <a:cs typeface="Calibri" panose="020F0502020204030204" pitchFamily="34" charset="0"/>
              </a:rPr>
              <a:t>TopoJSON</a:t>
            </a:r>
            <a:r>
              <a:rPr lang="en-US" sz="2400" dirty="0">
                <a:latin typeface="Calibri" panose="020F0502020204030204" pitchFamily="34" charset="0"/>
                <a:cs typeface="Calibri" panose="020F0502020204030204" pitchFamily="34" charset="0"/>
              </a:rPr>
              <a:t> overlays.</a:t>
            </a:r>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6491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libraries(Pandas)</a:t>
            </a:r>
          </a:p>
        </p:txBody>
      </p:sp>
      <p:sp>
        <p:nvSpPr>
          <p:cNvPr id="3" name="Content Placeholder 2"/>
          <p:cNvSpPr>
            <a:spLocks noGrp="1"/>
          </p:cNvSpPr>
          <p:nvPr>
            <p:ph idx="1"/>
          </p:nvPr>
        </p:nvSpPr>
        <p:spPr>
          <a:xfrm>
            <a:off x="532654" y="2463800"/>
            <a:ext cx="9868646" cy="3416300"/>
          </a:xfrm>
        </p:spPr>
        <p:txBody>
          <a:bodyPr>
            <a:noAutofit/>
          </a:bodyPr>
          <a:lstStyle/>
          <a:p>
            <a:pPr marL="0" indent="0">
              <a:buNone/>
            </a:pP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pandas is an open source, BSD-licensed (Berkley Software Distribution) library providing high performance, easy-to-use data structures and data analysis tools for the Python programming language.</a:t>
            </a:r>
          </a:p>
        </p:txBody>
      </p:sp>
    </p:spTree>
    <p:extLst>
      <p:ext uri="{BB962C8B-B14F-4D97-AF65-F5344CB8AC3E}">
        <p14:creationId xmlns:p14="http://schemas.microsoft.com/office/powerpoint/2010/main" val="974104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libraries(</a:t>
            </a:r>
            <a:r>
              <a:rPr lang="en-US" dirty="0" err="1"/>
              <a:t>Numpy</a:t>
            </a:r>
            <a:r>
              <a:rPr lang="en-US" dirty="0"/>
              <a:t>)</a:t>
            </a:r>
          </a:p>
        </p:txBody>
      </p:sp>
      <p:sp>
        <p:nvSpPr>
          <p:cNvPr id="3" name="Content Placeholder 2"/>
          <p:cNvSpPr>
            <a:spLocks noGrp="1"/>
          </p:cNvSpPr>
          <p:nvPr>
            <p:ph idx="1"/>
          </p:nvPr>
        </p:nvSpPr>
        <p:spPr>
          <a:xfrm>
            <a:off x="532654" y="2463800"/>
            <a:ext cx="9868646" cy="3416300"/>
          </a:xfrm>
        </p:spPr>
        <p:txBody>
          <a:bodyPr>
            <a:noAutofit/>
          </a:bodyPr>
          <a:lstStyle/>
          <a:p>
            <a:pPr marL="0" indent="0">
              <a:buNone/>
            </a:pPr>
            <a:endParaRPr lang="en-US" sz="2400" dirty="0">
              <a:latin typeface="Calibri" panose="020F0502020204030204" pitchFamily="34" charset="0"/>
              <a:cs typeface="Calibri" panose="020F0502020204030204" pitchFamily="34" charset="0"/>
            </a:endParaRPr>
          </a:p>
          <a:p>
            <a:pPr marL="0" indent="0">
              <a:buNone/>
            </a:pPr>
            <a:r>
              <a:rPr lang="en-US" sz="2400" dirty="0" err="1">
                <a:latin typeface="Calibri" panose="020F0502020204030204" pitchFamily="34" charset="0"/>
                <a:cs typeface="Calibri" panose="020F0502020204030204" pitchFamily="34" charset="0"/>
              </a:rPr>
              <a:t>NumPy</a:t>
            </a:r>
            <a:r>
              <a:rPr lang="en-US" sz="2400" dirty="0">
                <a:latin typeface="Calibri" panose="020F0502020204030204" pitchFamily="34" charset="0"/>
                <a:cs typeface="Calibri" panose="020F0502020204030204" pitchFamily="34" charset="0"/>
              </a:rPr>
              <a:t> is the fundamental package for scientific computing with Python. It contains among other things:</a:t>
            </a:r>
          </a:p>
          <a:p>
            <a:pPr marL="0" indent="0">
              <a:buNone/>
            </a:pPr>
            <a:r>
              <a:rPr lang="en-US" sz="2400" dirty="0">
                <a:latin typeface="Calibri" panose="020F0502020204030204" pitchFamily="34" charset="0"/>
                <a:cs typeface="Calibri" panose="020F0502020204030204" pitchFamily="34" charset="0"/>
              </a:rPr>
              <a:t>a powerful N-dimensional array object</a:t>
            </a:r>
          </a:p>
          <a:p>
            <a:pPr marL="0" indent="0">
              <a:buNone/>
            </a:pPr>
            <a:r>
              <a:rPr lang="en-US" sz="2400" dirty="0">
                <a:latin typeface="Calibri" panose="020F0502020204030204" pitchFamily="34" charset="0"/>
                <a:cs typeface="Calibri" panose="020F0502020204030204" pitchFamily="34" charset="0"/>
              </a:rPr>
              <a:t>sophisticated (broadcasting) functions</a:t>
            </a:r>
          </a:p>
          <a:p>
            <a:pPr marL="0" indent="0">
              <a:buNone/>
            </a:pPr>
            <a:r>
              <a:rPr lang="en-US" sz="2400" dirty="0">
                <a:latin typeface="Calibri" panose="020F0502020204030204" pitchFamily="34" charset="0"/>
                <a:cs typeface="Calibri" panose="020F0502020204030204" pitchFamily="34" charset="0"/>
              </a:rPr>
              <a:t>tools for integrating C/C++ and Fortran code</a:t>
            </a:r>
          </a:p>
          <a:p>
            <a:pPr marL="0" indent="0">
              <a:buNone/>
            </a:pPr>
            <a:r>
              <a:rPr lang="en-US" sz="2400" dirty="0">
                <a:latin typeface="Calibri" panose="020F0502020204030204" pitchFamily="34" charset="0"/>
                <a:cs typeface="Calibri" panose="020F0502020204030204" pitchFamily="34" charset="0"/>
              </a:rPr>
              <a:t>useful linear algebra, Fourier transform, and random number capabilities</a:t>
            </a:r>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7502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libraries(</a:t>
            </a:r>
            <a:r>
              <a:rPr lang="en-US" dirty="0" err="1"/>
              <a:t>Numpy</a:t>
            </a:r>
            <a:r>
              <a:rPr lang="en-US" dirty="0"/>
              <a:t>)</a:t>
            </a:r>
          </a:p>
        </p:txBody>
      </p:sp>
      <p:sp>
        <p:nvSpPr>
          <p:cNvPr id="3" name="Content Placeholder 2"/>
          <p:cNvSpPr>
            <a:spLocks noGrp="1"/>
          </p:cNvSpPr>
          <p:nvPr>
            <p:ph idx="1"/>
          </p:nvPr>
        </p:nvSpPr>
        <p:spPr>
          <a:xfrm>
            <a:off x="532654" y="2463800"/>
            <a:ext cx="9868646" cy="3416300"/>
          </a:xfrm>
        </p:spPr>
        <p:txBody>
          <a:bodyPr>
            <a:noAutofit/>
          </a:bodyPr>
          <a:lstStyle/>
          <a:p>
            <a:pPr marL="0" indent="0">
              <a:buNone/>
            </a:pP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Besides its obvious scientific uses, </a:t>
            </a:r>
            <a:r>
              <a:rPr lang="en-US" sz="2400" dirty="0" err="1">
                <a:latin typeface="Calibri" panose="020F0502020204030204" pitchFamily="34" charset="0"/>
                <a:cs typeface="Calibri" panose="020F0502020204030204" pitchFamily="34" charset="0"/>
              </a:rPr>
              <a:t>NumPy</a:t>
            </a:r>
            <a:r>
              <a:rPr lang="en-US" sz="2400" dirty="0">
                <a:latin typeface="Calibri" panose="020F0502020204030204" pitchFamily="34" charset="0"/>
                <a:cs typeface="Calibri" panose="020F0502020204030204" pitchFamily="34" charset="0"/>
              </a:rPr>
              <a:t> can also be used as an efficient multi-dimensional container of generic data. Arbitrary data-types can be defined. This allows </a:t>
            </a:r>
            <a:r>
              <a:rPr lang="en-US" sz="2400" dirty="0" err="1">
                <a:latin typeface="Calibri" panose="020F0502020204030204" pitchFamily="34" charset="0"/>
                <a:cs typeface="Calibri" panose="020F0502020204030204" pitchFamily="34" charset="0"/>
              </a:rPr>
              <a:t>NumPy</a:t>
            </a:r>
            <a:r>
              <a:rPr lang="en-US" sz="2400" dirty="0">
                <a:latin typeface="Calibri" panose="020F0502020204030204" pitchFamily="34" charset="0"/>
                <a:cs typeface="Calibri" panose="020F0502020204030204" pitchFamily="34" charset="0"/>
              </a:rPr>
              <a:t> to seamlessly and speedily integrate with a wide variety of databases.</a:t>
            </a:r>
          </a:p>
          <a:p>
            <a:pPr marL="0" indent="0">
              <a:buNone/>
            </a:pPr>
            <a:r>
              <a:rPr lang="en-US" sz="2400" dirty="0" err="1">
                <a:latin typeface="Calibri" panose="020F0502020204030204" pitchFamily="34" charset="0"/>
                <a:cs typeface="Calibri" panose="020F0502020204030204" pitchFamily="34" charset="0"/>
              </a:rPr>
              <a:t>NumPy</a:t>
            </a:r>
            <a:r>
              <a:rPr lang="en-US" sz="2400" dirty="0">
                <a:latin typeface="Calibri" panose="020F0502020204030204" pitchFamily="34" charset="0"/>
                <a:cs typeface="Calibri" panose="020F0502020204030204" pitchFamily="34" charset="0"/>
              </a:rPr>
              <a:t> is licensed under the BSD license, enabling reuse with few restrictions</a:t>
            </a:r>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33859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a:bodyPr>
          <a:lstStyle/>
          <a:p>
            <a:r>
              <a:rPr lang="en-US" sz="2400" dirty="0" err="1">
                <a:latin typeface="Calibri" panose="020F0502020204030204" pitchFamily="34" charset="0"/>
                <a:cs typeface="Calibri" panose="020F0502020204030204" pitchFamily="34" charset="0"/>
              </a:rPr>
              <a:t>Heatmap</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Marker</a:t>
            </a:r>
          </a:p>
          <a:p>
            <a:r>
              <a:rPr lang="en-US" sz="2400" dirty="0">
                <a:latin typeface="Calibri" panose="020F0502020204030204" pitchFamily="34" charset="0"/>
                <a:cs typeface="Calibri" panose="020F0502020204030204" pitchFamily="34" charset="0"/>
              </a:rPr>
              <a:t>Polyline</a:t>
            </a:r>
          </a:p>
          <a:p>
            <a:r>
              <a:rPr lang="en-US" sz="2400" dirty="0">
                <a:latin typeface="Calibri" panose="020F0502020204030204" pitchFamily="34" charset="0"/>
                <a:cs typeface="Calibri" panose="020F0502020204030204" pitchFamily="34" charset="0"/>
              </a:rPr>
              <a:t>GUI Functions (Load data, Data Info, BL Setting, Plot All, Quit, Track ID </a:t>
            </a:r>
            <a:r>
              <a:rPr lang="en-US" sz="2400" dirty="0" err="1">
                <a:latin typeface="Calibri" panose="020F0502020204030204" pitchFamily="34" charset="0"/>
                <a:cs typeface="Calibri" panose="020F0502020204030204" pitchFamily="34" charset="0"/>
              </a:rPr>
              <a:t>etc</a:t>
            </a:r>
            <a:r>
              <a:rPr lang="en-US" sz="2400" dirty="0">
                <a:latin typeface="Calibri" panose="020F0502020204030204" pitchFamily="34" charset="0"/>
                <a:cs typeface="Calibri" panose="020F0502020204030204" pitchFamily="34" charset="0"/>
              </a:rPr>
              <a:t>)</a:t>
            </a:r>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2046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41CF-1D66-4E12-97DF-5AF06208AA54}"/>
              </a:ext>
            </a:extLst>
          </p:cNvPr>
          <p:cNvSpPr>
            <a:spLocks noGrp="1"/>
          </p:cNvSpPr>
          <p:nvPr>
            <p:ph type="title"/>
          </p:nvPr>
        </p:nvSpPr>
        <p:spPr/>
        <p:txBody>
          <a:bodyPr/>
          <a:lstStyle/>
          <a:p>
            <a:r>
              <a:rPr lang="en-US" dirty="0"/>
              <a:t>GUI</a:t>
            </a:r>
          </a:p>
        </p:txBody>
      </p:sp>
      <p:pic>
        <p:nvPicPr>
          <p:cNvPr id="4" name="Content Placeholder 3">
            <a:extLst>
              <a:ext uri="{FF2B5EF4-FFF2-40B4-BE49-F238E27FC236}">
                <a16:creationId xmlns:a16="http://schemas.microsoft.com/office/drawing/2014/main" id="{FADB6F64-2BF8-4618-A4A8-F5349AB4FA85}"/>
              </a:ext>
            </a:extLst>
          </p:cNvPr>
          <p:cNvPicPr>
            <a:picLocks noGrp="1" noChangeAspect="1"/>
          </p:cNvPicPr>
          <p:nvPr>
            <p:ph idx="1"/>
          </p:nvPr>
        </p:nvPicPr>
        <p:blipFill>
          <a:blip r:embed="rId2"/>
          <a:stretch>
            <a:fillRect/>
          </a:stretch>
        </p:blipFill>
        <p:spPr>
          <a:xfrm>
            <a:off x="1316037" y="2279764"/>
            <a:ext cx="8761413" cy="4273435"/>
          </a:xfrm>
          <a:prstGeom prst="rect">
            <a:avLst/>
          </a:prstGeom>
        </p:spPr>
      </p:pic>
    </p:spTree>
    <p:extLst>
      <p:ext uri="{BB962C8B-B14F-4D97-AF65-F5344CB8AC3E}">
        <p14:creationId xmlns:p14="http://schemas.microsoft.com/office/powerpoint/2010/main" val="1548551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r>
              <a:rPr lang="en-US" dirty="0" err="1"/>
              <a:t>HeatMap</a:t>
            </a:r>
            <a:r>
              <a:rPr lang="en-US" dirty="0"/>
              <a:t>)</a:t>
            </a:r>
          </a:p>
        </p:txBody>
      </p:sp>
      <p:sp>
        <p:nvSpPr>
          <p:cNvPr id="3" name="Content Placeholder 2"/>
          <p:cNvSpPr>
            <a:spLocks noGrp="1"/>
          </p:cNvSpPr>
          <p:nvPr>
            <p:ph idx="1"/>
          </p:nvPr>
        </p:nvSpPr>
        <p:spPr>
          <a:xfrm>
            <a:off x="532654" y="2552700"/>
            <a:ext cx="9805146" cy="3416300"/>
          </a:xfrm>
        </p:spPr>
        <p:txBody>
          <a:bodyPr>
            <a:normAutofit/>
          </a:bodyPr>
          <a:lstStyle/>
          <a:p>
            <a:pPr marL="0" indent="0">
              <a:buNone/>
            </a:pP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The </a:t>
            </a:r>
            <a:r>
              <a:rPr lang="en-US" sz="2400" dirty="0" err="1">
                <a:latin typeface="Calibri" panose="020F0502020204030204" pitchFamily="34" charset="0"/>
                <a:cs typeface="Calibri" panose="020F0502020204030204" pitchFamily="34" charset="0"/>
              </a:rPr>
              <a:t>HeatMap</a:t>
            </a:r>
            <a:r>
              <a:rPr lang="en-US" sz="2400" dirty="0">
                <a:latin typeface="Calibri" panose="020F0502020204030204" pitchFamily="34" charset="0"/>
                <a:cs typeface="Calibri" panose="020F0502020204030204" pitchFamily="34" charset="0"/>
              </a:rPr>
              <a:t> class is a class under the </a:t>
            </a:r>
            <a:r>
              <a:rPr lang="en-US" sz="2400" b="1" i="1" dirty="0" err="1">
                <a:latin typeface="Calibri" panose="020F0502020204030204" pitchFamily="34" charset="0"/>
                <a:cs typeface="Calibri" panose="020F0502020204030204" pitchFamily="34" charset="0"/>
              </a:rPr>
              <a:t>folium.plugins.HeatMap</a:t>
            </a:r>
            <a:endParaRPr lang="en-US" sz="2400" b="1" i="1"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The plugin creates a heat map layer over a set of specified coordinates.</a:t>
            </a:r>
          </a:p>
          <a:p>
            <a:pPr marL="0" indent="0">
              <a:buNone/>
            </a:pPr>
            <a:r>
              <a:rPr lang="en-US" sz="2400" dirty="0">
                <a:latin typeface="Calibri" panose="020F0502020204030204" pitchFamily="34" charset="0"/>
                <a:cs typeface="Calibri" panose="020F0502020204030204" pitchFamily="34" charset="0"/>
              </a:rPr>
              <a:t>It is also compatible with HTML representation which allows a HTML rendering of the elements.</a:t>
            </a:r>
          </a:p>
        </p:txBody>
      </p:sp>
    </p:spTree>
    <p:extLst>
      <p:ext uri="{BB962C8B-B14F-4D97-AF65-F5344CB8AC3E}">
        <p14:creationId xmlns:p14="http://schemas.microsoft.com/office/powerpoint/2010/main" val="2428646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r>
              <a:rPr lang="en-US" dirty="0" err="1"/>
              <a:t>HeatMap</a:t>
            </a:r>
            <a:r>
              <a:rPr lang="en-US" dirty="0"/>
              <a:t>)</a:t>
            </a:r>
          </a:p>
        </p:txBody>
      </p:sp>
      <p:pic>
        <p:nvPicPr>
          <p:cNvPr id="4" name="Content Placeholder 3"/>
          <p:cNvPicPr>
            <a:picLocks noGrp="1" noChangeAspect="1"/>
          </p:cNvPicPr>
          <p:nvPr>
            <p:ph idx="1"/>
          </p:nvPr>
        </p:nvPicPr>
        <p:blipFill>
          <a:blip r:embed="rId2"/>
          <a:stretch>
            <a:fillRect/>
          </a:stretch>
        </p:blipFill>
        <p:spPr>
          <a:xfrm>
            <a:off x="481262" y="2277979"/>
            <a:ext cx="9881937" cy="4181092"/>
          </a:xfrm>
          <a:prstGeom prst="rect">
            <a:avLst/>
          </a:prstGeom>
        </p:spPr>
      </p:pic>
    </p:spTree>
    <p:extLst>
      <p:ext uri="{BB962C8B-B14F-4D97-AF65-F5344CB8AC3E}">
        <p14:creationId xmlns:p14="http://schemas.microsoft.com/office/powerpoint/2010/main" val="3821380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Functions(Marker)</a:t>
            </a:r>
          </a:p>
        </p:txBody>
      </p:sp>
      <p:sp>
        <p:nvSpPr>
          <p:cNvPr id="3" name="Content Placeholder 2"/>
          <p:cNvSpPr>
            <a:spLocks noGrp="1"/>
          </p:cNvSpPr>
          <p:nvPr>
            <p:ph idx="1"/>
          </p:nvPr>
        </p:nvSpPr>
        <p:spPr>
          <a:xfrm>
            <a:off x="532654" y="2552700"/>
            <a:ext cx="9805146" cy="3416300"/>
          </a:xfrm>
        </p:spPr>
        <p:txBody>
          <a:bodyPr>
            <a:normAutofit/>
          </a:bodyPr>
          <a:lstStyle/>
          <a:p>
            <a:pPr marL="0" indent="0">
              <a:buNone/>
            </a:pP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The Marker plugin is under the </a:t>
            </a:r>
            <a:r>
              <a:rPr lang="en-US" sz="2400" b="1" i="1" dirty="0" err="1">
                <a:latin typeface="Calibri" panose="020F0502020204030204" pitchFamily="34" charset="0"/>
                <a:cs typeface="Calibri" panose="020F0502020204030204" pitchFamily="34" charset="0"/>
              </a:rPr>
              <a:t>folium.map.Marker</a:t>
            </a:r>
            <a:endParaRPr lang="en-US" sz="2400" b="1" i="1"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There are numerous marker types, starting with a simple Leaflet style location marker with a popup and tooltip HTML</a:t>
            </a:r>
          </a:p>
          <a:p>
            <a:pPr marL="0" indent="0">
              <a:buNone/>
            </a:pPr>
            <a:r>
              <a:rPr lang="en-US" sz="2400" dirty="0">
                <a:latin typeface="Calibri" panose="020F0502020204030204" pitchFamily="34" charset="0"/>
                <a:cs typeface="Calibri" panose="020F0502020204030204" pitchFamily="34" charset="0"/>
              </a:rPr>
              <a:t>There is built in support for colors and marker icon types from bootstrap.</a:t>
            </a:r>
          </a:p>
        </p:txBody>
      </p:sp>
    </p:spTree>
    <p:extLst>
      <p:ext uri="{BB962C8B-B14F-4D97-AF65-F5344CB8AC3E}">
        <p14:creationId xmlns:p14="http://schemas.microsoft.com/office/powerpoint/2010/main" val="22546960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07959" y="2294020"/>
            <a:ext cx="9031704" cy="4251159"/>
          </a:xfrm>
          <a:prstGeom prst="rect">
            <a:avLst/>
          </a:prstGeom>
        </p:spPr>
      </p:pic>
      <p:sp>
        <p:nvSpPr>
          <p:cNvPr id="5" name="Title 1"/>
          <p:cNvSpPr>
            <a:spLocks noGrp="1"/>
          </p:cNvSpPr>
          <p:nvPr>
            <p:ph type="title"/>
          </p:nvPr>
        </p:nvSpPr>
        <p:spPr>
          <a:xfrm>
            <a:off x="1154954" y="973668"/>
            <a:ext cx="8761413" cy="706964"/>
          </a:xfrm>
        </p:spPr>
        <p:txBody>
          <a:bodyPr/>
          <a:lstStyle/>
          <a:p>
            <a:r>
              <a:rPr lang="en-US" dirty="0"/>
              <a:t>Functions(Marker)</a:t>
            </a:r>
          </a:p>
        </p:txBody>
      </p:sp>
    </p:spTree>
    <p:extLst>
      <p:ext uri="{BB962C8B-B14F-4D97-AF65-F5344CB8AC3E}">
        <p14:creationId xmlns:p14="http://schemas.microsoft.com/office/powerpoint/2010/main" val="556497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Summary/Problem statement</a:t>
            </a:r>
          </a:p>
        </p:txBody>
      </p:sp>
      <p:sp>
        <p:nvSpPr>
          <p:cNvPr id="3" name="Content Placeholder 2"/>
          <p:cNvSpPr>
            <a:spLocks noGrp="1"/>
          </p:cNvSpPr>
          <p:nvPr>
            <p:ph idx="1"/>
          </p:nvPr>
        </p:nvSpPr>
        <p:spPr>
          <a:xfrm>
            <a:off x="457200" y="2324100"/>
            <a:ext cx="9893300" cy="3649662"/>
          </a:xfrm>
        </p:spPr>
        <p:txBody>
          <a:bodyPr/>
          <a:lstStyle/>
          <a:p>
            <a:pPr marL="0" indent="0">
              <a:buNone/>
            </a:pPr>
            <a:endParaRPr lang="en-US" dirty="0"/>
          </a:p>
          <a:p>
            <a:pPr marL="0" indent="0">
              <a:buNone/>
            </a:pPr>
            <a:endParaRPr lang="en-US" dirty="0"/>
          </a:p>
          <a:p>
            <a:pPr marL="0" indent="0">
              <a:buNone/>
            </a:pPr>
            <a:r>
              <a:rPr lang="en-US" sz="2400" dirty="0">
                <a:latin typeface="Calibri" panose="020F0502020204030204" pitchFamily="34" charset="0"/>
                <a:cs typeface="Calibri" panose="020F0502020204030204" pitchFamily="34" charset="0"/>
              </a:rPr>
              <a:t>This application aims at providing customized functionalities for analyzing collections of data generated from users’ maps and offers insights and/or trends to the end user.</a:t>
            </a:r>
          </a:p>
        </p:txBody>
      </p:sp>
    </p:spTree>
    <p:extLst>
      <p:ext uri="{BB962C8B-B14F-4D97-AF65-F5344CB8AC3E}">
        <p14:creationId xmlns:p14="http://schemas.microsoft.com/office/powerpoint/2010/main" val="1457085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Functions(Polyline)</a:t>
            </a:r>
          </a:p>
        </p:txBody>
      </p:sp>
      <p:sp>
        <p:nvSpPr>
          <p:cNvPr id="3" name="Content Placeholder 2"/>
          <p:cNvSpPr>
            <a:spLocks noGrp="1"/>
          </p:cNvSpPr>
          <p:nvPr>
            <p:ph idx="1"/>
          </p:nvPr>
        </p:nvSpPr>
        <p:spPr>
          <a:xfrm>
            <a:off x="532654" y="2552700"/>
            <a:ext cx="9805146" cy="3416300"/>
          </a:xfrm>
        </p:spPr>
        <p:txBody>
          <a:bodyPr>
            <a:normAutofit/>
          </a:bodyPr>
          <a:lstStyle/>
          <a:p>
            <a:pPr marL="0" indent="0">
              <a:buNone/>
            </a:pPr>
            <a:r>
              <a:rPr lang="en-US" sz="2400" dirty="0">
                <a:latin typeface="Calibri" panose="020F0502020204030204" pitchFamily="34" charset="0"/>
                <a:cs typeface="Calibri" panose="020F0502020204030204" pitchFamily="34" charset="0"/>
              </a:rPr>
              <a:t>This is a popular leaflet external plugin under the </a:t>
            </a:r>
            <a:r>
              <a:rPr lang="en-US" sz="2400" b="1" i="1" dirty="0" err="1">
                <a:latin typeface="Calibri" panose="020F0502020204030204" pitchFamily="34" charset="0"/>
                <a:cs typeface="Calibri" panose="020F0502020204030204" pitchFamily="34" charset="0"/>
              </a:rPr>
              <a:t>folium.plugins.AntPath</a:t>
            </a:r>
            <a:endParaRPr lang="en-US" sz="2400" b="1" i="1"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It is a class for drawing </a:t>
            </a:r>
            <a:r>
              <a:rPr lang="en-US" sz="2400" dirty="0" err="1">
                <a:latin typeface="Calibri" panose="020F0502020204030204" pitchFamily="34" charset="0"/>
                <a:cs typeface="Calibri" panose="020F0502020204030204" pitchFamily="34" charset="0"/>
              </a:rPr>
              <a:t>Antpath</a:t>
            </a:r>
            <a:r>
              <a:rPr lang="en-US" sz="2400" dirty="0">
                <a:latin typeface="Calibri" panose="020F0502020204030204" pitchFamily="34" charset="0"/>
                <a:cs typeface="Calibri" panose="020F0502020204030204" pitchFamily="34" charset="0"/>
              </a:rPr>
              <a:t> polyline overlays on a map</a:t>
            </a:r>
          </a:p>
          <a:p>
            <a:pPr marL="0" indent="0">
              <a:buNone/>
            </a:pPr>
            <a:r>
              <a:rPr lang="en-US" sz="2400" dirty="0">
                <a:latin typeface="Calibri" panose="020F0502020204030204" pitchFamily="34" charset="0"/>
                <a:cs typeface="Calibri" panose="020F0502020204030204" pitchFamily="34" charset="0"/>
              </a:rPr>
              <a:t>It also renders HTML representations of the coordinate elements.</a:t>
            </a:r>
          </a:p>
        </p:txBody>
      </p:sp>
    </p:spTree>
    <p:extLst>
      <p:ext uri="{BB962C8B-B14F-4D97-AF65-F5344CB8AC3E}">
        <p14:creationId xmlns:p14="http://schemas.microsoft.com/office/powerpoint/2010/main" val="29476488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Functions(Polyline)</a:t>
            </a:r>
          </a:p>
        </p:txBody>
      </p:sp>
      <p:pic>
        <p:nvPicPr>
          <p:cNvPr id="4" name="Content Placeholder 3"/>
          <p:cNvPicPr>
            <a:picLocks noGrp="1" noChangeAspect="1"/>
          </p:cNvPicPr>
          <p:nvPr>
            <p:ph idx="1"/>
          </p:nvPr>
        </p:nvPicPr>
        <p:blipFill>
          <a:blip r:embed="rId2"/>
          <a:stretch>
            <a:fillRect/>
          </a:stretch>
        </p:blipFill>
        <p:spPr>
          <a:xfrm>
            <a:off x="625643" y="2632911"/>
            <a:ext cx="10465347" cy="3671636"/>
          </a:xfrm>
          <a:prstGeom prst="rect">
            <a:avLst/>
          </a:prstGeom>
        </p:spPr>
      </p:pic>
    </p:spTree>
    <p:extLst>
      <p:ext uri="{BB962C8B-B14F-4D97-AF65-F5344CB8AC3E}">
        <p14:creationId xmlns:p14="http://schemas.microsoft.com/office/powerpoint/2010/main" val="29963418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direction of work</a:t>
            </a:r>
          </a:p>
        </p:txBody>
      </p:sp>
      <p:sp>
        <p:nvSpPr>
          <p:cNvPr id="3" name="Content Placeholder 2"/>
          <p:cNvSpPr>
            <a:spLocks noGrp="1"/>
          </p:cNvSpPr>
          <p:nvPr>
            <p:ph idx="1"/>
          </p:nvPr>
        </p:nvSpPr>
        <p:spPr/>
        <p:txBody>
          <a:bodyPr/>
          <a:lstStyle/>
          <a:p>
            <a:r>
              <a:rPr lang="en-US" dirty="0"/>
              <a:t>Polygon</a:t>
            </a:r>
          </a:p>
          <a:p>
            <a:r>
              <a:rPr lang="en-US" dirty="0"/>
              <a:t>Generating areas</a:t>
            </a:r>
          </a:p>
          <a:p>
            <a:r>
              <a:rPr lang="en-US"/>
              <a:t>Advanced data </a:t>
            </a:r>
            <a:r>
              <a:rPr lang="en-US" dirty="0"/>
              <a:t>analysis</a:t>
            </a:r>
          </a:p>
        </p:txBody>
      </p:sp>
    </p:spTree>
    <p:extLst>
      <p:ext uri="{BB962C8B-B14F-4D97-AF65-F5344CB8AC3E}">
        <p14:creationId xmlns:p14="http://schemas.microsoft.com/office/powerpoint/2010/main" val="23020927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pPr marL="0" indent="0">
              <a:buNone/>
            </a:pPr>
            <a:endParaRPr lang="en-US" dirty="0"/>
          </a:p>
          <a:p>
            <a:pPr marL="0" indent="0" algn="ctr">
              <a:buNone/>
            </a:pPr>
            <a:r>
              <a:rPr lang="en-US" sz="9600" b="1" dirty="0">
                <a:latin typeface="Calibri" panose="020F0502020204030204" pitchFamily="34" charset="0"/>
                <a:cs typeface="Calibri" panose="020F0502020204030204" pitchFamily="34" charset="0"/>
              </a:rPr>
              <a:t>? ? </a:t>
            </a:r>
            <a:r>
              <a:rPr lang="en-US" sz="9600" b="1">
                <a:latin typeface="Calibri" panose="020F0502020204030204" pitchFamily="34" charset="0"/>
                <a:cs typeface="Calibri" panose="020F0502020204030204" pitchFamily="34" charset="0"/>
              </a:rPr>
              <a:t>?</a:t>
            </a:r>
            <a:endParaRPr lang="en-US" sz="96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3717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Stakeholders/Actors</a:t>
            </a:r>
          </a:p>
        </p:txBody>
      </p:sp>
      <p:sp>
        <p:nvSpPr>
          <p:cNvPr id="3" name="Content Placeholder 2"/>
          <p:cNvSpPr>
            <a:spLocks noGrp="1"/>
          </p:cNvSpPr>
          <p:nvPr>
            <p:ph idx="1"/>
          </p:nvPr>
        </p:nvSpPr>
        <p:spPr>
          <a:xfrm>
            <a:off x="494554" y="2514600"/>
            <a:ext cx="9894046" cy="3416300"/>
          </a:xfrm>
        </p:spPr>
        <p:txBody>
          <a:bodyPr>
            <a:noAutofit/>
          </a:bodyPr>
          <a:lstStyle/>
          <a:p>
            <a:r>
              <a:rPr lang="en-US" sz="2400" dirty="0">
                <a:latin typeface="Calibri" panose="020F0502020204030204" pitchFamily="34" charset="0"/>
                <a:cs typeface="Calibri" panose="020F0502020204030204" pitchFamily="34" charset="0"/>
              </a:rPr>
              <a:t>Developers</a:t>
            </a:r>
          </a:p>
          <a:p>
            <a:pPr marL="0" indent="0">
              <a:buNone/>
            </a:pPr>
            <a:r>
              <a:rPr lang="en-US" sz="2400" dirty="0">
                <a:latin typeface="Calibri" panose="020F0502020204030204" pitchFamily="34" charset="0"/>
                <a:cs typeface="Calibri" panose="020F0502020204030204" pitchFamily="34" charset="0"/>
              </a:rPr>
              <a:t>This consists of the development and testing team. This team will also handle the necessary documentation for the application</a:t>
            </a:r>
          </a:p>
          <a:p>
            <a:r>
              <a:rPr lang="en-US" sz="2400" dirty="0">
                <a:latin typeface="Calibri" panose="020F0502020204030204" pitchFamily="34" charset="0"/>
                <a:cs typeface="Calibri" panose="020F0502020204030204" pitchFamily="34" charset="0"/>
              </a:rPr>
              <a:t>Clients</a:t>
            </a:r>
          </a:p>
          <a:p>
            <a:pPr marL="0" indent="0">
              <a:buNone/>
            </a:pPr>
            <a:r>
              <a:rPr lang="en-US" sz="2400" dirty="0">
                <a:latin typeface="Calibri" panose="020F0502020204030204" pitchFamily="34" charset="0"/>
                <a:cs typeface="Calibri" panose="020F0502020204030204" pitchFamily="34" charset="0"/>
              </a:rPr>
              <a:t>Clients could range from private business owners, research organizations or the government</a:t>
            </a:r>
          </a:p>
        </p:txBody>
      </p:sp>
    </p:spTree>
    <p:extLst>
      <p:ext uri="{BB962C8B-B14F-4D97-AF65-F5344CB8AC3E}">
        <p14:creationId xmlns:p14="http://schemas.microsoft.com/office/powerpoint/2010/main" val="1315202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Stakeholders/Actors</a:t>
            </a:r>
          </a:p>
        </p:txBody>
      </p:sp>
      <p:sp>
        <p:nvSpPr>
          <p:cNvPr id="3" name="Content Placeholder 2"/>
          <p:cNvSpPr>
            <a:spLocks noGrp="1"/>
          </p:cNvSpPr>
          <p:nvPr>
            <p:ph idx="1"/>
          </p:nvPr>
        </p:nvSpPr>
        <p:spPr>
          <a:xfrm>
            <a:off x="558054" y="2552700"/>
            <a:ext cx="9855946" cy="3416300"/>
          </a:xfrm>
        </p:spPr>
        <p:txBody>
          <a:bodyPr/>
          <a:lstStyle/>
          <a:p>
            <a:r>
              <a:rPr lang="en-US" sz="2400" dirty="0">
                <a:latin typeface="Calibri" panose="020F0502020204030204" pitchFamily="34" charset="0"/>
                <a:cs typeface="Calibri" panose="020F0502020204030204" pitchFamily="34" charset="0"/>
              </a:rPr>
              <a:t>Regulators</a:t>
            </a:r>
          </a:p>
          <a:p>
            <a:pPr marL="0" indent="0">
              <a:buNone/>
            </a:pPr>
            <a:r>
              <a:rPr lang="en-US" sz="2400" dirty="0">
                <a:latin typeface="Calibri" panose="020F0502020204030204" pitchFamily="34" charset="0"/>
                <a:cs typeface="Calibri" panose="020F0502020204030204" pitchFamily="34" charset="0"/>
              </a:rPr>
              <a:t>This will be the appropriate department of government responsible for road networks and transport systems</a:t>
            </a:r>
          </a:p>
          <a:p>
            <a:pPr marL="0" indent="0">
              <a:buNone/>
            </a:pPr>
            <a:endParaRPr lang="en-US" dirty="0"/>
          </a:p>
        </p:txBody>
      </p:sp>
    </p:spTree>
    <p:extLst>
      <p:ext uri="{BB962C8B-B14F-4D97-AF65-F5344CB8AC3E}">
        <p14:creationId xmlns:p14="http://schemas.microsoft.com/office/powerpoint/2010/main" val="3229621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Environments</a:t>
            </a:r>
          </a:p>
        </p:txBody>
      </p:sp>
      <p:sp>
        <p:nvSpPr>
          <p:cNvPr id="3" name="Content Placeholder 2"/>
          <p:cNvSpPr>
            <a:spLocks noGrp="1"/>
          </p:cNvSpPr>
          <p:nvPr>
            <p:ph idx="1"/>
          </p:nvPr>
        </p:nvSpPr>
        <p:spPr>
          <a:xfrm>
            <a:off x="519954" y="2565400"/>
            <a:ext cx="9843246" cy="3416300"/>
          </a:xfrm>
        </p:spPr>
        <p:txBody>
          <a:bodyPr>
            <a:normAutofit/>
          </a:bodyPr>
          <a:lstStyle/>
          <a:p>
            <a:r>
              <a:rPr lang="en-US" sz="2400" dirty="0">
                <a:latin typeface="Calibri" panose="020F0502020204030204" pitchFamily="34" charset="0"/>
                <a:cs typeface="Calibri" panose="020F0502020204030204" pitchFamily="34" charset="0"/>
              </a:rPr>
              <a:t>Anaconda Navigator</a:t>
            </a:r>
          </a:p>
          <a:p>
            <a:r>
              <a:rPr lang="en-US" sz="2400" dirty="0">
                <a:latin typeface="Calibri" panose="020F0502020204030204" pitchFamily="34" charset="0"/>
                <a:cs typeface="Calibri" panose="020F0502020204030204" pitchFamily="34" charset="0"/>
              </a:rPr>
              <a:t>Python 3.6 + (programming language)</a:t>
            </a:r>
          </a:p>
          <a:p>
            <a:r>
              <a:rPr lang="en-US" sz="2400" dirty="0">
                <a:latin typeface="Calibri" panose="020F0502020204030204" pitchFamily="34" charset="0"/>
                <a:cs typeface="Calibri" panose="020F0502020204030204" pitchFamily="34" charset="0"/>
              </a:rPr>
              <a:t>HTML</a:t>
            </a:r>
          </a:p>
          <a:p>
            <a:r>
              <a:rPr lang="en-US" sz="2400" dirty="0">
                <a:latin typeface="Calibri" panose="020F0502020204030204" pitchFamily="34" charset="0"/>
                <a:cs typeface="Calibri" panose="020F0502020204030204" pitchFamily="34" charset="0"/>
              </a:rPr>
              <a:t>QT DESIGNER - GUI</a:t>
            </a:r>
          </a:p>
        </p:txBody>
      </p:sp>
    </p:spTree>
    <p:extLst>
      <p:ext uri="{BB962C8B-B14F-4D97-AF65-F5344CB8AC3E}">
        <p14:creationId xmlns:p14="http://schemas.microsoft.com/office/powerpoint/2010/main" val="2423737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Structure</a:t>
            </a:r>
          </a:p>
        </p:txBody>
      </p:sp>
      <p:pic>
        <p:nvPicPr>
          <p:cNvPr id="4" name="Content Placeholder 3"/>
          <p:cNvPicPr>
            <a:picLocks noGrp="1" noChangeAspect="1"/>
          </p:cNvPicPr>
          <p:nvPr>
            <p:ph idx="1"/>
          </p:nvPr>
        </p:nvPicPr>
        <p:blipFill>
          <a:blip r:embed="rId2"/>
          <a:stretch>
            <a:fillRect/>
          </a:stretch>
        </p:blipFill>
        <p:spPr>
          <a:xfrm>
            <a:off x="625726" y="2667000"/>
            <a:ext cx="9775573" cy="3416300"/>
          </a:xfrm>
          <a:prstGeom prst="rect">
            <a:avLst/>
          </a:prstGeom>
        </p:spPr>
      </p:pic>
    </p:spTree>
    <p:extLst>
      <p:ext uri="{BB962C8B-B14F-4D97-AF65-F5344CB8AC3E}">
        <p14:creationId xmlns:p14="http://schemas.microsoft.com/office/powerpoint/2010/main" val="2036024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Division</a:t>
            </a:r>
          </a:p>
        </p:txBody>
      </p:sp>
      <p:sp>
        <p:nvSpPr>
          <p:cNvPr id="3" name="Content Placeholder 2"/>
          <p:cNvSpPr>
            <a:spLocks noGrp="1"/>
          </p:cNvSpPr>
          <p:nvPr>
            <p:ph idx="1"/>
          </p:nvPr>
        </p:nvSpPr>
        <p:spPr>
          <a:xfrm>
            <a:off x="519954" y="2552700"/>
            <a:ext cx="9855946" cy="3416300"/>
          </a:xfrm>
        </p:spPr>
        <p:txBody>
          <a:bodyPr>
            <a:noAutofit/>
          </a:bodyPr>
          <a:lstStyle/>
          <a:p>
            <a:pPr marL="0" indent="0">
              <a:buNone/>
            </a:pPr>
            <a:r>
              <a:rPr lang="en-US" sz="2400" dirty="0">
                <a:latin typeface="Calibri" panose="020F0502020204030204" pitchFamily="34" charset="0"/>
                <a:cs typeface="Calibri" panose="020F0502020204030204" pitchFamily="34" charset="0"/>
              </a:rPr>
              <a:t>The team consists of 3 developers;</a:t>
            </a:r>
          </a:p>
          <a:p>
            <a:r>
              <a:rPr lang="en-US" sz="2400" dirty="0" err="1">
                <a:latin typeface="Calibri" panose="020F0502020204030204" pitchFamily="34" charset="0"/>
                <a:cs typeface="Calibri" panose="020F0502020204030204" pitchFamily="34" charset="0"/>
              </a:rPr>
              <a:t>Amatya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Prawan</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George, Ogungbemile</a:t>
            </a:r>
          </a:p>
          <a:p>
            <a:r>
              <a:rPr lang="en-US" sz="2400" dirty="0">
                <a:latin typeface="Calibri" panose="020F0502020204030204" pitchFamily="34" charset="0"/>
                <a:cs typeface="Calibri" panose="020F0502020204030204" pitchFamily="34" charset="0"/>
              </a:rPr>
              <a:t>Zhang, </a:t>
            </a:r>
            <a:r>
              <a:rPr lang="en-US" sz="2400" dirty="0" err="1">
                <a:latin typeface="Calibri" panose="020F0502020204030204" pitchFamily="34" charset="0"/>
                <a:cs typeface="Calibri" panose="020F0502020204030204" pitchFamily="34" charset="0"/>
              </a:rPr>
              <a:t>Zhaohe</a:t>
            </a: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Each developer writes code for different functions that make up the application as a whole. This approach is well suited for this project and allows for efficient time management.</a:t>
            </a:r>
          </a:p>
        </p:txBody>
      </p:sp>
    </p:spTree>
    <p:extLst>
      <p:ext uri="{BB962C8B-B14F-4D97-AF65-F5344CB8AC3E}">
        <p14:creationId xmlns:p14="http://schemas.microsoft.com/office/powerpoint/2010/main" val="3617184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Individual roles of developers</a:t>
            </a:r>
          </a:p>
        </p:txBody>
      </p:sp>
      <p:sp>
        <p:nvSpPr>
          <p:cNvPr id="3" name="Content Placeholder 2"/>
          <p:cNvSpPr>
            <a:spLocks noGrp="1"/>
          </p:cNvSpPr>
          <p:nvPr>
            <p:ph idx="1"/>
          </p:nvPr>
        </p:nvSpPr>
        <p:spPr>
          <a:xfrm>
            <a:off x="545354" y="2565400"/>
            <a:ext cx="9995646" cy="3784600"/>
          </a:xfrm>
        </p:spPr>
        <p:txBody>
          <a:bodyPr>
            <a:noAutofit/>
          </a:bodyPr>
          <a:lstStyle/>
          <a:p>
            <a:r>
              <a:rPr lang="en-US" sz="2400" dirty="0">
                <a:latin typeface="Calibri" panose="020F0502020204030204" pitchFamily="34" charset="0"/>
                <a:cs typeface="Calibri" panose="020F0502020204030204" pitchFamily="34" charset="0"/>
              </a:rPr>
              <a:t>George Ogungbemile</a:t>
            </a:r>
          </a:p>
          <a:p>
            <a:pPr marL="0" indent="0">
              <a:buNone/>
            </a:pPr>
            <a:r>
              <a:rPr lang="en-US" sz="2400" dirty="0">
                <a:latin typeface="Calibri" panose="020F0502020204030204" pitchFamily="34" charset="0"/>
                <a:cs typeface="Calibri" panose="020F0502020204030204" pitchFamily="34" charset="0"/>
              </a:rPr>
              <a:t>Sourced for online datasets compatible with geographical information system development.</a:t>
            </a:r>
          </a:p>
          <a:p>
            <a:pPr marL="0" indent="0">
              <a:buNone/>
            </a:pPr>
            <a:r>
              <a:rPr lang="en-US" sz="2400" dirty="0">
                <a:latin typeface="Calibri" panose="020F0502020204030204" pitchFamily="34" charset="0"/>
                <a:cs typeface="Calibri" panose="020F0502020204030204" pitchFamily="34" charset="0"/>
              </a:rPr>
              <a:t>Handled development of heat map function and graphical user interface</a:t>
            </a:r>
          </a:p>
          <a:p>
            <a:r>
              <a:rPr lang="en-US" sz="2400" dirty="0">
                <a:latin typeface="Calibri" panose="020F0502020204030204" pitchFamily="34" charset="0"/>
                <a:cs typeface="Calibri" panose="020F0502020204030204" pitchFamily="34" charset="0"/>
              </a:rPr>
              <a:t>Zhang, </a:t>
            </a:r>
            <a:r>
              <a:rPr lang="en-US" sz="2400" dirty="0" err="1">
                <a:latin typeface="Calibri" panose="020F0502020204030204" pitchFamily="34" charset="0"/>
                <a:cs typeface="Calibri" panose="020F0502020204030204" pitchFamily="34" charset="0"/>
              </a:rPr>
              <a:t>Zhaohe</a:t>
            </a: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Sourced for optimal libraries compatible with geographical information systems development and determined folium library was best suited for the project.</a:t>
            </a:r>
          </a:p>
          <a:p>
            <a:pPr marL="0" indent="0">
              <a:buNone/>
            </a:pPr>
            <a:r>
              <a:rPr lang="en-US" sz="2400" dirty="0">
                <a:latin typeface="Calibri" panose="020F0502020204030204" pitchFamily="34" charset="0"/>
                <a:cs typeface="Calibri" panose="020F0502020204030204" pitchFamily="34" charset="0"/>
              </a:rPr>
              <a:t>Handled development of the marker function and graphical user interface</a:t>
            </a:r>
          </a:p>
        </p:txBody>
      </p:sp>
    </p:spTree>
    <p:extLst>
      <p:ext uri="{BB962C8B-B14F-4D97-AF65-F5344CB8AC3E}">
        <p14:creationId xmlns:p14="http://schemas.microsoft.com/office/powerpoint/2010/main" val="41968083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660</TotalTime>
  <Words>1175</Words>
  <Application>Microsoft Office PowerPoint</Application>
  <PresentationFormat>Widescreen</PresentationFormat>
  <Paragraphs>134</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Century Gothic</vt:lpstr>
      <vt:lpstr>Wingdings 3</vt:lpstr>
      <vt:lpstr>Ion Boardroom</vt:lpstr>
      <vt:lpstr>Map Analysis Project  MAP</vt:lpstr>
      <vt:lpstr>Summary/Problem statement</vt:lpstr>
      <vt:lpstr>Summary/Problem statement</vt:lpstr>
      <vt:lpstr>Stakeholders/Actors</vt:lpstr>
      <vt:lpstr>Stakeholders/Actors</vt:lpstr>
      <vt:lpstr>Development Environments</vt:lpstr>
      <vt:lpstr>Program Structure</vt:lpstr>
      <vt:lpstr>Task Division</vt:lpstr>
      <vt:lpstr>Individual roles of developers</vt:lpstr>
      <vt:lpstr>Individual roles of developers</vt:lpstr>
      <vt:lpstr>Version control system</vt:lpstr>
      <vt:lpstr>Version control system</vt:lpstr>
      <vt:lpstr>Dataset</vt:lpstr>
      <vt:lpstr>Dataset</vt:lpstr>
      <vt:lpstr>Dataset</vt:lpstr>
      <vt:lpstr>Dataset</vt:lpstr>
      <vt:lpstr>Dataset</vt:lpstr>
      <vt:lpstr>Application libraries</vt:lpstr>
      <vt:lpstr>Application libraries(Folium)</vt:lpstr>
      <vt:lpstr>Application libraries(Folium)</vt:lpstr>
      <vt:lpstr>Application libraries(Pandas)</vt:lpstr>
      <vt:lpstr>Application libraries(Numpy)</vt:lpstr>
      <vt:lpstr>Application libraries(Numpy)</vt:lpstr>
      <vt:lpstr>Functions</vt:lpstr>
      <vt:lpstr>GUI</vt:lpstr>
      <vt:lpstr>Functions(HeatMap)</vt:lpstr>
      <vt:lpstr>Functions(HeatMap)</vt:lpstr>
      <vt:lpstr>Functions(Marker)</vt:lpstr>
      <vt:lpstr>Functions(Marker)</vt:lpstr>
      <vt:lpstr>Functions(Polyline)</vt:lpstr>
      <vt:lpstr>Functions(Polyline)</vt:lpstr>
      <vt:lpstr>Future direction of work</vt:lpstr>
      <vt:lpstr>Questions</vt:lpstr>
    </vt:vector>
  </TitlesOfParts>
  <Company>Sam Houston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 Analysis Project  MAP</dc:title>
  <dc:creator>Ogungbemile, George</dc:creator>
  <cp:lastModifiedBy>Ogungbemile, George</cp:lastModifiedBy>
  <cp:revision>26</cp:revision>
  <dcterms:created xsi:type="dcterms:W3CDTF">2019-03-06T01:33:15Z</dcterms:created>
  <dcterms:modified xsi:type="dcterms:W3CDTF">2019-04-30T01:21:48Z</dcterms:modified>
</cp:coreProperties>
</file>