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66.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0"/>
  </p:notesMasterIdLst>
  <p:handoutMasterIdLst>
    <p:handoutMasterId r:id="rId51"/>
  </p:handoutMasterIdLst>
  <p:sldIdLst>
    <p:sldId id="835" r:id="rId2"/>
    <p:sldId id="1145" r:id="rId3"/>
    <p:sldId id="1146" r:id="rId4"/>
    <p:sldId id="1087" r:id="rId5"/>
    <p:sldId id="1089" r:id="rId6"/>
    <p:sldId id="1091" r:id="rId7"/>
    <p:sldId id="1092" r:id="rId8"/>
    <p:sldId id="1090" r:id="rId9"/>
    <p:sldId id="1093" r:id="rId10"/>
    <p:sldId id="1096" r:id="rId11"/>
    <p:sldId id="1103" r:id="rId12"/>
    <p:sldId id="1104" r:id="rId13"/>
    <p:sldId id="1097" r:id="rId14"/>
    <p:sldId id="1098" r:id="rId15"/>
    <p:sldId id="1101" r:id="rId16"/>
    <p:sldId id="1102" r:id="rId17"/>
    <p:sldId id="1111" r:id="rId18"/>
    <p:sldId id="1085" r:id="rId19"/>
    <p:sldId id="1105" r:id="rId20"/>
    <p:sldId id="1136" r:id="rId21"/>
    <p:sldId id="1112" r:id="rId22"/>
    <p:sldId id="1137" r:id="rId23"/>
    <p:sldId id="1138" r:id="rId24"/>
    <p:sldId id="1113" r:id="rId25"/>
    <p:sldId id="1114" r:id="rId26"/>
    <p:sldId id="1115" r:id="rId27"/>
    <p:sldId id="1116" r:id="rId28"/>
    <p:sldId id="1117" r:id="rId29"/>
    <p:sldId id="1139" r:id="rId30"/>
    <p:sldId id="1118" r:id="rId31"/>
    <p:sldId id="1119" r:id="rId32"/>
    <p:sldId id="1140" r:id="rId33"/>
    <p:sldId id="1121" r:id="rId34"/>
    <p:sldId id="1122" r:id="rId35"/>
    <p:sldId id="1141" r:id="rId36"/>
    <p:sldId id="1124" r:id="rId37"/>
    <p:sldId id="1126" r:id="rId38"/>
    <p:sldId id="1129" r:id="rId39"/>
    <p:sldId id="1130" r:id="rId40"/>
    <p:sldId id="1131" r:id="rId41"/>
    <p:sldId id="1132" r:id="rId42"/>
    <p:sldId id="1133" r:id="rId43"/>
    <p:sldId id="1134" r:id="rId44"/>
    <p:sldId id="1135" r:id="rId45"/>
    <p:sldId id="1142" r:id="rId46"/>
    <p:sldId id="1143" r:id="rId47"/>
    <p:sldId id="1144" r:id="rId48"/>
    <p:sldId id="387"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orient="horz" pos="1392">
          <p15:clr>
            <a:srgbClr val="A4A3A4"/>
          </p15:clr>
        </p15:guide>
        <p15:guide id="3" pos="3840">
          <p15:clr>
            <a:srgbClr val="A4A3A4"/>
          </p15:clr>
        </p15:guide>
        <p15:guide id="4" pos="1920">
          <p15:clr>
            <a:srgbClr val="A4A3A4"/>
          </p15:clr>
        </p15:guide>
        <p15:guide id="5" orient="horz" pos="1584">
          <p15:clr>
            <a:srgbClr val="A4A3A4"/>
          </p15:clr>
        </p15:guide>
        <p15:guide id="6" pos="134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verick Woo" initials="mav"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FC5C8B"/>
    <a:srgbClr val="FF3300"/>
    <a:srgbClr val="0000FF"/>
    <a:srgbClr val="FF0000"/>
    <a:srgbClr val="0080FF"/>
    <a:srgbClr val="3F5842"/>
    <a:srgbClr val="595A5A"/>
    <a:srgbClr val="A32D1E"/>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9" autoAdjust="0"/>
    <p:restoredTop sz="81791" autoAdjust="0"/>
  </p:normalViewPr>
  <p:slideViewPr>
    <p:cSldViewPr snapToObjects="1">
      <p:cViewPr varScale="1">
        <p:scale>
          <a:sx n="92" d="100"/>
          <a:sy n="92" d="100"/>
        </p:scale>
        <p:origin x="2106" y="78"/>
      </p:cViewPr>
      <p:guideLst>
        <p:guide orient="horz" pos="2880"/>
        <p:guide orient="horz" pos="1392"/>
        <p:guide pos="3840"/>
        <p:guide pos="1920"/>
        <p:guide orient="horz" pos="1584"/>
        <p:guide pos="1344"/>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snapToObjects="1">
      <p:cViewPr varScale="1">
        <p:scale>
          <a:sx n="90" d="100"/>
          <a:sy n="90" d="100"/>
        </p:scale>
        <p:origin x="-3472"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281C90-955A-E944-AB32-466E55900D6A}" type="datetime1">
              <a:rPr lang="en-US" smtClean="0"/>
              <a:t>8/30/2018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2BF8D97-067E-974E-BD5D-FA8C0988A610}" type="slidenum">
              <a:rPr lang="en-US" smtClean="0"/>
              <a:t>‹#›</a:t>
            </a:fld>
            <a:endParaRPr lang="en-US"/>
          </a:p>
        </p:txBody>
      </p:sp>
    </p:spTree>
    <p:extLst>
      <p:ext uri="{BB962C8B-B14F-4D97-AF65-F5344CB8AC3E}">
        <p14:creationId xmlns:p14="http://schemas.microsoft.com/office/powerpoint/2010/main" val="25950919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9EA11A-7C1A-F544-A99B-661F38A45889}" type="datetime1">
              <a:rPr lang="en-US" smtClean="0"/>
              <a:t>8/30/2018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45A8A3-9FBB-431D-AAA8-BEEA360F5701}" type="slidenum">
              <a:rPr lang="en-US" smtClean="0"/>
              <a:t>‹#›</a:t>
            </a:fld>
            <a:endParaRPr lang="en-US"/>
          </a:p>
        </p:txBody>
      </p:sp>
    </p:spTree>
    <p:extLst>
      <p:ext uri="{BB962C8B-B14F-4D97-AF65-F5344CB8AC3E}">
        <p14:creationId xmlns:p14="http://schemas.microsoft.com/office/powerpoint/2010/main" val="329176642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45A8A3-9FBB-431D-AAA8-BEEA360F5701}" type="slidenum">
              <a:rPr lang="en-US" smtClean="0"/>
              <a:t>1</a:t>
            </a:fld>
            <a:endParaRPr lang="en-US"/>
          </a:p>
        </p:txBody>
      </p:sp>
    </p:spTree>
    <p:extLst>
      <p:ext uri="{BB962C8B-B14F-4D97-AF65-F5344CB8AC3E}">
        <p14:creationId xmlns:p14="http://schemas.microsoft.com/office/powerpoint/2010/main" val="35440133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45A8A3-9FBB-431D-AAA8-BEEA360F5701}" type="slidenum">
              <a:rPr lang="en-US" smtClean="0"/>
              <a:t>12</a:t>
            </a:fld>
            <a:endParaRPr lang="en-US"/>
          </a:p>
        </p:txBody>
      </p:sp>
    </p:spTree>
    <p:extLst>
      <p:ext uri="{BB962C8B-B14F-4D97-AF65-F5344CB8AC3E}">
        <p14:creationId xmlns:p14="http://schemas.microsoft.com/office/powerpoint/2010/main" val="21719999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c3760a0d9_0_48: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Google Shape;138;g1c3760a0d9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2816468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c3760a0d9_0_53: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Google Shape;144;g1c3760a0d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2786477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c3760a0d9_0_58: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0" name="Google Shape;150;g1c3760a0d9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7688924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c3760a0d9_0_64: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Google Shape;157;g1c3760a0d9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7104964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c3760a0d9_0_70:notes"/>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4" name="Google Shape;164;g1c3760a0d9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6108867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2470e4145a_0_166: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2" name="Google Shape;242;g2470e4145a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5348404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18" name="Shape 1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165048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
        <p:nvSpPr>
          <p:cNvPr id="161" name="Shape 1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5840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470e4145a_0_24: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5" name="Google Shape;115;g2470e4145a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001032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47358594b_0_5: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Google Shape;127;g247358594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900317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Standing in a line</a:t>
            </a:r>
          </a:p>
          <a:p>
            <a:r>
              <a:rPr lang="en-US" dirty="0" smtClean="0"/>
              <a:t>Stack of books</a:t>
            </a:r>
          </a:p>
          <a:p>
            <a:r>
              <a:rPr lang="en-US" dirty="0" smtClean="0"/>
              <a:t>To-Do list</a:t>
            </a:r>
          </a:p>
          <a:p>
            <a:r>
              <a:rPr lang="en-US" dirty="0" smtClean="0"/>
              <a:t>Dictionary</a:t>
            </a:r>
          </a:p>
          <a:p>
            <a:r>
              <a:rPr lang="en-US" dirty="0" smtClean="0"/>
              <a:t>Folders, directories on your computer</a:t>
            </a:r>
          </a:p>
          <a:p>
            <a:r>
              <a:rPr lang="en-US" dirty="0" smtClean="0"/>
              <a:t>Road map</a:t>
            </a:r>
          </a:p>
          <a:p>
            <a:endParaRPr lang="en-US" dirty="0"/>
          </a:p>
        </p:txBody>
      </p:sp>
      <p:sp>
        <p:nvSpPr>
          <p:cNvPr id="4" name="Slide Number Placeholder 3"/>
          <p:cNvSpPr>
            <a:spLocks noGrp="1"/>
          </p:cNvSpPr>
          <p:nvPr>
            <p:ph type="sldNum" sz="quarter" idx="10"/>
          </p:nvPr>
        </p:nvSpPr>
        <p:spPr/>
        <p:txBody>
          <a:bodyPr/>
          <a:lstStyle/>
          <a:p>
            <a:fld id="{CC45A8A3-9FBB-431D-AAA8-BEEA360F5701}" type="slidenum">
              <a:rPr lang="en-US" smtClean="0"/>
              <a:t>4</a:t>
            </a:fld>
            <a:endParaRPr lang="en-US"/>
          </a:p>
        </p:txBody>
      </p:sp>
    </p:spTree>
    <p:extLst>
      <p:ext uri="{BB962C8B-B14F-4D97-AF65-F5344CB8AC3E}">
        <p14:creationId xmlns:p14="http://schemas.microsoft.com/office/powerpoint/2010/main" val="573897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95271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c3760a0d9_0_10: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Google Shape;96;g1c3760a0d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8025425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c3760a0d9_0_15: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Google Shape;102;g1c3760a0d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4657702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c3760a0d9_0_28: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Google Shape;114;g1c3760a0d9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6135087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c3760a0d9_0_43: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Google Shape;132;g1c3760a0d9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5463503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slideMaster" Target="../slideMasters/slideMaster1.xml"/><Relationship Id="rId5" Type="http://schemas.openxmlformats.org/officeDocument/2006/relationships/tags" Target="../tags/tag10.xml"/><Relationship Id="rId4" Type="http://schemas.openxmlformats.org/officeDocument/2006/relationships/tags" Target="../tags/tag9.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2.xml"/><Relationship Id="rId7" Type="http://schemas.openxmlformats.org/officeDocument/2006/relationships/slideMaster" Target="../slideMasters/slideMaster1.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tags" Target="../tags/tag55.xml"/><Relationship Id="rId5" Type="http://schemas.openxmlformats.org/officeDocument/2006/relationships/tags" Target="../tags/tag54.xml"/><Relationship Id="rId4" Type="http://schemas.openxmlformats.org/officeDocument/2006/relationships/tags" Target="../tags/tag53.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slideMaster" Target="../slideMasters/slideMaster1.xml"/><Relationship Id="rId5" Type="http://schemas.openxmlformats.org/officeDocument/2006/relationships/tags" Target="../tags/tag60.xml"/><Relationship Id="rId4" Type="http://schemas.openxmlformats.org/officeDocument/2006/relationships/tags" Target="../tags/tag59.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slideMaster" Target="../slideMasters/slideMaster1.xml"/><Relationship Id="rId5" Type="http://schemas.openxmlformats.org/officeDocument/2006/relationships/tags" Target="../tags/tag65.xml"/><Relationship Id="rId4" Type="http://schemas.openxmlformats.org/officeDocument/2006/relationships/tags" Target="../tags/tag6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slideMaster" Target="../slideMasters/slideMaster1.xml"/><Relationship Id="rId5" Type="http://schemas.openxmlformats.org/officeDocument/2006/relationships/tags" Target="../tags/tag15.xml"/><Relationship Id="rId4" Type="http://schemas.openxmlformats.org/officeDocument/2006/relationships/tags" Target="../tags/tag14.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slideMaster" Target="../slideMasters/slideMaster1.xml"/><Relationship Id="rId5" Type="http://schemas.openxmlformats.org/officeDocument/2006/relationships/tags" Target="../tags/tag20.xml"/><Relationship Id="rId4" Type="http://schemas.openxmlformats.org/officeDocument/2006/relationships/tags" Target="../tags/tag19.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slideMaster" Target="../slideMasters/slideMaster1.xml"/><Relationship Id="rId5" Type="http://schemas.openxmlformats.org/officeDocument/2006/relationships/tags" Target="../tags/tag25.xml"/><Relationship Id="rId4" Type="http://schemas.openxmlformats.org/officeDocument/2006/relationships/tags" Target="../tags/tag24.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36.xml"/><Relationship Id="rId3" Type="http://schemas.openxmlformats.org/officeDocument/2006/relationships/tags" Target="../tags/tag31.xml"/><Relationship Id="rId7" Type="http://schemas.openxmlformats.org/officeDocument/2006/relationships/tags" Target="../tags/tag35.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9"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slideMaster" Target="../slideMasters/slideMaster1.xml"/><Relationship Id="rId4" Type="http://schemas.openxmlformats.org/officeDocument/2006/relationships/tags" Target="../tags/tag40.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slideMaster" Target="../slideMasters/slideMaster1.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685800" y="2130425"/>
            <a:ext cx="7772400" cy="1470025"/>
          </a:xfrm>
        </p:spPr>
        <p:txBody>
          <a:bodyPr/>
          <a:lstStyle>
            <a:lvl1pPr>
              <a:defRPr b="0" i="0">
                <a:solidFill>
                  <a:schemeClr val="tx2"/>
                </a:solidFill>
                <a:latin typeface="+mj-lt"/>
                <a:cs typeface="Calibri"/>
              </a:defRPr>
            </a:lvl1pPr>
          </a:lstStyle>
          <a:p>
            <a:r>
              <a:rPr lang="en-US" dirty="0" smtClean="0"/>
              <a:t>Click to edit Master title style</a:t>
            </a:r>
            <a:endParaRPr lang="en-US" dirty="0"/>
          </a:p>
        </p:txBody>
      </p:sp>
      <p:sp>
        <p:nvSpPr>
          <p:cNvPr id="3" name="Subtitle 2"/>
          <p:cNvSpPr>
            <a:spLocks noGrp="1"/>
          </p:cNvSpPr>
          <p:nvPr>
            <p:ph type="subTitle" idx="1"/>
            <p:custDataLst>
              <p:tags r:id="rId2"/>
            </p:custDataLst>
          </p:nvPr>
        </p:nvSpPr>
        <p:spPr>
          <a:xfrm>
            <a:off x="1371600" y="3886200"/>
            <a:ext cx="6400800" cy="1752600"/>
          </a:xfrm>
        </p:spPr>
        <p:txBody>
          <a:bodyPr/>
          <a:lstStyle>
            <a:lvl1pPr marL="0" indent="0" algn="ctr">
              <a:buNone/>
              <a:defRPr b="0" i="0">
                <a:solidFill>
                  <a:srgbClr val="000000"/>
                </a:solidFill>
                <a:latin typeface="+mj-lt"/>
                <a:cs typeface="Calibri"/>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custDataLst>
              <p:tags r:id="rId3"/>
            </p:custDataLst>
          </p:nvPr>
        </p:nvSpPr>
        <p:spPr/>
        <p:txBody>
          <a:bodyPr/>
          <a:lstStyle/>
          <a:p>
            <a:fld id="{A99170D3-89C4-BB42-836D-D925400CC7A3}" type="datetime1">
              <a:rPr lang="en-US" smtClean="0"/>
              <a:t>8/30/2018</a:t>
            </a:fld>
            <a:endParaRPr lang="en-US"/>
          </a:p>
        </p:txBody>
      </p:sp>
      <p:sp>
        <p:nvSpPr>
          <p:cNvPr id="5" name="Footer Placeholder 4"/>
          <p:cNvSpPr>
            <a:spLocks noGrp="1"/>
          </p:cNvSpPr>
          <p:nvPr>
            <p:ph type="ftr" sz="quarter" idx="11"/>
            <p:custDataLst>
              <p:tags r:id="rId4"/>
            </p:custDataLst>
          </p:nvPr>
        </p:nvSpPr>
        <p:spPr/>
        <p:txBody>
          <a:bodyPr/>
          <a:lstStyle/>
          <a:p>
            <a:endParaRPr lang="en-US"/>
          </a:p>
        </p:txBody>
      </p:sp>
      <p:sp>
        <p:nvSpPr>
          <p:cNvPr id="6" name="Slide Number Placeholder 5"/>
          <p:cNvSpPr>
            <a:spLocks noGrp="1"/>
          </p:cNvSpPr>
          <p:nvPr>
            <p:ph type="sldNum" sz="quarter" idx="12"/>
            <p:custDataLst>
              <p:tags r:id="rId5"/>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10465758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custDataLst>
              <p:tags r:id="rId2"/>
            </p:custDataLst>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custDataLst>
              <p:tags r:id="rId3"/>
            </p:custDataLst>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custDataLst>
              <p:tags r:id="rId4"/>
            </p:custDataLst>
          </p:nvPr>
        </p:nvSpPr>
        <p:spPr/>
        <p:txBody>
          <a:bodyPr/>
          <a:lstStyle/>
          <a:p>
            <a:fld id="{3C1F5B7F-F702-E24B-B97E-863D4E495E13}" type="datetime1">
              <a:rPr lang="en-US" smtClean="0"/>
              <a:t>8/30/2018</a:t>
            </a:fld>
            <a:endParaRPr lang="en-US"/>
          </a:p>
        </p:txBody>
      </p:sp>
      <p:sp>
        <p:nvSpPr>
          <p:cNvPr id="6" name="Footer Placeholder 5"/>
          <p:cNvSpPr>
            <a:spLocks noGrp="1"/>
          </p:cNvSpPr>
          <p:nvPr>
            <p:ph type="ftr" sz="quarter" idx="11"/>
            <p:custDataLst>
              <p:tags r:id="rId5"/>
            </p:custDataLst>
          </p:nvPr>
        </p:nvSpPr>
        <p:spPr/>
        <p:txBody>
          <a:bodyPr/>
          <a:lstStyle/>
          <a:p>
            <a:endParaRPr lang="en-US"/>
          </a:p>
        </p:txBody>
      </p:sp>
      <p:sp>
        <p:nvSpPr>
          <p:cNvPr id="7" name="Slide Number Placeholder 6"/>
          <p:cNvSpPr>
            <a:spLocks noGrp="1"/>
          </p:cNvSpPr>
          <p:nvPr>
            <p:ph type="sldNum" sz="quarter" idx="12"/>
            <p:custDataLst>
              <p:tags r:id="rId6"/>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3218236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Click to edit Master title style</a:t>
            </a:r>
            <a:endParaRPr lang="en-US" dirty="0"/>
          </a:p>
        </p:txBody>
      </p:sp>
      <p:sp>
        <p:nvSpPr>
          <p:cNvPr id="3" name="Vertical Text Placeholder 2"/>
          <p:cNvSpPr>
            <a:spLocks noGrp="1"/>
          </p:cNvSpPr>
          <p:nvPr>
            <p:ph type="body" orient="vert" idx="1"/>
            <p:custDataLst>
              <p:tags r:id="rId2"/>
            </p:custDataLst>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custDataLst>
              <p:tags r:id="rId3"/>
            </p:custDataLst>
          </p:nvPr>
        </p:nvSpPr>
        <p:spPr/>
        <p:txBody>
          <a:bodyPr/>
          <a:lstStyle/>
          <a:p>
            <a:fld id="{CA9756D6-8139-C44F-931B-372F152FA7C2}" type="datetime1">
              <a:rPr lang="en-US" smtClean="0"/>
              <a:t>8/30/2018</a:t>
            </a:fld>
            <a:endParaRPr lang="en-US"/>
          </a:p>
        </p:txBody>
      </p:sp>
      <p:sp>
        <p:nvSpPr>
          <p:cNvPr id="5" name="Footer Placeholder 4"/>
          <p:cNvSpPr>
            <a:spLocks noGrp="1"/>
          </p:cNvSpPr>
          <p:nvPr>
            <p:ph type="ftr" sz="quarter" idx="11"/>
            <p:custDataLst>
              <p:tags r:id="rId4"/>
            </p:custDataLst>
          </p:nvPr>
        </p:nvSpPr>
        <p:spPr/>
        <p:txBody>
          <a:bodyPr/>
          <a:lstStyle/>
          <a:p>
            <a:endParaRPr lang="en-US"/>
          </a:p>
        </p:txBody>
      </p:sp>
      <p:sp>
        <p:nvSpPr>
          <p:cNvPr id="6" name="Slide Number Placeholder 5"/>
          <p:cNvSpPr>
            <a:spLocks noGrp="1"/>
          </p:cNvSpPr>
          <p:nvPr>
            <p:ph type="sldNum" sz="quarter" idx="12"/>
            <p:custDataLst>
              <p:tags r:id="rId5"/>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41537153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1"/>
            </p:custDataLst>
          </p:nvPr>
        </p:nvSpPr>
        <p:spPr>
          <a:xfrm>
            <a:off x="6629400" y="274638"/>
            <a:ext cx="2057400" cy="5851525"/>
          </a:xfrm>
        </p:spPr>
        <p:txBody>
          <a:bodyPr vert="eaVert"/>
          <a:lstStyle/>
          <a:p>
            <a:r>
              <a:rPr lang="en-US" dirty="0" smtClean="0"/>
              <a:t>Click to edit Master title style</a:t>
            </a:r>
            <a:endParaRPr lang="en-US" dirty="0"/>
          </a:p>
        </p:txBody>
      </p:sp>
      <p:sp>
        <p:nvSpPr>
          <p:cNvPr id="3" name="Vertical Text Placeholder 2"/>
          <p:cNvSpPr>
            <a:spLocks noGrp="1"/>
          </p:cNvSpPr>
          <p:nvPr>
            <p:ph type="body" orient="vert" idx="1"/>
            <p:custDataLst>
              <p:tags r:id="rId2"/>
            </p:custDataLst>
          </p:nvPr>
        </p:nvSpPr>
        <p:spPr>
          <a:xfrm>
            <a:off x="457200" y="274638"/>
            <a:ext cx="6019800" cy="5851525"/>
          </a:xfrm>
        </p:spPr>
        <p:txBody>
          <a:bodyPr vert="eaVert"/>
          <a:lstStyle>
            <a:lvl1pPr>
              <a:buClr>
                <a:schemeClr val="tx1"/>
              </a:buClr>
              <a:defRPr/>
            </a:lvl1pPr>
            <a:lvl2pPr>
              <a:buClr>
                <a:schemeClr val="tx1"/>
              </a:buClr>
              <a:defRPr/>
            </a:lvl2pPr>
            <a:lvl3pPr>
              <a:buClr>
                <a:schemeClr val="tx1"/>
              </a:buClr>
              <a:defRPr/>
            </a:lvl3pPr>
            <a:lvl4pPr>
              <a:buClr>
                <a:schemeClr val="tx1"/>
              </a:buClr>
              <a:defRPr/>
            </a:lvl4pPr>
            <a:lvl5pPr>
              <a:buClr>
                <a:schemeClr val="tx1"/>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custDataLst>
              <p:tags r:id="rId3"/>
            </p:custDataLst>
          </p:nvPr>
        </p:nvSpPr>
        <p:spPr/>
        <p:txBody>
          <a:bodyPr/>
          <a:lstStyle/>
          <a:p>
            <a:fld id="{2DE4327B-086F-C14D-B06F-CE57E273F375}" type="datetime1">
              <a:rPr lang="en-US" smtClean="0"/>
              <a:t>8/30/2018</a:t>
            </a:fld>
            <a:endParaRPr lang="en-US"/>
          </a:p>
        </p:txBody>
      </p:sp>
      <p:sp>
        <p:nvSpPr>
          <p:cNvPr id="5" name="Footer Placeholder 4"/>
          <p:cNvSpPr>
            <a:spLocks noGrp="1"/>
          </p:cNvSpPr>
          <p:nvPr>
            <p:ph type="ftr" sz="quarter" idx="11"/>
            <p:custDataLst>
              <p:tags r:id="rId4"/>
            </p:custDataLst>
          </p:nvPr>
        </p:nvSpPr>
        <p:spPr/>
        <p:txBody>
          <a:bodyPr/>
          <a:lstStyle/>
          <a:p>
            <a:endParaRPr lang="en-US"/>
          </a:p>
        </p:txBody>
      </p:sp>
      <p:sp>
        <p:nvSpPr>
          <p:cNvPr id="6" name="Slide Number Placeholder 5"/>
          <p:cNvSpPr>
            <a:spLocks noGrp="1"/>
          </p:cNvSpPr>
          <p:nvPr>
            <p:ph type="sldNum" sz="quarter" idx="12"/>
            <p:custDataLst>
              <p:tags r:id="rId5"/>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13256446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457200" y="1600200"/>
            <a:ext cx="4038600" cy="4525963"/>
          </a:xfrm>
        </p:spPr>
        <p:txBody>
          <a:bodyPr/>
          <a:lstStyle>
            <a:lvl1pPr>
              <a:buClr>
                <a:schemeClr val="tx1"/>
              </a:buClr>
              <a:defRPr/>
            </a:lvl1pPr>
            <a:lvl2pPr>
              <a:buClr>
                <a:schemeClr val="tx1"/>
              </a:buClr>
              <a:defRPr/>
            </a:lvl2pPr>
            <a:lvl3pPr>
              <a:buClr>
                <a:schemeClr val="tx1"/>
              </a:buClr>
              <a:defRPr/>
            </a:lvl3pPr>
            <a:lvl4pPr>
              <a:buClr>
                <a:schemeClr val="tx1"/>
              </a:buClr>
              <a:defRPr/>
            </a:lvl4pPr>
            <a:lvl5pPr>
              <a:buClr>
                <a:schemeClr val="tx1"/>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buClr>
                <a:schemeClr val="tx1"/>
              </a:buClr>
              <a:defRPr/>
            </a:lvl1pPr>
            <a:lvl2pPr>
              <a:buClr>
                <a:schemeClr val="tx1"/>
              </a:buClr>
              <a:defRPr/>
            </a:lvl2pPr>
            <a:lvl3pPr>
              <a:buClr>
                <a:schemeClr val="tx1"/>
              </a:buClr>
              <a:defRPr/>
            </a:lvl3pPr>
            <a:lvl4pPr>
              <a:buClr>
                <a:schemeClr val="tx1"/>
              </a:buClr>
              <a:defRPr/>
            </a:lvl4pPr>
            <a:lvl5pPr>
              <a:buClr>
                <a:schemeClr val="tx1"/>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Rectangle 4"/>
          <p:cNvSpPr>
            <a:spLocks noGrp="1" noChangeArrowheads="1"/>
          </p:cNvSpPr>
          <p:nvPr>
            <p:ph type="dt" sz="half" idx="10"/>
          </p:nvPr>
        </p:nvSpPr>
        <p:spPr>
          <a:ln/>
        </p:spPr>
        <p:txBody>
          <a:bodyPr/>
          <a:lstStyle>
            <a:lvl1pPr>
              <a:defRPr/>
            </a:lvl1pPr>
          </a:lstStyle>
          <a:p>
            <a:pPr>
              <a:defRPr/>
            </a:pPr>
            <a:fld id="{E2D3BD3B-C321-3747-A281-298A36F52409}" type="datetime1">
              <a:rPr lang="en-US" smtClean="0"/>
              <a:t>8/30/2018</a:t>
            </a:fld>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fld id="{9AD5B71E-FB01-F541-8DE0-7E75CAB5AD6F}" type="slidenum">
              <a:rPr lang="en-GB"/>
              <a:pPr/>
              <a:t>‹#›</a:t>
            </a:fld>
            <a:endParaRPr lang="en-GB"/>
          </a:p>
        </p:txBody>
      </p:sp>
    </p:spTree>
    <p:extLst>
      <p:ext uri="{BB962C8B-B14F-4D97-AF65-F5344CB8AC3E}">
        <p14:creationId xmlns:p14="http://schemas.microsoft.com/office/powerpoint/2010/main" val="172735602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975478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itle &amp; Conten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635000" y="152400"/>
            <a:ext cx="8229600" cy="1397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44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44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44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44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44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44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44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4400" b="0" i="0" u="none" strike="noStrike" cap="none">
                <a:solidFill>
                  <a:schemeClr val="dk2"/>
                </a:solidFill>
                <a:latin typeface="Arial"/>
                <a:ea typeface="Arial"/>
                <a:cs typeface="Arial"/>
                <a:sym typeface="Arial"/>
              </a:defRPr>
            </a:lvl9pPr>
          </a:lstStyle>
          <a:p>
            <a:endParaRPr/>
          </a:p>
        </p:txBody>
      </p:sp>
      <p:sp>
        <p:nvSpPr>
          <p:cNvPr id="35" name="Shape 35"/>
          <p:cNvSpPr txBox="1">
            <a:spLocks noGrp="1"/>
          </p:cNvSpPr>
          <p:nvPr>
            <p:ph type="body" idx="1"/>
          </p:nvPr>
        </p:nvSpPr>
        <p:spPr>
          <a:xfrm>
            <a:off x="635000" y="1714500"/>
            <a:ext cx="8229600" cy="4525963"/>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dk1"/>
              </a:buClr>
              <a:buSzPct val="100000"/>
              <a:buFont typeface="Arial"/>
              <a:buChar char="•"/>
              <a:defRPr sz="3200" b="0" i="0" u="none" strike="noStrike" cap="none">
                <a:solidFill>
                  <a:schemeClr val="dk1"/>
                </a:solidFill>
                <a:latin typeface="Arial"/>
                <a:ea typeface="Arial"/>
                <a:cs typeface="Arial"/>
                <a:sym typeface="Arial"/>
              </a:defRPr>
            </a:lvl1pPr>
            <a:lvl2pPr marL="742950" marR="0" lvl="1" indent="-125730" algn="l" rtl="0">
              <a:spcBef>
                <a:spcPts val="560"/>
              </a:spcBef>
              <a:spcAft>
                <a:spcPts val="0"/>
              </a:spcAft>
              <a:buClr>
                <a:schemeClr val="dk1"/>
              </a:buClr>
              <a:buSzPct val="90000"/>
              <a:buFont typeface="Noto Sans Symbols"/>
              <a:buChar char="▪"/>
              <a:defRPr sz="28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ftr" idx="11"/>
          </p:nvPr>
        </p:nvSpPr>
        <p:spPr>
          <a:xfrm>
            <a:off x="685800" y="6492875"/>
            <a:ext cx="8051799"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None/>
              <a:defRPr sz="1200" b="0" i="0" u="none">
                <a:solidFill>
                  <a:srgbClr val="898989"/>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7244259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2_Custom Layout">
    <p:spTree>
      <p:nvGrpSpPr>
        <p:cNvPr id="1" name="Shape 24"/>
        <p:cNvGrpSpPr/>
        <p:nvPr/>
      </p:nvGrpSpPr>
      <p:grpSpPr>
        <a:xfrm>
          <a:off x="0" y="0"/>
          <a:ext cx="0" cy="0"/>
          <a:chOff x="0" y="0"/>
          <a:chExt cx="0" cy="0"/>
        </a:xfrm>
      </p:grpSpPr>
      <p:sp>
        <p:nvSpPr>
          <p:cNvPr id="25" name="Shape 25"/>
          <p:cNvSpPr txBox="1">
            <a:spLocks noGrp="1"/>
          </p:cNvSpPr>
          <p:nvPr>
            <p:ph type="ftr" idx="11"/>
          </p:nvPr>
        </p:nvSpPr>
        <p:spPr>
          <a:xfrm>
            <a:off x="685800" y="6356350"/>
            <a:ext cx="8051799"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None/>
              <a:defRPr sz="1200" b="0" i="0" u="none">
                <a:solidFill>
                  <a:srgbClr val="898989"/>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4012270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Click to edit Master title style</a:t>
            </a:r>
            <a:endParaRPr lang="en-US" dirty="0"/>
          </a:p>
        </p:txBody>
      </p:sp>
      <p:sp>
        <p:nvSpPr>
          <p:cNvPr id="3" name="Content Placeholder 2"/>
          <p:cNvSpPr>
            <a:spLocks noGrp="1"/>
          </p:cNvSpPr>
          <p:nvPr>
            <p:ph idx="1"/>
            <p:custDataLst>
              <p:tags r:id="rId2"/>
            </p:custDataLst>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custDataLst>
              <p:tags r:id="rId3"/>
            </p:custDataLst>
          </p:nvPr>
        </p:nvSpPr>
        <p:spPr/>
        <p:txBody>
          <a:bodyPr/>
          <a:lstStyle/>
          <a:p>
            <a:fld id="{5DD7A3CB-B31F-F44D-BE5E-9BB9DAE334F7}" type="datetime1">
              <a:rPr lang="en-US" smtClean="0"/>
              <a:t>8/30/2018</a:t>
            </a:fld>
            <a:endParaRPr lang="en-US"/>
          </a:p>
        </p:txBody>
      </p:sp>
      <p:sp>
        <p:nvSpPr>
          <p:cNvPr id="5" name="Footer Placeholder 4"/>
          <p:cNvSpPr>
            <a:spLocks noGrp="1"/>
          </p:cNvSpPr>
          <p:nvPr>
            <p:ph type="ftr" sz="quarter" idx="11"/>
            <p:custDataLst>
              <p:tags r:id="rId4"/>
            </p:custDataLst>
          </p:nvPr>
        </p:nvSpPr>
        <p:spPr/>
        <p:txBody>
          <a:bodyPr/>
          <a:lstStyle/>
          <a:p>
            <a:endParaRPr lang="en-US"/>
          </a:p>
        </p:txBody>
      </p:sp>
      <p:sp>
        <p:nvSpPr>
          <p:cNvPr id="6" name="Slide Number Placeholder 5"/>
          <p:cNvSpPr>
            <a:spLocks noGrp="1"/>
          </p:cNvSpPr>
          <p:nvPr>
            <p:ph type="sldNum" sz="quarter" idx="12"/>
            <p:custDataLst>
              <p:tags r:id="rId5"/>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138941572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a:xfrm>
            <a:off x="457200" y="3034508"/>
            <a:ext cx="6951274" cy="1308892"/>
          </a:xfrm>
        </p:spPr>
        <p:txBody>
          <a:bodyPr anchor="t"/>
          <a:lstStyle>
            <a:lvl1pPr algn="l">
              <a:defRPr sz="4000" b="1" i="0" cap="none">
                <a:latin typeface="+mj-lt"/>
                <a:cs typeface="Calibri"/>
              </a:defRPr>
            </a:lvl1pPr>
          </a:lstStyle>
          <a:p>
            <a:r>
              <a:rPr lang="en-US" dirty="0" smtClean="0"/>
              <a:t>Section Header</a:t>
            </a:r>
            <a:endParaRPr lang="en-US" dirty="0"/>
          </a:p>
        </p:txBody>
      </p:sp>
      <p:sp>
        <p:nvSpPr>
          <p:cNvPr id="3" name="Text Placeholder 2"/>
          <p:cNvSpPr>
            <a:spLocks noGrp="1"/>
          </p:cNvSpPr>
          <p:nvPr>
            <p:ph type="body" idx="1"/>
            <p:custDataLst>
              <p:tags r:id="rId2"/>
            </p:custDataLst>
          </p:nvPr>
        </p:nvSpPr>
        <p:spPr>
          <a:xfrm>
            <a:off x="474134" y="1524000"/>
            <a:ext cx="6951274" cy="1500187"/>
          </a:xfrm>
        </p:spPr>
        <p:txBody>
          <a:bodyPr lIns="0" rIns="0" anchor="b" anchorCtr="0"/>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custDataLst>
              <p:tags r:id="rId3"/>
            </p:custDataLst>
          </p:nvPr>
        </p:nvSpPr>
        <p:spPr/>
        <p:txBody>
          <a:bodyPr/>
          <a:lstStyle/>
          <a:p>
            <a:fld id="{58842061-E09A-C64F-AC91-6B22DD773FB7}" type="datetime1">
              <a:rPr lang="en-US" smtClean="0"/>
              <a:t>8/30/2018</a:t>
            </a:fld>
            <a:endParaRPr lang="en-US"/>
          </a:p>
        </p:txBody>
      </p:sp>
      <p:sp>
        <p:nvSpPr>
          <p:cNvPr id="5" name="Footer Placeholder 4"/>
          <p:cNvSpPr>
            <a:spLocks noGrp="1"/>
          </p:cNvSpPr>
          <p:nvPr>
            <p:ph type="ftr" sz="quarter" idx="11"/>
            <p:custDataLst>
              <p:tags r:id="rId4"/>
            </p:custDataLst>
          </p:nvPr>
        </p:nvSpPr>
        <p:spPr/>
        <p:txBody>
          <a:bodyPr/>
          <a:lstStyle/>
          <a:p>
            <a:endParaRPr lang="en-US"/>
          </a:p>
        </p:txBody>
      </p:sp>
      <p:sp>
        <p:nvSpPr>
          <p:cNvPr id="6" name="Slide Number Placeholder 5"/>
          <p:cNvSpPr>
            <a:spLocks noGrp="1"/>
          </p:cNvSpPr>
          <p:nvPr>
            <p:ph type="sldNum" sz="quarter" idx="12"/>
            <p:custDataLst>
              <p:tags r:id="rId5"/>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40451393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2">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a:xfrm>
            <a:off x="1264380" y="2013343"/>
            <a:ext cx="6951274" cy="753670"/>
          </a:xfrm>
        </p:spPr>
        <p:txBody>
          <a:bodyPr anchor="t"/>
          <a:lstStyle>
            <a:lvl1pPr algn="l">
              <a:defRPr sz="4000" b="0" i="0" cap="none">
                <a:latin typeface="+mj-lt"/>
                <a:cs typeface="Calibri"/>
              </a:defRPr>
            </a:lvl1pPr>
          </a:lstStyle>
          <a:p>
            <a:r>
              <a:rPr lang="en-US" dirty="0" smtClean="0"/>
              <a:t>Section Header 2</a:t>
            </a:r>
            <a:endParaRPr lang="en-US" dirty="0"/>
          </a:p>
        </p:txBody>
      </p:sp>
      <p:sp>
        <p:nvSpPr>
          <p:cNvPr id="3" name="Text Placeholder 2"/>
          <p:cNvSpPr>
            <a:spLocks noGrp="1"/>
          </p:cNvSpPr>
          <p:nvPr>
            <p:ph type="body" idx="1"/>
            <p:custDataLst>
              <p:tags r:id="rId2"/>
            </p:custDataLst>
          </p:nvPr>
        </p:nvSpPr>
        <p:spPr>
          <a:xfrm>
            <a:off x="1264380" y="2919413"/>
            <a:ext cx="6951274" cy="1500187"/>
          </a:xfrm>
        </p:spPr>
        <p:txBody>
          <a:bodyPr anchor="t"/>
          <a:lstStyle>
            <a:lvl1pPr marL="457200" indent="-457200" algn="l">
              <a:buFont typeface="+mj-lt"/>
              <a:buAutoNum type="arabicPeriod"/>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custDataLst>
              <p:tags r:id="rId3"/>
            </p:custDataLst>
          </p:nvPr>
        </p:nvSpPr>
        <p:spPr/>
        <p:txBody>
          <a:bodyPr/>
          <a:lstStyle/>
          <a:p>
            <a:fld id="{C88B15C4-75F8-8145-B332-9C9E6CC1694D}" type="datetime1">
              <a:rPr lang="en-US" smtClean="0"/>
              <a:t>8/30/2018</a:t>
            </a:fld>
            <a:endParaRPr lang="en-US"/>
          </a:p>
        </p:txBody>
      </p:sp>
      <p:sp>
        <p:nvSpPr>
          <p:cNvPr id="5" name="Footer Placeholder 4"/>
          <p:cNvSpPr>
            <a:spLocks noGrp="1"/>
          </p:cNvSpPr>
          <p:nvPr>
            <p:ph type="ftr" sz="quarter" idx="11"/>
            <p:custDataLst>
              <p:tags r:id="rId4"/>
            </p:custDataLst>
          </p:nvPr>
        </p:nvSpPr>
        <p:spPr/>
        <p:txBody>
          <a:bodyPr/>
          <a:lstStyle/>
          <a:p>
            <a:endParaRPr lang="en-US"/>
          </a:p>
        </p:txBody>
      </p:sp>
      <p:sp>
        <p:nvSpPr>
          <p:cNvPr id="6" name="Slide Number Placeholder 5"/>
          <p:cNvSpPr>
            <a:spLocks noGrp="1"/>
          </p:cNvSpPr>
          <p:nvPr>
            <p:ph type="sldNum" sz="quarter" idx="12"/>
            <p:custDataLst>
              <p:tags r:id="rId5"/>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62649816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Click to edit Master title style</a:t>
            </a:r>
            <a:endParaRPr lang="en-US" dirty="0"/>
          </a:p>
        </p:txBody>
      </p:sp>
      <p:sp>
        <p:nvSpPr>
          <p:cNvPr id="3" name="Content Placeholder 2"/>
          <p:cNvSpPr>
            <a:spLocks noGrp="1"/>
          </p:cNvSpPr>
          <p:nvPr>
            <p:ph sz="half" idx="1"/>
            <p:custDataLst>
              <p:tags r:id="rId2"/>
            </p:custDataLst>
          </p:nvPr>
        </p:nvSpPr>
        <p:spPr>
          <a:xfrm>
            <a:off x="457200" y="1447800"/>
            <a:ext cx="4038600" cy="4678363"/>
          </a:xfrm>
        </p:spPr>
        <p:txBody>
          <a:bodyPr anchor="t" anchorCtr="0">
            <a:no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custDataLst>
              <p:tags r:id="rId3"/>
            </p:custDataLst>
          </p:nvPr>
        </p:nvSpPr>
        <p:spPr>
          <a:xfrm>
            <a:off x="4648200" y="1447800"/>
            <a:ext cx="4038600" cy="4678363"/>
          </a:xfrm>
        </p:spPr>
        <p:txBody>
          <a:bodyPr anchor="t" anchorCtr="0">
            <a:no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Date Placeholder 7"/>
          <p:cNvSpPr>
            <a:spLocks noGrp="1"/>
          </p:cNvSpPr>
          <p:nvPr>
            <p:ph type="dt" sz="half" idx="10"/>
          </p:nvPr>
        </p:nvSpPr>
        <p:spPr/>
        <p:txBody>
          <a:bodyPr/>
          <a:lstStyle/>
          <a:p>
            <a:fld id="{100DE902-58D7-5940-B7B2-BB1B96F0CB4F}" type="datetime1">
              <a:rPr lang="en-US" smtClean="0"/>
              <a:t>8/30/2018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B747839D-A323-47F3-909F-548499399628}" type="slidenum">
              <a:rPr lang="en-US" smtClean="0"/>
              <a:pPr/>
              <a:t>‹#›</a:t>
            </a:fld>
            <a:endParaRPr lang="en-US" dirty="0"/>
          </a:p>
        </p:txBody>
      </p:sp>
    </p:spTree>
    <p:extLst>
      <p:ext uri="{BB962C8B-B14F-4D97-AF65-F5344CB8AC3E}">
        <p14:creationId xmlns:p14="http://schemas.microsoft.com/office/powerpoint/2010/main" val="283132004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custDataLst>
              <p:tags r:id="rId2"/>
            </p:custDataLst>
          </p:nvPr>
        </p:nvSpPr>
        <p:spPr>
          <a:xfrm>
            <a:off x="457200" y="1535113"/>
            <a:ext cx="4040188" cy="446087"/>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custDataLst>
              <p:tags r:id="rId3"/>
            </p:custDataLst>
          </p:nvPr>
        </p:nvSpPr>
        <p:spPr>
          <a:xfrm>
            <a:off x="457200" y="1981200"/>
            <a:ext cx="4040188" cy="4144963"/>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custDataLst>
              <p:tags r:id="rId4"/>
            </p:custDataLst>
          </p:nvPr>
        </p:nvSpPr>
        <p:spPr>
          <a:xfrm>
            <a:off x="4645025" y="1535113"/>
            <a:ext cx="4041775" cy="446087"/>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custDataLst>
              <p:tags r:id="rId5"/>
            </p:custDataLst>
          </p:nvPr>
        </p:nvSpPr>
        <p:spPr>
          <a:xfrm>
            <a:off x="4645025" y="1981200"/>
            <a:ext cx="4041775" cy="4144963"/>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custDataLst>
              <p:tags r:id="rId6"/>
            </p:custDataLst>
          </p:nvPr>
        </p:nvSpPr>
        <p:spPr/>
        <p:txBody>
          <a:bodyPr/>
          <a:lstStyle/>
          <a:p>
            <a:fld id="{97BE05AF-3078-DE4E-8E55-E5E804412B8D}" type="datetime1">
              <a:rPr lang="en-US" smtClean="0"/>
              <a:t>8/30/2018</a:t>
            </a:fld>
            <a:endParaRPr lang="en-US"/>
          </a:p>
        </p:txBody>
      </p:sp>
      <p:sp>
        <p:nvSpPr>
          <p:cNvPr id="8" name="Footer Placeholder 7"/>
          <p:cNvSpPr>
            <a:spLocks noGrp="1"/>
          </p:cNvSpPr>
          <p:nvPr>
            <p:ph type="ftr" sz="quarter" idx="11"/>
            <p:custDataLst>
              <p:tags r:id="rId7"/>
            </p:custDataLst>
          </p:nvPr>
        </p:nvSpPr>
        <p:spPr/>
        <p:txBody>
          <a:bodyPr/>
          <a:lstStyle/>
          <a:p>
            <a:endParaRPr lang="en-US"/>
          </a:p>
        </p:txBody>
      </p:sp>
      <p:sp>
        <p:nvSpPr>
          <p:cNvPr id="9" name="Slide Number Placeholder 8"/>
          <p:cNvSpPr>
            <a:spLocks noGrp="1"/>
          </p:cNvSpPr>
          <p:nvPr>
            <p:ph type="sldNum" sz="quarter" idx="12"/>
            <p:custDataLst>
              <p:tags r:id="rId8"/>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41968526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Click to edit Master title style</a:t>
            </a:r>
            <a:endParaRPr lang="en-US" dirty="0"/>
          </a:p>
        </p:txBody>
      </p:sp>
      <p:sp>
        <p:nvSpPr>
          <p:cNvPr id="3" name="Date Placeholder 2"/>
          <p:cNvSpPr>
            <a:spLocks noGrp="1"/>
          </p:cNvSpPr>
          <p:nvPr>
            <p:ph type="dt" sz="half" idx="10"/>
            <p:custDataLst>
              <p:tags r:id="rId2"/>
            </p:custDataLst>
          </p:nvPr>
        </p:nvSpPr>
        <p:spPr/>
        <p:txBody>
          <a:bodyPr/>
          <a:lstStyle/>
          <a:p>
            <a:fld id="{F38595AD-FC1D-6647-9C7B-6A6A09EB9496}" type="datetime1">
              <a:rPr lang="en-US" smtClean="0"/>
              <a:t>8/30/2018</a:t>
            </a:fld>
            <a:endParaRPr lang="en-US"/>
          </a:p>
        </p:txBody>
      </p:sp>
      <p:sp>
        <p:nvSpPr>
          <p:cNvPr id="4" name="Footer Placeholder 3"/>
          <p:cNvSpPr>
            <a:spLocks noGrp="1"/>
          </p:cNvSpPr>
          <p:nvPr>
            <p:ph type="ftr" sz="quarter" idx="11"/>
            <p:custDataLst>
              <p:tags r:id="rId3"/>
            </p:custDataLst>
          </p:nvPr>
        </p:nvSpPr>
        <p:spPr/>
        <p:txBody>
          <a:bodyPr/>
          <a:lstStyle/>
          <a:p>
            <a:endParaRPr lang="en-US"/>
          </a:p>
        </p:txBody>
      </p:sp>
      <p:sp>
        <p:nvSpPr>
          <p:cNvPr id="5" name="Slide Number Placeholder 4"/>
          <p:cNvSpPr>
            <a:spLocks noGrp="1"/>
          </p:cNvSpPr>
          <p:nvPr>
            <p:ph type="sldNum" sz="quarter" idx="12"/>
            <p:custDataLst>
              <p:tags r:id="rId4"/>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3020774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custDataLst>
              <p:tags r:id="rId1"/>
            </p:custDataLst>
          </p:nvPr>
        </p:nvSpPr>
        <p:spPr/>
        <p:txBody>
          <a:bodyPr/>
          <a:lstStyle/>
          <a:p>
            <a:fld id="{78FB06B4-F6A6-3F44-9030-7566931308D3}" type="datetime1">
              <a:rPr lang="en-US" smtClean="0"/>
              <a:t>8/30/2018</a:t>
            </a:fld>
            <a:endParaRPr lang="en-US"/>
          </a:p>
        </p:txBody>
      </p:sp>
      <p:sp>
        <p:nvSpPr>
          <p:cNvPr id="3" name="Footer Placeholder 2"/>
          <p:cNvSpPr>
            <a:spLocks noGrp="1"/>
          </p:cNvSpPr>
          <p:nvPr>
            <p:ph type="ftr" sz="quarter" idx="11"/>
            <p:custDataLst>
              <p:tags r:id="rId2"/>
            </p:custDataLst>
          </p:nvPr>
        </p:nvSpPr>
        <p:spPr/>
        <p:txBody>
          <a:bodyPr/>
          <a:lstStyle/>
          <a:p>
            <a:endParaRPr lang="en-US"/>
          </a:p>
        </p:txBody>
      </p:sp>
      <p:sp>
        <p:nvSpPr>
          <p:cNvPr id="4" name="Slide Number Placeholder 3"/>
          <p:cNvSpPr>
            <a:spLocks noGrp="1"/>
          </p:cNvSpPr>
          <p:nvPr>
            <p:ph type="sldNum" sz="quarter" idx="12"/>
            <p:custDataLst>
              <p:tags r:id="rId3"/>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13949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3050"/>
            <a:ext cx="3008313" cy="1162050"/>
          </a:xfrm>
        </p:spPr>
        <p:txBody>
          <a:bodyPr anchor="b">
            <a:noAutofit/>
          </a:bodyPr>
          <a:lstStyle>
            <a:lvl1pPr algn="l">
              <a:defRPr sz="4800" b="1"/>
            </a:lvl1pPr>
          </a:lstStyle>
          <a:p>
            <a:r>
              <a:rPr lang="en-US" dirty="0" smtClean="0"/>
              <a:t>Click to edit Master title style</a:t>
            </a:r>
            <a:endParaRPr lang="en-US" dirty="0"/>
          </a:p>
        </p:txBody>
      </p:sp>
      <p:sp>
        <p:nvSpPr>
          <p:cNvPr id="3" name="Content Placeholder 2"/>
          <p:cNvSpPr>
            <a:spLocks noGrp="1"/>
          </p:cNvSpPr>
          <p:nvPr>
            <p:ph idx="1"/>
            <p:custDataLst>
              <p:tags r:id="rId2"/>
            </p:custDataLst>
          </p:nvPr>
        </p:nvSpPr>
        <p:spPr>
          <a:xfrm>
            <a:off x="3575050" y="1435100"/>
            <a:ext cx="5111750" cy="46910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custDataLst>
              <p:tags r:id="rId3"/>
            </p:custDataLst>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custDataLst>
              <p:tags r:id="rId4"/>
            </p:custDataLst>
          </p:nvPr>
        </p:nvSpPr>
        <p:spPr/>
        <p:txBody>
          <a:bodyPr/>
          <a:lstStyle/>
          <a:p>
            <a:fld id="{8BF8F280-9551-E344-89F9-EAAD5E158938}" type="datetime1">
              <a:rPr lang="en-US" smtClean="0"/>
              <a:t>8/30/2018</a:t>
            </a:fld>
            <a:endParaRPr lang="en-US"/>
          </a:p>
        </p:txBody>
      </p:sp>
      <p:sp>
        <p:nvSpPr>
          <p:cNvPr id="6" name="Footer Placeholder 5"/>
          <p:cNvSpPr>
            <a:spLocks noGrp="1"/>
          </p:cNvSpPr>
          <p:nvPr>
            <p:ph type="ftr" sz="quarter" idx="11"/>
            <p:custDataLst>
              <p:tags r:id="rId5"/>
            </p:custDataLst>
          </p:nvPr>
        </p:nvSpPr>
        <p:spPr/>
        <p:txBody>
          <a:bodyPr/>
          <a:lstStyle/>
          <a:p>
            <a:endParaRPr lang="en-US"/>
          </a:p>
        </p:txBody>
      </p:sp>
      <p:sp>
        <p:nvSpPr>
          <p:cNvPr id="7" name="Slide Number Placeholder 6"/>
          <p:cNvSpPr>
            <a:spLocks noGrp="1"/>
          </p:cNvSpPr>
          <p:nvPr>
            <p:ph type="sldNum" sz="quarter" idx="12"/>
            <p:custDataLst>
              <p:tags r:id="rId6"/>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1054805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8"/>
            </p:custDataLst>
          </p:nvPr>
        </p:nvSpPr>
        <p:spPr>
          <a:xfrm>
            <a:off x="457200" y="152400"/>
            <a:ext cx="8229600" cy="1143000"/>
          </a:xfrm>
          <a:prstGeom prst="rect">
            <a:avLst/>
          </a:prstGeom>
        </p:spPr>
        <p:txBody>
          <a:bodyPr vert="horz" lIns="0" tIns="45720" rIns="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custDataLst>
              <p:tags r:id="rId19"/>
            </p:custDataLst>
          </p:nvPr>
        </p:nvSpPr>
        <p:spPr>
          <a:xfrm>
            <a:off x="457200" y="1371600"/>
            <a:ext cx="8229600" cy="4754563"/>
          </a:xfrm>
          <a:prstGeom prst="rect">
            <a:avLst/>
          </a:prstGeom>
        </p:spPr>
        <p:txBody>
          <a:bodyPr vert="horz" lIns="91440" tIns="45720" rIns="91440" bIns="45720" rtlCol="0" anchor="t" anchorCtr="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custDataLst>
              <p:tags r:id="rId20"/>
            </p:custDataLst>
          </p:nvPr>
        </p:nvSpPr>
        <p:spPr>
          <a:xfrm>
            <a:off x="152400" y="6492875"/>
            <a:ext cx="2133600" cy="365125"/>
          </a:xfrm>
          <a:prstGeom prst="rect">
            <a:avLst/>
          </a:prstGeom>
        </p:spPr>
        <p:txBody>
          <a:bodyPr vert="horz" lIns="0" tIns="0" rIns="0" bIns="0" rtlCol="0" anchor="ctr"/>
          <a:lstStyle>
            <a:lvl1pPr algn="l">
              <a:defRPr sz="1200">
                <a:solidFill>
                  <a:schemeClr val="tx1"/>
                </a:solidFill>
                <a:latin typeface="+mj-lt"/>
                <a:cs typeface="Calibri"/>
              </a:defRPr>
            </a:lvl1pPr>
          </a:lstStyle>
          <a:p>
            <a:fld id="{A990C2A9-FE53-4849-A08D-11DD13CE8E41}" type="datetime1">
              <a:rPr lang="en-US" smtClean="0"/>
              <a:pPr/>
              <a:t>8/30/2018</a:t>
            </a:fld>
            <a:endParaRPr lang="en-US" dirty="0"/>
          </a:p>
        </p:txBody>
      </p:sp>
      <p:sp>
        <p:nvSpPr>
          <p:cNvPr id="5" name="Footer Placeholder 4"/>
          <p:cNvSpPr>
            <a:spLocks noGrp="1"/>
          </p:cNvSpPr>
          <p:nvPr>
            <p:ph type="ftr" sz="quarter" idx="3"/>
            <p:custDataLst>
              <p:tags r:id="rId21"/>
            </p:custDataLst>
          </p:nvPr>
        </p:nvSpPr>
        <p:spPr>
          <a:xfrm>
            <a:off x="3124200" y="6492875"/>
            <a:ext cx="2895600" cy="365125"/>
          </a:xfrm>
          <a:prstGeom prst="rect">
            <a:avLst/>
          </a:prstGeom>
        </p:spPr>
        <p:txBody>
          <a:bodyPr vert="horz" lIns="0" tIns="0" rIns="0" bIns="0" rtlCol="0" anchor="ctr"/>
          <a:lstStyle>
            <a:lvl1pPr algn="ctr">
              <a:defRPr sz="1200">
                <a:solidFill>
                  <a:schemeClr val="tx1"/>
                </a:solidFill>
                <a:latin typeface="+mj-lt"/>
                <a:cs typeface="Calibri"/>
              </a:defRPr>
            </a:lvl1pPr>
          </a:lstStyle>
          <a:p>
            <a:endParaRPr lang="en-US" dirty="0"/>
          </a:p>
        </p:txBody>
      </p:sp>
      <p:sp>
        <p:nvSpPr>
          <p:cNvPr id="6" name="Slide Number Placeholder 5"/>
          <p:cNvSpPr>
            <a:spLocks noGrp="1"/>
          </p:cNvSpPr>
          <p:nvPr>
            <p:ph type="sldNum" sz="quarter" idx="4"/>
            <p:custDataLst>
              <p:tags r:id="rId22"/>
            </p:custDataLst>
          </p:nvPr>
        </p:nvSpPr>
        <p:spPr>
          <a:xfrm>
            <a:off x="6858000" y="6492875"/>
            <a:ext cx="2133600" cy="365125"/>
          </a:xfrm>
          <a:prstGeom prst="rect">
            <a:avLst/>
          </a:prstGeom>
        </p:spPr>
        <p:txBody>
          <a:bodyPr vert="horz" lIns="0" tIns="0" rIns="0" bIns="0" rtlCol="0" anchor="ctr"/>
          <a:lstStyle>
            <a:lvl1pPr algn="r">
              <a:defRPr sz="1200">
                <a:solidFill>
                  <a:schemeClr val="tx1"/>
                </a:solidFill>
                <a:latin typeface="+mj-lt"/>
                <a:cs typeface="Calibri"/>
              </a:defRPr>
            </a:lvl1pPr>
          </a:lstStyle>
          <a:p>
            <a:fld id="{B747839D-A323-47F3-909F-548499399628}" type="slidenum">
              <a:rPr lang="en-US" smtClean="0"/>
              <a:pPr/>
              <a:t>‹#›</a:t>
            </a:fld>
            <a:endParaRPr lang="en-US" dirty="0"/>
          </a:p>
        </p:txBody>
      </p:sp>
    </p:spTree>
    <p:extLst>
      <p:ext uri="{BB962C8B-B14F-4D97-AF65-F5344CB8AC3E}">
        <p14:creationId xmlns:p14="http://schemas.microsoft.com/office/powerpoint/2010/main" val="32296045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88" r:id="rId14"/>
    <p:sldLayoutId id="2147483689" r:id="rId15"/>
    <p:sldLayoutId id="2147483690" r:id="rId16"/>
  </p:sldLayoutIdLst>
  <p:timing>
    <p:tnLst>
      <p:par>
        <p:cTn id="1" dur="indefinite" restart="never" nodeType="tmRoot"/>
      </p:par>
    </p:tnLst>
  </p:timing>
  <p:hf hdr="0" ftr="0" dt="0"/>
  <p:txStyles>
    <p:titleStyle>
      <a:lvl1pPr algn="ctr" defTabSz="457200" rtl="0" eaLnBrk="1" latinLnBrk="0" hangingPunct="1">
        <a:spcBef>
          <a:spcPct val="0"/>
        </a:spcBef>
        <a:buNone/>
        <a:defRPr sz="4400" b="0" i="0" kern="1200" spc="-50" normalizeH="0">
          <a:solidFill>
            <a:schemeClr val="tx2"/>
          </a:solidFill>
          <a:latin typeface="+mj-lt"/>
          <a:ea typeface="+mj-ea"/>
          <a:cs typeface="Cambria"/>
        </a:defRPr>
      </a:lvl1pPr>
    </p:titleStyle>
    <p:bodyStyle>
      <a:lvl1pPr marL="292100" indent="-292100" algn="l" defTabSz="457200" rtl="0" eaLnBrk="1" latinLnBrk="0" hangingPunct="1">
        <a:spcBef>
          <a:spcPct val="20000"/>
        </a:spcBef>
        <a:buClr>
          <a:schemeClr val="tx1"/>
        </a:buClr>
        <a:buFont typeface="Arial"/>
        <a:buChar char="•"/>
        <a:defRPr sz="3200" kern="1200">
          <a:solidFill>
            <a:schemeClr val="tx1"/>
          </a:solidFill>
          <a:latin typeface="+mn-lt"/>
          <a:ea typeface="+mn-ea"/>
          <a:cs typeface="Calibri"/>
        </a:defRPr>
      </a:lvl1pPr>
      <a:lvl2pPr marL="635000" indent="-292100" algn="l" defTabSz="457200" rtl="0" eaLnBrk="1" latinLnBrk="0" hangingPunct="1">
        <a:spcBef>
          <a:spcPct val="20000"/>
        </a:spcBef>
        <a:buClr>
          <a:schemeClr val="tx1"/>
        </a:buClr>
        <a:buFont typeface="Arial"/>
        <a:buChar char="–"/>
        <a:defRPr sz="2800" kern="1200">
          <a:solidFill>
            <a:schemeClr val="tx1"/>
          </a:solidFill>
          <a:latin typeface="+mn-lt"/>
          <a:ea typeface="+mn-ea"/>
          <a:cs typeface="Calibri"/>
        </a:defRPr>
      </a:lvl2pPr>
      <a:lvl3pPr marL="914400" indent="-228600" algn="l" defTabSz="457200" rtl="0" eaLnBrk="1" latinLnBrk="0" hangingPunct="1">
        <a:spcBef>
          <a:spcPct val="20000"/>
        </a:spcBef>
        <a:buClr>
          <a:schemeClr val="tx1"/>
        </a:buClr>
        <a:buFont typeface="Arial"/>
        <a:buChar char="•"/>
        <a:defRPr sz="2400" kern="1200">
          <a:solidFill>
            <a:schemeClr val="tx1"/>
          </a:solidFill>
          <a:latin typeface="+mn-lt"/>
          <a:ea typeface="+mn-ea"/>
          <a:cs typeface="Calibri"/>
        </a:defRPr>
      </a:lvl3pPr>
      <a:lvl4pPr marL="1143000" indent="-228600" algn="l" defTabSz="457200" rtl="0" eaLnBrk="1" latinLnBrk="0" hangingPunct="1">
        <a:spcBef>
          <a:spcPct val="20000"/>
        </a:spcBef>
        <a:buClr>
          <a:schemeClr val="tx1"/>
        </a:buClr>
        <a:buFont typeface="Arial"/>
        <a:buChar char="–"/>
        <a:tabLst/>
        <a:defRPr sz="2000" kern="1200">
          <a:solidFill>
            <a:schemeClr val="tx1"/>
          </a:solidFill>
          <a:latin typeface="+mn-lt"/>
          <a:ea typeface="+mn-ea"/>
          <a:cs typeface="Calibri"/>
        </a:defRPr>
      </a:lvl4pPr>
      <a:lvl5pPr marL="1320800" indent="-177800" algn="l" defTabSz="457200" rtl="0" eaLnBrk="1" latinLnBrk="0" hangingPunct="1">
        <a:spcBef>
          <a:spcPct val="20000"/>
        </a:spcBef>
        <a:buClr>
          <a:schemeClr val="tx1"/>
        </a:buClr>
        <a:buFont typeface="Arial"/>
        <a:buChar char="»"/>
        <a:defRPr sz="2000" kern="1200">
          <a:solidFill>
            <a:schemeClr val="tx1"/>
          </a:solidFill>
          <a:latin typeface="+mn-lt"/>
          <a:ea typeface="+mn-ea"/>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6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650951" y="1447800"/>
            <a:ext cx="7772400" cy="1702852"/>
          </a:xfrm>
        </p:spPr>
        <p:txBody>
          <a:bodyPr>
            <a:noAutofit/>
          </a:bodyPr>
          <a:lstStyle/>
          <a:p>
            <a:pPr lvl="0" algn="l">
              <a:spcBef>
                <a:spcPts val="0"/>
              </a:spcBef>
            </a:pPr>
            <a:r>
              <a:rPr lang="en-US" dirty="0" smtClean="0"/>
              <a:t/>
            </a:r>
            <a:br>
              <a:rPr lang="en-US" dirty="0" smtClean="0"/>
            </a:br>
            <a:r>
              <a:rPr lang="en-US" dirty="0" smtClean="0"/>
              <a:t>Introduction </a:t>
            </a:r>
            <a:br>
              <a:rPr lang="en-US" dirty="0" smtClean="0"/>
            </a:br>
            <a:r>
              <a:rPr lang="en-US" dirty="0" smtClean="0"/>
              <a:t>Designing Classes Prelude </a:t>
            </a:r>
            <a:endParaRPr lang="en-US" b="1" dirty="0"/>
          </a:p>
        </p:txBody>
      </p:sp>
      <p:sp>
        <p:nvSpPr>
          <p:cNvPr id="5" name="TextBox 4"/>
          <p:cNvSpPr txBox="1"/>
          <p:nvPr/>
        </p:nvSpPr>
        <p:spPr>
          <a:xfrm>
            <a:off x="4875168" y="4572000"/>
            <a:ext cx="3583032" cy="830997"/>
          </a:xfrm>
          <a:prstGeom prst="rect">
            <a:avLst/>
          </a:prstGeom>
          <a:noFill/>
        </p:spPr>
        <p:txBody>
          <a:bodyPr wrap="none" rtlCol="0">
            <a:spAutoFit/>
          </a:bodyPr>
          <a:lstStyle/>
          <a:p>
            <a:pPr algn="r"/>
            <a:r>
              <a:rPr lang="en-US" sz="2400" b="1" dirty="0" err="1" smtClean="0"/>
              <a:t>Manar</a:t>
            </a:r>
            <a:r>
              <a:rPr lang="en-US" sz="2400" b="1" dirty="0" smtClean="0"/>
              <a:t> Mohamed</a:t>
            </a:r>
          </a:p>
          <a:p>
            <a:pPr algn="r"/>
            <a:r>
              <a:rPr lang="en-US" sz="2400" dirty="0" smtClean="0"/>
              <a:t>mohamem@miamioh.edu</a:t>
            </a:r>
            <a:endParaRPr lang="en-US" sz="2400" dirty="0"/>
          </a:p>
        </p:txBody>
      </p:sp>
    </p:spTree>
    <p:custDataLst>
      <p:tags r:id="rId1"/>
    </p:custDataLst>
    <p:extLst>
      <p:ext uri="{BB962C8B-B14F-4D97-AF65-F5344CB8AC3E}">
        <p14:creationId xmlns:p14="http://schemas.microsoft.com/office/powerpoint/2010/main" val="38526128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3600" dirty="0"/>
              <a:t>What if you want a programmer to implement a list?</a:t>
            </a:r>
            <a:endParaRPr sz="3600" dirty="0"/>
          </a:p>
        </p:txBody>
      </p:sp>
      <p:sp>
        <p:nvSpPr>
          <p:cNvPr id="135" name="Google Shape;135;p28"/>
          <p:cNvSpPr txBox="1">
            <a:spLocks noGrp="1"/>
          </p:cNvSpPr>
          <p:nvPr>
            <p:ph idx="1"/>
          </p:nvPr>
        </p:nvSpPr>
        <p:spPr>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dirty="0"/>
              <a:t>You need to get more specific about the behaviors:</a:t>
            </a:r>
            <a:endParaRPr dirty="0"/>
          </a:p>
          <a:p>
            <a:pPr marL="914400" lvl="1" indent="-317500" rtl="0">
              <a:spcBef>
                <a:spcPts val="0"/>
              </a:spcBef>
              <a:spcAft>
                <a:spcPts val="0"/>
              </a:spcAft>
              <a:buSzPts val="1400"/>
              <a:buChar char="○"/>
            </a:pPr>
            <a:r>
              <a:rPr lang="en" dirty="0"/>
              <a:t>Could use a CRC card: </a:t>
            </a:r>
            <a:r>
              <a:rPr lang="en" dirty="0" smtClean="0"/>
              <a:t>Class Responsibility Collaborator </a:t>
            </a:r>
            <a:r>
              <a:rPr lang="en" dirty="0"/>
              <a:t>card</a:t>
            </a:r>
            <a:endParaRPr dirty="0"/>
          </a:p>
          <a:p>
            <a:pPr marL="914400" lvl="1" indent="-317500" rtl="0">
              <a:spcBef>
                <a:spcPts val="0"/>
              </a:spcBef>
              <a:spcAft>
                <a:spcPts val="0"/>
              </a:spcAft>
              <a:buSzPts val="1400"/>
              <a:buChar char="○"/>
            </a:pPr>
            <a:r>
              <a:rPr lang="en" dirty="0"/>
              <a:t>Could use a UML diagram</a:t>
            </a:r>
            <a:endParaRPr dirty="0"/>
          </a:p>
          <a:p>
            <a:pPr marL="914400" lvl="1" indent="-317500">
              <a:spcBef>
                <a:spcPts val="0"/>
              </a:spcBef>
              <a:spcAft>
                <a:spcPts val="0"/>
              </a:spcAft>
              <a:buSzPts val="1400"/>
              <a:buChar char="○"/>
            </a:pPr>
            <a:r>
              <a:rPr lang="en" dirty="0"/>
              <a:t>Could use a Java </a:t>
            </a:r>
            <a:r>
              <a:rPr lang="en" u="sng" dirty="0"/>
              <a:t>interface</a:t>
            </a:r>
            <a:endParaRPr u="sng" dirty="0"/>
          </a:p>
        </p:txBody>
      </p:sp>
    </p:spTree>
    <p:extLst>
      <p:ext uri="{BB962C8B-B14F-4D97-AF65-F5344CB8AC3E}">
        <p14:creationId xmlns:p14="http://schemas.microsoft.com/office/powerpoint/2010/main" val="11630264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itle 1"/>
          <p:cNvSpPr txBox="1">
            <a:spLocks noGrp="1"/>
          </p:cNvSpPr>
          <p:nvPr>
            <p:ph type="title"/>
          </p:nvPr>
        </p:nvSpPr>
        <p:spPr>
          <a:prstGeom prst="rect">
            <a:avLst/>
          </a:prstGeom>
        </p:spPr>
        <p:txBody>
          <a:bodyPr>
            <a:normAutofit fontScale="90000"/>
          </a:bodyPr>
          <a:lstStyle/>
          <a:p>
            <a:r>
              <a:rPr lang="en" dirty="0" smtClean="0"/>
              <a:t>Class Responsibility Collaborator (</a:t>
            </a:r>
            <a:r>
              <a:rPr dirty="0" smtClean="0"/>
              <a:t>CRC</a:t>
            </a:r>
            <a:r>
              <a:rPr lang="en-US" dirty="0" smtClean="0"/>
              <a:t>) </a:t>
            </a:r>
            <a:r>
              <a:rPr dirty="0" smtClean="0"/>
              <a:t>Card</a:t>
            </a:r>
            <a:endParaRPr dirty="0"/>
          </a:p>
        </p:txBody>
      </p:sp>
      <p:graphicFrame>
        <p:nvGraphicFramePr>
          <p:cNvPr id="57" name="Table"/>
          <p:cNvGraphicFramePr/>
          <p:nvPr>
            <p:extLst>
              <p:ext uri="{D42A27DB-BD31-4B8C-83A1-F6EECF244321}">
                <p14:modId xmlns:p14="http://schemas.microsoft.com/office/powerpoint/2010/main" val="1107881382"/>
              </p:ext>
            </p:extLst>
          </p:nvPr>
        </p:nvGraphicFramePr>
        <p:xfrm>
          <a:off x="1474240" y="1293853"/>
          <a:ext cx="6374360" cy="4497347"/>
        </p:xfrm>
        <a:graphic>
          <a:graphicData uri="http://schemas.openxmlformats.org/drawingml/2006/table">
            <a:tbl>
              <a:tblPr/>
              <a:tblGrid>
                <a:gridCol w="6374360">
                  <a:extLst>
                    <a:ext uri="{9D8B030D-6E8A-4147-A177-3AD203B41FA5}">
                      <a16:colId xmlns:a16="http://schemas.microsoft.com/office/drawing/2014/main" val="20000"/>
                    </a:ext>
                  </a:extLst>
                </a:gridCol>
              </a:tblGrid>
              <a:tr h="484359">
                <a:tc>
                  <a:txBody>
                    <a:bodyPr/>
                    <a:lstStyle/>
                    <a:p>
                      <a:pPr marL="1206500" marR="1852929" algn="ctr" defTabSz="457200">
                        <a:defRPr sz="1800"/>
                      </a:pPr>
                      <a:r>
                        <a:rPr lang="en-US" sz="2500" b="1" i="1" dirty="0" smtClean="0">
                          <a:solidFill>
                            <a:srgbClr val="2F2A2B"/>
                          </a:solidFill>
                          <a:latin typeface="Times New Roman"/>
                          <a:ea typeface="Times New Roman"/>
                          <a:cs typeface="Times New Roman"/>
                          <a:sym typeface="Times New Roman"/>
                        </a:rPr>
                        <a:t>List</a:t>
                      </a:r>
                      <a:endParaRPr sz="2500" b="1" i="1" dirty="0">
                        <a:solidFill>
                          <a:srgbClr val="2F2A2B"/>
                        </a:solidFill>
                        <a:latin typeface="Times New Roman"/>
                        <a:ea typeface="Times New Roman"/>
                        <a:cs typeface="Times New Roman"/>
                        <a:sym typeface="Times New Roman"/>
                      </a:endParaRPr>
                    </a:p>
                  </a:txBody>
                  <a:tcPr marL="63500" marR="63500" marT="0" marB="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noFill/>
                  </a:tcPr>
                </a:tc>
                <a:extLst>
                  <a:ext uri="{0D108BD9-81ED-4DB2-BD59-A6C34878D82A}">
                    <a16:rowId xmlns:a16="http://schemas.microsoft.com/office/drawing/2014/main" val="10000"/>
                  </a:ext>
                </a:extLst>
              </a:tr>
              <a:tr h="286642">
                <a:tc>
                  <a:txBody>
                    <a:bodyPr/>
                    <a:lstStyle/>
                    <a:p>
                      <a:pPr marL="128904" algn="l" defTabSz="457200">
                        <a:defRPr sz="1800"/>
                      </a:pPr>
                      <a:r>
                        <a:rPr sz="1600" b="1" i="1">
                          <a:solidFill>
                            <a:srgbClr val="2F2A2B"/>
                          </a:solidFill>
                          <a:latin typeface="Times New Roman"/>
                          <a:ea typeface="Times New Roman"/>
                          <a:cs typeface="Times New Roman"/>
                          <a:sym typeface="Times New Roman"/>
                        </a:rPr>
                        <a:t>Responsibilities</a:t>
                      </a:r>
                    </a:p>
                  </a:txBody>
                  <a:tcPr marL="63500" marR="63500" marT="0" marB="0" anchor="ctr" horzOverflow="overflow">
                    <a:lnL w="25400">
                      <a:solidFill>
                        <a:srgbClr val="000000"/>
                      </a:solidFill>
                      <a:miter lim="400000"/>
                    </a:lnL>
                    <a:lnR w="25400">
                      <a:solidFill>
                        <a:srgbClr val="000000"/>
                      </a:solidFill>
                      <a:miter lim="400000"/>
                    </a:lnR>
                    <a:lnT w="25400">
                      <a:solidFill>
                        <a:srgbClr val="000000"/>
                      </a:solidFill>
                      <a:miter lim="400000"/>
                    </a:lnT>
                    <a:lnB w="6350">
                      <a:solidFill>
                        <a:srgbClr val="C8CACB"/>
                      </a:solidFill>
                      <a:miter lim="400000"/>
                    </a:lnB>
                    <a:noFill/>
                  </a:tcPr>
                </a:tc>
                <a:extLst>
                  <a:ext uri="{0D108BD9-81ED-4DB2-BD59-A6C34878D82A}">
                    <a16:rowId xmlns:a16="http://schemas.microsoft.com/office/drawing/2014/main" val="10001"/>
                  </a:ext>
                </a:extLst>
              </a:tr>
              <a:tr h="286642">
                <a:tc>
                  <a:txBody>
                    <a:bodyPr/>
                    <a:lstStyle/>
                    <a:p>
                      <a:pPr marL="276859" algn="l" defTabSz="457200">
                        <a:defRPr sz="1800"/>
                      </a:pPr>
                      <a:r>
                        <a:rPr sz="1600" i="1" dirty="0" smtClean="0">
                          <a:solidFill>
                            <a:srgbClr val="2F2A2B"/>
                          </a:solidFill>
                          <a:latin typeface="Times New Roman"/>
                          <a:ea typeface="Times New Roman"/>
                          <a:cs typeface="Times New Roman"/>
                          <a:sym typeface="Times New Roman"/>
                        </a:rPr>
                        <a:t>Get </a:t>
                      </a:r>
                      <a:r>
                        <a:rPr sz="1600" i="1" dirty="0">
                          <a:solidFill>
                            <a:srgbClr val="2F2A2B"/>
                          </a:solidFill>
                          <a:latin typeface="Times New Roman"/>
                          <a:ea typeface="Times New Roman"/>
                          <a:cs typeface="Times New Roman"/>
                          <a:sym typeface="Times New Roman"/>
                        </a:rPr>
                        <a:t>the number of items currently in the </a:t>
                      </a:r>
                      <a:r>
                        <a:rPr lang="en-US" sz="1600" i="1" dirty="0" smtClean="0">
                          <a:solidFill>
                            <a:srgbClr val="2F2A2B"/>
                          </a:solidFill>
                          <a:latin typeface="Times New Roman"/>
                          <a:ea typeface="Times New Roman"/>
                          <a:cs typeface="Times New Roman"/>
                          <a:sym typeface="Times New Roman"/>
                        </a:rPr>
                        <a:t>list</a:t>
                      </a:r>
                      <a:endParaRPr sz="1600" i="1" dirty="0">
                        <a:solidFill>
                          <a:srgbClr val="2F2A2B"/>
                        </a:solidFill>
                        <a:latin typeface="Times New Roman"/>
                        <a:ea typeface="Times New Roman"/>
                        <a:cs typeface="Times New Roman"/>
                        <a:sym typeface="Times New Roman"/>
                      </a:endParaRPr>
                    </a:p>
                  </a:txBody>
                  <a:tcPr marL="63500" marR="63500" marT="0" marB="0" anchor="ctr" horzOverflow="overflow">
                    <a:lnL w="25400">
                      <a:solidFill>
                        <a:srgbClr val="000000"/>
                      </a:solidFill>
                      <a:miter lim="400000"/>
                    </a:lnL>
                    <a:lnR w="25400">
                      <a:solidFill>
                        <a:srgbClr val="000000"/>
                      </a:solidFill>
                      <a:miter lim="400000"/>
                    </a:lnR>
                    <a:lnT w="6350">
                      <a:solidFill>
                        <a:srgbClr val="C8CACB"/>
                      </a:solidFill>
                      <a:miter lim="400000"/>
                    </a:lnT>
                    <a:lnB w="6350">
                      <a:solidFill>
                        <a:srgbClr val="C8CACB"/>
                      </a:solidFill>
                      <a:miter lim="400000"/>
                    </a:lnB>
                    <a:noFill/>
                  </a:tcPr>
                </a:tc>
                <a:extLst>
                  <a:ext uri="{0D108BD9-81ED-4DB2-BD59-A6C34878D82A}">
                    <a16:rowId xmlns:a16="http://schemas.microsoft.com/office/drawing/2014/main" val="10002"/>
                  </a:ext>
                </a:extLst>
              </a:tr>
              <a:tr h="286642">
                <a:tc>
                  <a:txBody>
                    <a:bodyPr/>
                    <a:lstStyle/>
                    <a:p>
                      <a:pPr marL="276859" algn="l" defTabSz="457200">
                        <a:defRPr sz="1800"/>
                      </a:pPr>
                      <a:r>
                        <a:rPr sz="1600" i="1" dirty="0">
                          <a:solidFill>
                            <a:srgbClr val="2F2A2B"/>
                          </a:solidFill>
                          <a:latin typeface="Times New Roman"/>
                          <a:ea typeface="Times New Roman"/>
                          <a:cs typeface="Times New Roman"/>
                          <a:sym typeface="Times New Roman"/>
                        </a:rPr>
                        <a:t>See whether the </a:t>
                      </a:r>
                      <a:r>
                        <a:rPr lang="en-US" sz="1600" i="1" dirty="0" smtClean="0">
                          <a:solidFill>
                            <a:srgbClr val="2F2A2B"/>
                          </a:solidFill>
                          <a:latin typeface="Times New Roman"/>
                          <a:ea typeface="Times New Roman"/>
                          <a:cs typeface="Times New Roman"/>
                          <a:sym typeface="Times New Roman"/>
                        </a:rPr>
                        <a:t>list</a:t>
                      </a:r>
                      <a:r>
                        <a:rPr sz="1600" i="1" dirty="0" smtClean="0">
                          <a:solidFill>
                            <a:srgbClr val="2F2A2B"/>
                          </a:solidFill>
                          <a:latin typeface="Times New Roman"/>
                          <a:ea typeface="Times New Roman"/>
                          <a:cs typeface="Times New Roman"/>
                          <a:sym typeface="Times New Roman"/>
                        </a:rPr>
                        <a:t> </a:t>
                      </a:r>
                      <a:r>
                        <a:rPr sz="1600" i="1" dirty="0">
                          <a:solidFill>
                            <a:srgbClr val="2F2A2B"/>
                          </a:solidFill>
                          <a:latin typeface="Times New Roman"/>
                          <a:ea typeface="Times New Roman"/>
                          <a:cs typeface="Times New Roman"/>
                          <a:sym typeface="Times New Roman"/>
                        </a:rPr>
                        <a:t>is empty</a:t>
                      </a:r>
                    </a:p>
                  </a:txBody>
                  <a:tcPr marL="63500" marR="63500" marT="0" marB="0" anchor="ctr" horzOverflow="overflow">
                    <a:lnL w="25400">
                      <a:solidFill>
                        <a:srgbClr val="000000"/>
                      </a:solidFill>
                      <a:miter lim="400000"/>
                    </a:lnL>
                    <a:lnR w="25400">
                      <a:solidFill>
                        <a:srgbClr val="000000"/>
                      </a:solidFill>
                      <a:miter lim="400000"/>
                    </a:lnR>
                    <a:lnT w="6350">
                      <a:solidFill>
                        <a:srgbClr val="C8CACB"/>
                      </a:solidFill>
                      <a:miter lim="400000"/>
                    </a:lnT>
                    <a:lnB w="6350">
                      <a:solidFill>
                        <a:srgbClr val="C8CACB"/>
                      </a:solidFill>
                      <a:miter lim="400000"/>
                    </a:lnB>
                    <a:noFill/>
                  </a:tcPr>
                </a:tc>
                <a:extLst>
                  <a:ext uri="{0D108BD9-81ED-4DB2-BD59-A6C34878D82A}">
                    <a16:rowId xmlns:a16="http://schemas.microsoft.com/office/drawing/2014/main" val="10003"/>
                  </a:ext>
                </a:extLst>
              </a:tr>
              <a:tr h="286642">
                <a:tc>
                  <a:txBody>
                    <a:bodyPr/>
                    <a:lstStyle/>
                    <a:p>
                      <a:pPr marL="276859" algn="l" defTabSz="457200">
                        <a:defRPr sz="1800"/>
                      </a:pPr>
                      <a:r>
                        <a:rPr sz="1600" i="1" dirty="0" smtClean="0">
                          <a:solidFill>
                            <a:srgbClr val="2F2A2B"/>
                          </a:solidFill>
                          <a:latin typeface="Times New Roman"/>
                          <a:ea typeface="Times New Roman"/>
                          <a:cs typeface="Times New Roman"/>
                          <a:sym typeface="Times New Roman"/>
                        </a:rPr>
                        <a:t>Add a given object to the </a:t>
                      </a:r>
                      <a:r>
                        <a:rPr lang="en-US" sz="1600" i="1" dirty="0" smtClean="0">
                          <a:solidFill>
                            <a:srgbClr val="2F2A2B"/>
                          </a:solidFill>
                          <a:latin typeface="Times New Roman"/>
                          <a:ea typeface="Times New Roman"/>
                          <a:cs typeface="Times New Roman"/>
                          <a:sym typeface="Times New Roman"/>
                        </a:rPr>
                        <a:t>list</a:t>
                      </a:r>
                      <a:endParaRPr sz="1600" i="1" dirty="0">
                        <a:solidFill>
                          <a:srgbClr val="2F2A2B"/>
                        </a:solidFill>
                        <a:latin typeface="Times New Roman"/>
                        <a:ea typeface="Times New Roman"/>
                        <a:cs typeface="Times New Roman"/>
                        <a:sym typeface="Times New Roman"/>
                      </a:endParaRPr>
                    </a:p>
                  </a:txBody>
                  <a:tcPr marL="63500" marR="63500" marT="0" marB="0" anchor="ctr" horzOverflow="overflow">
                    <a:lnL w="25400">
                      <a:solidFill>
                        <a:srgbClr val="000000"/>
                      </a:solidFill>
                      <a:miter lim="400000"/>
                    </a:lnL>
                    <a:lnR w="25400">
                      <a:solidFill>
                        <a:srgbClr val="000000"/>
                      </a:solidFill>
                      <a:miter lim="400000"/>
                    </a:lnR>
                    <a:lnT w="6350">
                      <a:solidFill>
                        <a:srgbClr val="C8CACB"/>
                      </a:solidFill>
                      <a:miter lim="400000"/>
                    </a:lnT>
                    <a:lnB w="6350">
                      <a:solidFill>
                        <a:srgbClr val="C8CACB"/>
                      </a:solidFill>
                      <a:miter lim="400000"/>
                    </a:lnB>
                    <a:noFill/>
                  </a:tcPr>
                </a:tc>
                <a:extLst>
                  <a:ext uri="{0D108BD9-81ED-4DB2-BD59-A6C34878D82A}">
                    <a16:rowId xmlns:a16="http://schemas.microsoft.com/office/drawing/2014/main" val="10004"/>
                  </a:ext>
                </a:extLst>
              </a:tr>
              <a:tr h="286642">
                <a:tc>
                  <a:txBody>
                    <a:bodyPr/>
                    <a:lstStyle/>
                    <a:p>
                      <a:pPr marL="276859" marR="0" indent="0" algn="l" defTabSz="457200" rtl="0" eaLnBrk="1" fontAlgn="auto" latinLnBrk="0" hangingPunct="1">
                        <a:lnSpc>
                          <a:spcPct val="100000"/>
                        </a:lnSpc>
                        <a:spcBef>
                          <a:spcPts val="0"/>
                        </a:spcBef>
                        <a:spcAft>
                          <a:spcPts val="0"/>
                        </a:spcAft>
                        <a:buClrTx/>
                        <a:buSzTx/>
                        <a:buFontTx/>
                        <a:buNone/>
                        <a:tabLst/>
                        <a:defRPr sz="1800"/>
                      </a:pPr>
                      <a:r>
                        <a:rPr lang="en-US" sz="1600" i="1" dirty="0" smtClean="0">
                          <a:solidFill>
                            <a:srgbClr val="2F2A2B"/>
                          </a:solidFill>
                          <a:latin typeface="Times New Roman"/>
                          <a:ea typeface="Times New Roman"/>
                          <a:cs typeface="Times New Roman"/>
                          <a:sym typeface="Times New Roman"/>
                        </a:rPr>
                        <a:t>Remove a particular object from the list, if possible</a:t>
                      </a:r>
                    </a:p>
                  </a:txBody>
                  <a:tcPr marL="63500" marR="63500" marT="0" marB="0" anchor="ctr" horzOverflow="overflow">
                    <a:lnL w="25400">
                      <a:solidFill>
                        <a:srgbClr val="000000"/>
                      </a:solidFill>
                      <a:miter lim="400000"/>
                    </a:lnL>
                    <a:lnR w="25400">
                      <a:solidFill>
                        <a:srgbClr val="000000"/>
                      </a:solidFill>
                      <a:miter lim="400000"/>
                    </a:lnR>
                    <a:lnT w="6350">
                      <a:solidFill>
                        <a:srgbClr val="C8CACB"/>
                      </a:solidFill>
                      <a:miter lim="400000"/>
                    </a:lnT>
                    <a:lnB w="6350">
                      <a:solidFill>
                        <a:srgbClr val="C8CACB"/>
                      </a:solidFill>
                      <a:miter lim="400000"/>
                    </a:lnB>
                    <a:noFill/>
                  </a:tcPr>
                </a:tc>
                <a:extLst>
                  <a:ext uri="{0D108BD9-81ED-4DB2-BD59-A6C34878D82A}">
                    <a16:rowId xmlns:a16="http://schemas.microsoft.com/office/drawing/2014/main" val="10005"/>
                  </a:ext>
                </a:extLst>
              </a:tr>
              <a:tr h="286642">
                <a:tc>
                  <a:txBody>
                    <a:bodyPr/>
                    <a:lstStyle/>
                    <a:p>
                      <a:pPr marL="276859" algn="l" defTabSz="457200">
                        <a:defRPr sz="1800"/>
                      </a:pPr>
                      <a:r>
                        <a:rPr lang="en-US" sz="1600" i="1" dirty="0" smtClean="0">
                          <a:solidFill>
                            <a:srgbClr val="2F2A2B"/>
                          </a:solidFill>
                          <a:latin typeface="Times New Roman"/>
                          <a:ea typeface="Times New Roman"/>
                          <a:cs typeface="Times New Roman"/>
                          <a:sym typeface="Times New Roman"/>
                        </a:rPr>
                        <a:t>Find the position of a certain object</a:t>
                      </a:r>
                      <a:r>
                        <a:rPr lang="en-US" sz="1600" i="1" baseline="0" dirty="0" smtClean="0">
                          <a:solidFill>
                            <a:srgbClr val="2F2A2B"/>
                          </a:solidFill>
                          <a:latin typeface="Times New Roman"/>
                          <a:ea typeface="Times New Roman"/>
                          <a:cs typeface="Times New Roman"/>
                          <a:sym typeface="Times New Roman"/>
                        </a:rPr>
                        <a:t> in the list</a:t>
                      </a:r>
                      <a:endParaRPr sz="1600" i="1" dirty="0">
                        <a:solidFill>
                          <a:srgbClr val="2F2A2B"/>
                        </a:solidFill>
                        <a:latin typeface="Times New Roman"/>
                        <a:ea typeface="Times New Roman"/>
                        <a:cs typeface="Times New Roman"/>
                        <a:sym typeface="Times New Roman"/>
                      </a:endParaRPr>
                    </a:p>
                  </a:txBody>
                  <a:tcPr marL="63500" marR="63500" marT="0" marB="0" anchor="ctr" horzOverflow="overflow">
                    <a:lnL w="25400">
                      <a:solidFill>
                        <a:srgbClr val="000000"/>
                      </a:solidFill>
                      <a:miter lim="400000"/>
                    </a:lnL>
                    <a:lnR w="25400">
                      <a:solidFill>
                        <a:srgbClr val="000000"/>
                      </a:solidFill>
                      <a:miter lim="400000"/>
                    </a:lnR>
                    <a:lnT w="6350">
                      <a:solidFill>
                        <a:srgbClr val="C8CACB"/>
                      </a:solidFill>
                      <a:miter lim="400000"/>
                    </a:lnT>
                    <a:lnB w="6350" cap="flat" cmpd="sng" algn="ctr">
                      <a:solidFill>
                        <a:srgbClr val="C8CACB"/>
                      </a:solidFill>
                      <a:prstDash val="solid"/>
                      <a:miter lim="400000"/>
                      <a:headEnd type="none" w="med" len="med"/>
                      <a:tailEnd type="none" w="med" len="med"/>
                    </a:lnB>
                    <a:noFill/>
                  </a:tcPr>
                </a:tc>
                <a:extLst>
                  <a:ext uri="{0D108BD9-81ED-4DB2-BD59-A6C34878D82A}">
                    <a16:rowId xmlns:a16="http://schemas.microsoft.com/office/drawing/2014/main" val="10006"/>
                  </a:ext>
                </a:extLst>
              </a:tr>
              <a:tr h="286642">
                <a:tc>
                  <a:txBody>
                    <a:bodyPr/>
                    <a:lstStyle/>
                    <a:p>
                      <a:pPr marL="276859" algn="l" defTabSz="457200">
                        <a:defRPr sz="1800"/>
                      </a:pPr>
                      <a:r>
                        <a:rPr sz="1600" i="1" dirty="0">
                          <a:solidFill>
                            <a:srgbClr val="2F2A2B"/>
                          </a:solidFill>
                          <a:latin typeface="Times New Roman"/>
                          <a:ea typeface="Times New Roman"/>
                          <a:cs typeface="Times New Roman"/>
                          <a:sym typeface="Times New Roman"/>
                        </a:rPr>
                        <a:t>Count the number of times a certain object occurs in the </a:t>
                      </a:r>
                      <a:r>
                        <a:rPr lang="en-US" sz="1600" i="1" dirty="0" smtClean="0">
                          <a:solidFill>
                            <a:srgbClr val="2F2A2B"/>
                          </a:solidFill>
                          <a:latin typeface="Times New Roman"/>
                          <a:ea typeface="Times New Roman"/>
                          <a:cs typeface="Times New Roman"/>
                          <a:sym typeface="Times New Roman"/>
                        </a:rPr>
                        <a:t>list</a:t>
                      </a:r>
                      <a:endParaRPr sz="1600" i="1" dirty="0">
                        <a:solidFill>
                          <a:srgbClr val="2F2A2B"/>
                        </a:solidFill>
                        <a:latin typeface="Times New Roman"/>
                        <a:ea typeface="Times New Roman"/>
                        <a:cs typeface="Times New Roman"/>
                        <a:sym typeface="Times New Roman"/>
                      </a:endParaRPr>
                    </a:p>
                  </a:txBody>
                  <a:tcPr marL="63500" marR="63500" marT="0" marB="0" anchor="ctr" horzOverflow="overflow">
                    <a:lnL w="25400">
                      <a:solidFill>
                        <a:srgbClr val="000000"/>
                      </a:solidFill>
                      <a:miter lim="400000"/>
                    </a:lnL>
                    <a:lnR w="25400">
                      <a:solidFill>
                        <a:srgbClr val="000000"/>
                      </a:solidFill>
                      <a:miter lim="400000"/>
                    </a:lnR>
                    <a:lnT w="6350">
                      <a:solidFill>
                        <a:srgbClr val="C8CACB"/>
                      </a:solidFill>
                      <a:miter lim="400000"/>
                    </a:lnT>
                    <a:lnB w="6350">
                      <a:solidFill>
                        <a:srgbClr val="C8CACB"/>
                      </a:solidFill>
                      <a:miter lim="400000"/>
                    </a:lnB>
                    <a:noFill/>
                  </a:tcPr>
                </a:tc>
                <a:extLst>
                  <a:ext uri="{0D108BD9-81ED-4DB2-BD59-A6C34878D82A}">
                    <a16:rowId xmlns:a16="http://schemas.microsoft.com/office/drawing/2014/main" val="10007"/>
                  </a:ext>
                </a:extLst>
              </a:tr>
              <a:tr h="286642">
                <a:tc>
                  <a:txBody>
                    <a:bodyPr/>
                    <a:lstStyle/>
                    <a:p>
                      <a:pPr marL="276859" algn="l" defTabSz="457200">
                        <a:defRPr sz="1800"/>
                      </a:pPr>
                      <a:r>
                        <a:rPr sz="1600" i="1" dirty="0">
                          <a:solidFill>
                            <a:srgbClr val="2F2A2B"/>
                          </a:solidFill>
                          <a:latin typeface="Times New Roman"/>
                          <a:ea typeface="Times New Roman"/>
                          <a:cs typeface="Times New Roman"/>
                          <a:sym typeface="Times New Roman"/>
                        </a:rPr>
                        <a:t>Test whether the bag contains a particular object</a:t>
                      </a:r>
                    </a:p>
                  </a:txBody>
                  <a:tcPr marL="63500" marR="63500" marT="0" marB="0" anchor="ctr" horzOverflow="overflow">
                    <a:lnL w="25400">
                      <a:solidFill>
                        <a:srgbClr val="000000"/>
                      </a:solidFill>
                      <a:miter lim="400000"/>
                    </a:lnL>
                    <a:lnR w="25400">
                      <a:solidFill>
                        <a:srgbClr val="000000"/>
                      </a:solidFill>
                      <a:miter lim="400000"/>
                    </a:lnR>
                    <a:lnT w="6350">
                      <a:solidFill>
                        <a:srgbClr val="C8CACB"/>
                      </a:solidFill>
                      <a:miter lim="400000"/>
                    </a:lnT>
                    <a:lnB w="6350">
                      <a:solidFill>
                        <a:srgbClr val="C8CACB"/>
                      </a:solidFill>
                      <a:miter lim="400000"/>
                    </a:lnB>
                    <a:noFill/>
                  </a:tcPr>
                </a:tc>
                <a:extLst>
                  <a:ext uri="{0D108BD9-81ED-4DB2-BD59-A6C34878D82A}">
                    <a16:rowId xmlns:a16="http://schemas.microsoft.com/office/drawing/2014/main" val="10008"/>
                  </a:ext>
                </a:extLst>
              </a:tr>
              <a:tr h="286642">
                <a:tc>
                  <a:txBody>
                    <a:bodyPr/>
                    <a:lstStyle/>
                    <a:p>
                      <a:pPr marL="276859" algn="l" defTabSz="457200">
                        <a:defRPr sz="1800"/>
                      </a:pPr>
                      <a:r>
                        <a:rPr lang="en-US" sz="1600" i="1" dirty="0" smtClean="0">
                          <a:solidFill>
                            <a:srgbClr val="2F2A2B"/>
                          </a:solidFill>
                          <a:latin typeface="Times New Roman"/>
                          <a:ea typeface="Times New Roman"/>
                          <a:cs typeface="Times New Roman"/>
                          <a:sym typeface="Times New Roman"/>
                        </a:rPr>
                        <a:t>Convert </a:t>
                      </a:r>
                      <a:r>
                        <a:rPr sz="1600" i="1" dirty="0" smtClean="0">
                          <a:solidFill>
                            <a:srgbClr val="2F2A2B"/>
                          </a:solidFill>
                          <a:latin typeface="Times New Roman"/>
                          <a:ea typeface="Times New Roman"/>
                          <a:cs typeface="Times New Roman"/>
                          <a:sym typeface="Times New Roman"/>
                        </a:rPr>
                        <a:t>the </a:t>
                      </a:r>
                      <a:r>
                        <a:rPr lang="en-US" sz="1600" i="1" dirty="0" smtClean="0">
                          <a:solidFill>
                            <a:srgbClr val="2F2A2B"/>
                          </a:solidFill>
                          <a:latin typeface="Times New Roman"/>
                          <a:ea typeface="Times New Roman"/>
                          <a:cs typeface="Times New Roman"/>
                          <a:sym typeface="Times New Roman"/>
                        </a:rPr>
                        <a:t>list to an array</a:t>
                      </a:r>
                      <a:endParaRPr sz="1600" i="1" dirty="0">
                        <a:solidFill>
                          <a:srgbClr val="2F2A2B"/>
                        </a:solidFill>
                        <a:latin typeface="Times New Roman"/>
                        <a:ea typeface="Times New Roman"/>
                        <a:cs typeface="Times New Roman"/>
                        <a:sym typeface="Times New Roman"/>
                      </a:endParaRPr>
                    </a:p>
                  </a:txBody>
                  <a:tcPr marL="63500" marR="63500" marT="0" marB="0" anchor="ctr" horzOverflow="overflow">
                    <a:lnL w="25400">
                      <a:solidFill>
                        <a:srgbClr val="000000"/>
                      </a:solidFill>
                      <a:miter lim="400000"/>
                    </a:lnL>
                    <a:lnR w="25400">
                      <a:solidFill>
                        <a:srgbClr val="000000"/>
                      </a:solidFill>
                      <a:miter lim="400000"/>
                    </a:lnR>
                    <a:lnT w="6350">
                      <a:solidFill>
                        <a:srgbClr val="C8CACB"/>
                      </a:solidFill>
                      <a:miter lim="400000"/>
                    </a:lnT>
                    <a:lnB w="6350">
                      <a:solidFill>
                        <a:srgbClr val="C8CACB"/>
                      </a:solidFill>
                      <a:miter lim="400000"/>
                    </a:lnB>
                    <a:noFill/>
                  </a:tcPr>
                </a:tc>
                <a:extLst>
                  <a:ext uri="{0D108BD9-81ED-4DB2-BD59-A6C34878D82A}">
                    <a16:rowId xmlns:a16="http://schemas.microsoft.com/office/drawing/2014/main" val="10009"/>
                  </a:ext>
                </a:extLst>
              </a:tr>
              <a:tr h="286642">
                <a:tc>
                  <a:txBody>
                    <a:bodyPr/>
                    <a:lstStyle/>
                    <a:p>
                      <a:pPr marL="276859" algn="l" defTabSz="457200">
                        <a:defRPr sz="1800"/>
                      </a:pPr>
                      <a:endParaRPr sz="1600" i="1" dirty="0">
                        <a:solidFill>
                          <a:srgbClr val="2F2A2B"/>
                        </a:solidFill>
                        <a:latin typeface="Times New Roman"/>
                        <a:ea typeface="Times New Roman"/>
                        <a:cs typeface="Times New Roman"/>
                        <a:sym typeface="Times New Roman"/>
                      </a:endParaRPr>
                    </a:p>
                  </a:txBody>
                  <a:tcPr marL="63500" marR="63500" marT="0" marB="0" anchor="ctr" horzOverflow="overflow">
                    <a:lnL w="25400">
                      <a:solidFill>
                        <a:srgbClr val="000000"/>
                      </a:solidFill>
                      <a:miter lim="400000"/>
                    </a:lnL>
                    <a:lnR w="25400">
                      <a:solidFill>
                        <a:srgbClr val="000000"/>
                      </a:solidFill>
                      <a:miter lim="400000"/>
                    </a:lnR>
                    <a:lnT w="6350" cap="flat" cmpd="sng" algn="ctr">
                      <a:solidFill>
                        <a:srgbClr val="C8CACB"/>
                      </a:solidFill>
                      <a:prstDash val="solid"/>
                      <a:miter lim="400000"/>
                      <a:headEnd type="none" w="med" len="med"/>
                      <a:tailEnd type="none" w="med" len="med"/>
                    </a:lnT>
                    <a:lnB w="6350">
                      <a:solidFill>
                        <a:srgbClr val="C8CACB"/>
                      </a:solidFill>
                      <a:miter lim="400000"/>
                    </a:lnB>
                    <a:noFill/>
                  </a:tcPr>
                </a:tc>
                <a:extLst>
                  <a:ext uri="{0D108BD9-81ED-4DB2-BD59-A6C34878D82A}">
                    <a16:rowId xmlns:a16="http://schemas.microsoft.com/office/drawing/2014/main" val="10010"/>
                  </a:ext>
                </a:extLst>
              </a:tr>
              <a:tr h="286642">
                <a:tc>
                  <a:txBody>
                    <a:bodyPr/>
                    <a:lstStyle/>
                    <a:p>
                      <a:pPr algn="l">
                        <a:defRPr sz="1600"/>
                      </a:pPr>
                      <a:endParaRPr dirty="0"/>
                    </a:p>
                  </a:txBody>
                  <a:tcPr marL="63500" marR="63500" marT="0" marB="0" anchor="ctr" horzOverflow="overflow">
                    <a:lnL w="25400">
                      <a:solidFill>
                        <a:srgbClr val="000000"/>
                      </a:solidFill>
                      <a:miter lim="400000"/>
                    </a:lnL>
                    <a:lnR w="25400">
                      <a:solidFill>
                        <a:srgbClr val="000000"/>
                      </a:solidFill>
                      <a:miter lim="400000"/>
                    </a:lnR>
                    <a:lnT w="6350">
                      <a:solidFill>
                        <a:srgbClr val="C8CACB"/>
                      </a:solidFill>
                      <a:miter lim="400000"/>
                    </a:lnT>
                    <a:lnB w="25400">
                      <a:solidFill>
                        <a:srgbClr val="000000"/>
                      </a:solidFill>
                      <a:miter lim="400000"/>
                    </a:lnB>
                    <a:noFill/>
                  </a:tcPr>
                </a:tc>
                <a:extLst>
                  <a:ext uri="{0D108BD9-81ED-4DB2-BD59-A6C34878D82A}">
                    <a16:rowId xmlns:a16="http://schemas.microsoft.com/office/drawing/2014/main" val="10011"/>
                  </a:ext>
                </a:extLst>
              </a:tr>
              <a:tr h="286642">
                <a:tc>
                  <a:txBody>
                    <a:bodyPr/>
                    <a:lstStyle/>
                    <a:p>
                      <a:pPr marL="149225" algn="l" defTabSz="457200">
                        <a:defRPr sz="1800"/>
                      </a:pPr>
                      <a:r>
                        <a:rPr sz="1600" b="1" i="1" dirty="0">
                          <a:solidFill>
                            <a:srgbClr val="2F2A2B"/>
                          </a:solidFill>
                          <a:latin typeface="Times New Roman"/>
                          <a:ea typeface="Times New Roman"/>
                          <a:cs typeface="Times New Roman"/>
                          <a:sym typeface="Times New Roman"/>
                        </a:rPr>
                        <a:t>Collaborations</a:t>
                      </a:r>
                    </a:p>
                  </a:txBody>
                  <a:tcPr marL="63500" marR="63500" marT="0" marB="0" anchor="ctr" horzOverflow="overflow">
                    <a:lnL w="25400">
                      <a:solidFill>
                        <a:srgbClr val="000000"/>
                      </a:solidFill>
                      <a:miter lim="400000"/>
                    </a:lnL>
                    <a:lnR w="25400">
                      <a:solidFill>
                        <a:srgbClr val="000000"/>
                      </a:solidFill>
                      <a:miter lim="400000"/>
                    </a:lnR>
                    <a:lnT w="25400">
                      <a:solidFill>
                        <a:srgbClr val="000000"/>
                      </a:solidFill>
                      <a:miter lim="400000"/>
                    </a:lnT>
                    <a:lnB w="6350">
                      <a:solidFill>
                        <a:srgbClr val="C8CACB"/>
                      </a:solidFill>
                      <a:miter lim="400000"/>
                    </a:lnB>
                    <a:noFill/>
                  </a:tcPr>
                </a:tc>
                <a:extLst>
                  <a:ext uri="{0D108BD9-81ED-4DB2-BD59-A6C34878D82A}">
                    <a16:rowId xmlns:a16="http://schemas.microsoft.com/office/drawing/2014/main" val="10012"/>
                  </a:ext>
                </a:extLst>
              </a:tr>
              <a:tr h="286642">
                <a:tc>
                  <a:txBody>
                    <a:bodyPr/>
                    <a:lstStyle/>
                    <a:p>
                      <a:pPr marL="288925" algn="l" defTabSz="457200">
                        <a:defRPr sz="1800"/>
                      </a:pPr>
                      <a:r>
                        <a:rPr sz="1600" i="1" dirty="0">
                          <a:solidFill>
                            <a:srgbClr val="2F2A2B"/>
                          </a:solidFill>
                          <a:latin typeface="Times New Roman"/>
                          <a:ea typeface="Times New Roman"/>
                          <a:cs typeface="Times New Roman"/>
                          <a:sym typeface="Times New Roman"/>
                        </a:rPr>
                        <a:t>The class of objects that the </a:t>
                      </a:r>
                      <a:r>
                        <a:rPr lang="en-US" sz="1600" i="1" dirty="0" smtClean="0">
                          <a:solidFill>
                            <a:srgbClr val="2F2A2B"/>
                          </a:solidFill>
                          <a:latin typeface="Times New Roman"/>
                          <a:ea typeface="Times New Roman"/>
                          <a:cs typeface="Times New Roman"/>
                          <a:sym typeface="Times New Roman"/>
                        </a:rPr>
                        <a:t>list</a:t>
                      </a:r>
                      <a:r>
                        <a:rPr sz="1600" i="1" dirty="0" smtClean="0">
                          <a:solidFill>
                            <a:srgbClr val="2F2A2B"/>
                          </a:solidFill>
                          <a:latin typeface="Times New Roman"/>
                          <a:ea typeface="Times New Roman"/>
                          <a:cs typeface="Times New Roman"/>
                          <a:sym typeface="Times New Roman"/>
                        </a:rPr>
                        <a:t> </a:t>
                      </a:r>
                      <a:r>
                        <a:rPr sz="1600" i="1" dirty="0">
                          <a:solidFill>
                            <a:srgbClr val="2F2A2B"/>
                          </a:solidFill>
                          <a:latin typeface="Times New Roman"/>
                          <a:ea typeface="Times New Roman"/>
                          <a:cs typeface="Times New Roman"/>
                          <a:sym typeface="Times New Roman"/>
                        </a:rPr>
                        <a:t>can contain</a:t>
                      </a:r>
                    </a:p>
                  </a:txBody>
                  <a:tcPr marL="63500" marR="63500" marT="0" marB="0" anchor="ctr" horzOverflow="overflow">
                    <a:lnL w="25400">
                      <a:solidFill>
                        <a:srgbClr val="000000"/>
                      </a:solidFill>
                      <a:miter lim="400000"/>
                    </a:lnL>
                    <a:lnR w="25400">
                      <a:solidFill>
                        <a:srgbClr val="000000"/>
                      </a:solidFill>
                      <a:miter lim="400000"/>
                    </a:lnR>
                    <a:lnT w="6350">
                      <a:solidFill>
                        <a:srgbClr val="C8CACB"/>
                      </a:solidFill>
                      <a:miter lim="400000"/>
                    </a:lnT>
                    <a:lnB w="6350">
                      <a:solidFill>
                        <a:srgbClr val="C8CACB"/>
                      </a:solidFill>
                      <a:miter lim="400000"/>
                    </a:lnB>
                    <a:noFill/>
                  </a:tcPr>
                </a:tc>
                <a:extLst>
                  <a:ext uri="{0D108BD9-81ED-4DB2-BD59-A6C34878D82A}">
                    <a16:rowId xmlns:a16="http://schemas.microsoft.com/office/drawing/2014/main" val="10013"/>
                  </a:ext>
                </a:extLst>
              </a:tr>
              <a:tr h="286642">
                <a:tc>
                  <a:txBody>
                    <a:bodyPr/>
                    <a:lstStyle/>
                    <a:p>
                      <a:pPr marL="288925" algn="l" defTabSz="457200">
                        <a:defRPr sz="1600" i="1">
                          <a:solidFill>
                            <a:srgbClr val="2F2A2B"/>
                          </a:solidFill>
                          <a:latin typeface="Times New Roman"/>
                          <a:ea typeface="Times New Roman"/>
                          <a:cs typeface="Times New Roman"/>
                          <a:sym typeface="Times New Roman"/>
                        </a:defRPr>
                      </a:pPr>
                      <a:endParaRPr dirty="0"/>
                    </a:p>
                  </a:txBody>
                  <a:tcPr marL="63500" marR="63500" marT="0" marB="0" anchor="ctr" horzOverflow="overflow">
                    <a:lnL w="25400">
                      <a:solidFill>
                        <a:srgbClr val="000000"/>
                      </a:solidFill>
                      <a:miter lim="400000"/>
                    </a:lnL>
                    <a:lnR w="25400">
                      <a:solidFill>
                        <a:srgbClr val="000000"/>
                      </a:solidFill>
                      <a:miter lim="400000"/>
                    </a:lnR>
                    <a:lnT w="6350">
                      <a:solidFill>
                        <a:srgbClr val="C8CACB"/>
                      </a:solidFill>
                      <a:miter lim="400000"/>
                    </a:lnT>
                    <a:lnB w="25400">
                      <a:solidFill>
                        <a:srgbClr val="000000"/>
                      </a:solidFill>
                      <a:miter lim="400000"/>
                    </a:lnB>
                    <a:noFill/>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33975638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itle 1"/>
          <p:cNvSpPr txBox="1">
            <a:spLocks noGrp="1"/>
          </p:cNvSpPr>
          <p:nvPr>
            <p:ph type="title"/>
          </p:nvPr>
        </p:nvSpPr>
        <p:spPr>
          <a:prstGeom prst="rect">
            <a:avLst/>
          </a:prstGeom>
        </p:spPr>
        <p:txBody>
          <a:bodyPr/>
          <a:lstStyle>
            <a:lvl1pPr defTabSz="786384">
              <a:defRPr sz="3784"/>
            </a:lvl1pPr>
          </a:lstStyle>
          <a:p>
            <a:r>
              <a:t>Using UML Notation to Specify a Class</a:t>
            </a:r>
          </a:p>
        </p:txBody>
      </p:sp>
      <p:graphicFrame>
        <p:nvGraphicFramePr>
          <p:cNvPr id="64" name="Table"/>
          <p:cNvGraphicFramePr/>
          <p:nvPr>
            <p:extLst>
              <p:ext uri="{D42A27DB-BD31-4B8C-83A1-F6EECF244321}">
                <p14:modId xmlns:p14="http://schemas.microsoft.com/office/powerpoint/2010/main" val="1941089731"/>
              </p:ext>
            </p:extLst>
          </p:nvPr>
        </p:nvGraphicFramePr>
        <p:xfrm>
          <a:off x="1613236" y="1752600"/>
          <a:ext cx="5325269" cy="3312905"/>
        </p:xfrm>
        <a:graphic>
          <a:graphicData uri="http://schemas.openxmlformats.org/drawingml/2006/table">
            <a:tbl>
              <a:tblPr/>
              <a:tblGrid>
                <a:gridCol w="5325269">
                  <a:extLst>
                    <a:ext uri="{9D8B030D-6E8A-4147-A177-3AD203B41FA5}">
                      <a16:colId xmlns:a16="http://schemas.microsoft.com/office/drawing/2014/main" val="20000"/>
                    </a:ext>
                  </a:extLst>
                </a:gridCol>
              </a:tblGrid>
              <a:tr h="526115">
                <a:tc>
                  <a:txBody>
                    <a:bodyPr/>
                    <a:lstStyle/>
                    <a:p>
                      <a:pPr marL="1224280" marR="1305560" algn="ctr" defTabSz="457200">
                        <a:defRPr sz="1800"/>
                      </a:pPr>
                      <a:r>
                        <a:rPr lang="en-US" sz="1500" b="1" dirty="0" smtClean="0">
                          <a:solidFill>
                            <a:srgbClr val="2F2A2B"/>
                          </a:solidFill>
                        </a:rPr>
                        <a:t>List</a:t>
                      </a:r>
                      <a:endParaRPr sz="1500" b="1" dirty="0">
                        <a:solidFill>
                          <a:srgbClr val="2F2A2B"/>
                        </a:solidFill>
                      </a:endParaRPr>
                    </a:p>
                  </a:txBody>
                  <a:tcPr marL="63500" marR="63500" marT="0" marB="0" anchor="ctr" horzOverflow="overflow">
                    <a:lnL w="25400">
                      <a:solidFill>
                        <a:srgbClr val="2F2A2B"/>
                      </a:solidFill>
                      <a:miter lim="400000"/>
                    </a:lnL>
                    <a:lnR w="25400">
                      <a:solidFill>
                        <a:srgbClr val="2F2A2B"/>
                      </a:solidFill>
                      <a:miter lim="400000"/>
                    </a:lnR>
                    <a:lnT w="25400">
                      <a:solidFill>
                        <a:srgbClr val="2F2A2B"/>
                      </a:solidFill>
                      <a:miter lim="400000"/>
                    </a:lnT>
                    <a:lnB w="25400">
                      <a:solidFill>
                        <a:srgbClr val="2F2A2B"/>
                      </a:solidFill>
                      <a:miter lim="400000"/>
                    </a:lnB>
                    <a:noFill/>
                  </a:tcPr>
                </a:tc>
                <a:extLst>
                  <a:ext uri="{0D108BD9-81ED-4DB2-BD59-A6C34878D82A}">
                    <a16:rowId xmlns:a16="http://schemas.microsoft.com/office/drawing/2014/main" val="10000"/>
                  </a:ext>
                </a:extLst>
              </a:tr>
              <a:tr h="526115">
                <a:tc>
                  <a:txBody>
                    <a:bodyPr/>
                    <a:lstStyle/>
                    <a:p>
                      <a:pPr algn="l">
                        <a:defRPr sz="1500"/>
                      </a:pPr>
                      <a:endParaRPr dirty="0"/>
                    </a:p>
                  </a:txBody>
                  <a:tcPr marL="63500" marR="63500" marT="0" marB="0" anchor="ctr" horzOverflow="overflow">
                    <a:lnL w="25400">
                      <a:solidFill>
                        <a:srgbClr val="2F2A2B"/>
                      </a:solidFill>
                      <a:miter lim="400000"/>
                    </a:lnL>
                    <a:lnR w="25400">
                      <a:solidFill>
                        <a:srgbClr val="2F2A2B"/>
                      </a:solidFill>
                      <a:miter lim="400000"/>
                    </a:lnR>
                    <a:lnT w="25400">
                      <a:solidFill>
                        <a:srgbClr val="2F2A2B"/>
                      </a:solidFill>
                      <a:miter lim="400000"/>
                    </a:lnT>
                    <a:lnB w="25400">
                      <a:solidFill>
                        <a:srgbClr val="2F2A2B"/>
                      </a:solidFill>
                      <a:miter lim="400000"/>
                    </a:lnB>
                    <a:noFill/>
                  </a:tcPr>
                </a:tc>
                <a:extLst>
                  <a:ext uri="{0D108BD9-81ED-4DB2-BD59-A6C34878D82A}">
                    <a16:rowId xmlns:a16="http://schemas.microsoft.com/office/drawing/2014/main" val="10001"/>
                  </a:ext>
                </a:extLst>
              </a:tr>
              <a:tr h="2260675">
                <a:tc>
                  <a:txBody>
                    <a:bodyPr/>
                    <a:lstStyle/>
                    <a:p>
                      <a:pPr marL="47625" algn="l" defTabSz="457200">
                        <a:defRPr sz="1500">
                          <a:solidFill>
                            <a:srgbClr val="2F2A2B"/>
                          </a:solidFill>
                        </a:defRPr>
                      </a:pPr>
                      <a:r>
                        <a:rPr lang="en-US" dirty="0" smtClean="0"/>
                        <a:t>+</a:t>
                      </a:r>
                      <a:r>
                        <a:rPr lang="en-US" dirty="0" err="1" smtClean="0"/>
                        <a:t>getCurrentSize</a:t>
                      </a:r>
                      <a:r>
                        <a:rPr lang="en-US" dirty="0" smtClean="0"/>
                        <a:t>(): integer</a:t>
                      </a:r>
                      <a:endParaRPr lang="en-US" dirty="0" smtClean="0">
                        <a:solidFill>
                          <a:srgbClr val="000000"/>
                        </a:solidFill>
                        <a:latin typeface="Times New Roman"/>
                        <a:ea typeface="Times New Roman"/>
                        <a:cs typeface="Times New Roman"/>
                        <a:sym typeface="Times New Roman"/>
                      </a:endParaRPr>
                    </a:p>
                    <a:p>
                      <a:pPr marL="47625" marR="0" indent="0" algn="l" defTabSz="457200" rtl="0" eaLnBrk="1" fontAlgn="auto" latinLnBrk="0" hangingPunct="1">
                        <a:lnSpc>
                          <a:spcPct val="100000"/>
                        </a:lnSpc>
                        <a:spcBef>
                          <a:spcPts val="0"/>
                        </a:spcBef>
                        <a:spcAft>
                          <a:spcPts val="0"/>
                        </a:spcAft>
                        <a:buClrTx/>
                        <a:buSzTx/>
                        <a:buFontTx/>
                        <a:buNone/>
                        <a:tabLst/>
                        <a:defRPr sz="1500">
                          <a:solidFill>
                            <a:srgbClr val="2F2A2B"/>
                          </a:solidFill>
                        </a:defRPr>
                      </a:pPr>
                      <a:r>
                        <a:rPr lang="en-US" dirty="0" smtClean="0"/>
                        <a:t>+</a:t>
                      </a:r>
                      <a:r>
                        <a:rPr lang="en-US" dirty="0" err="1" smtClean="0"/>
                        <a:t>isEmpty</a:t>
                      </a:r>
                      <a:r>
                        <a:rPr lang="en-US" dirty="0" smtClean="0"/>
                        <a:t>(): </a:t>
                      </a:r>
                      <a:r>
                        <a:rPr lang="en-US" dirty="0" err="1" smtClean="0"/>
                        <a:t>boolean</a:t>
                      </a:r>
                      <a:endParaRPr lang="en-US" dirty="0" smtClean="0"/>
                    </a:p>
                    <a:p>
                      <a:pPr marL="47625" algn="l" defTabSz="457200">
                        <a:defRPr sz="1500">
                          <a:solidFill>
                            <a:srgbClr val="2F2A2B"/>
                          </a:solidFill>
                        </a:defRPr>
                      </a:pPr>
                      <a:r>
                        <a:rPr dirty="0" smtClean="0"/>
                        <a:t>+</a:t>
                      </a:r>
                      <a:r>
                        <a:rPr dirty="0"/>
                        <a:t>add(newEntry: T): boolean</a:t>
                      </a:r>
                      <a:endParaRPr dirty="0">
                        <a:solidFill>
                          <a:srgbClr val="000000"/>
                        </a:solidFill>
                        <a:latin typeface="Times New Roman"/>
                        <a:ea typeface="Times New Roman"/>
                        <a:cs typeface="Times New Roman"/>
                        <a:sym typeface="Times New Roman"/>
                      </a:endParaRPr>
                    </a:p>
                    <a:p>
                      <a:pPr marL="47625" algn="l" defTabSz="457200">
                        <a:defRPr sz="1500">
                          <a:solidFill>
                            <a:srgbClr val="2F2A2B"/>
                          </a:solidFill>
                        </a:defRPr>
                      </a:pPr>
                      <a:r>
                        <a:rPr dirty="0"/>
                        <a:t>+</a:t>
                      </a:r>
                      <a:r>
                        <a:rPr dirty="0" smtClean="0"/>
                        <a:t>remove(</a:t>
                      </a:r>
                      <a:r>
                        <a:rPr lang="en-US" dirty="0" err="1" smtClean="0"/>
                        <a:t>anEntry</a:t>
                      </a:r>
                      <a:r>
                        <a:rPr lang="en-US" dirty="0" smtClean="0"/>
                        <a:t>: T</a:t>
                      </a:r>
                      <a:r>
                        <a:rPr dirty="0" smtClean="0"/>
                        <a:t>): </a:t>
                      </a:r>
                      <a:r>
                        <a:rPr lang="en-US" dirty="0" err="1" smtClean="0"/>
                        <a:t>boolean</a:t>
                      </a:r>
                      <a:endParaRPr dirty="0">
                        <a:solidFill>
                          <a:srgbClr val="000000"/>
                        </a:solidFill>
                        <a:latin typeface="Times New Roman"/>
                        <a:ea typeface="Times New Roman"/>
                        <a:cs typeface="Times New Roman"/>
                        <a:sym typeface="Times New Roman"/>
                      </a:endParaRPr>
                    </a:p>
                    <a:p>
                      <a:pPr marL="47625" algn="l" defTabSz="457200">
                        <a:defRPr sz="1500">
                          <a:solidFill>
                            <a:srgbClr val="2F2A2B"/>
                          </a:solidFill>
                        </a:defRPr>
                      </a:pPr>
                      <a:r>
                        <a:rPr dirty="0" smtClean="0"/>
                        <a:t>+</a:t>
                      </a:r>
                      <a:r>
                        <a:rPr dirty="0"/>
                        <a:t>getFrequencyOf(anEntry: T): </a:t>
                      </a:r>
                      <a:r>
                        <a:rPr dirty="0" smtClean="0"/>
                        <a:t>integer</a:t>
                      </a:r>
                      <a:endParaRPr lang="en-US" dirty="0" smtClean="0"/>
                    </a:p>
                    <a:p>
                      <a:pPr marL="47625" algn="l" defTabSz="457200">
                        <a:defRPr sz="1500">
                          <a:solidFill>
                            <a:srgbClr val="2F2A2B"/>
                          </a:solidFill>
                        </a:defRPr>
                      </a:pPr>
                      <a:r>
                        <a:rPr lang="en-US" dirty="0" smtClean="0">
                          <a:solidFill>
                            <a:srgbClr val="000000"/>
                          </a:solidFill>
                          <a:latin typeface="Times New Roman"/>
                          <a:ea typeface="Times New Roman"/>
                          <a:cs typeface="Times New Roman"/>
                          <a:sym typeface="Times New Roman"/>
                        </a:rPr>
                        <a:t>+</a:t>
                      </a:r>
                      <a:r>
                        <a:rPr lang="en-US" dirty="0" err="1" smtClean="0">
                          <a:solidFill>
                            <a:srgbClr val="000000"/>
                          </a:solidFill>
                          <a:latin typeface="Times New Roman"/>
                          <a:ea typeface="Times New Roman"/>
                          <a:cs typeface="Times New Roman"/>
                          <a:sym typeface="Times New Roman"/>
                        </a:rPr>
                        <a:t>indexOf</a:t>
                      </a:r>
                      <a:r>
                        <a:rPr lang="en-US" dirty="0" smtClean="0">
                          <a:solidFill>
                            <a:srgbClr val="000000"/>
                          </a:solidFill>
                          <a:latin typeface="Times New Roman"/>
                          <a:ea typeface="Times New Roman"/>
                          <a:cs typeface="Times New Roman"/>
                          <a:sym typeface="Times New Roman"/>
                        </a:rPr>
                        <a:t>(</a:t>
                      </a:r>
                      <a:r>
                        <a:rPr lang="en-US" dirty="0" err="1" smtClean="0"/>
                        <a:t>anEntry</a:t>
                      </a:r>
                      <a:r>
                        <a:rPr lang="en-US" dirty="0" smtClean="0"/>
                        <a:t>: T): integer</a:t>
                      </a:r>
                    </a:p>
                    <a:p>
                      <a:pPr marL="47625" algn="l" defTabSz="457200">
                        <a:defRPr sz="1500">
                          <a:solidFill>
                            <a:srgbClr val="2F2A2B"/>
                          </a:solidFill>
                        </a:defRPr>
                      </a:pPr>
                      <a:r>
                        <a:rPr lang="en-US" dirty="0" smtClean="0">
                          <a:solidFill>
                            <a:srgbClr val="000000"/>
                          </a:solidFill>
                          <a:latin typeface="Times New Roman"/>
                          <a:ea typeface="Times New Roman"/>
                          <a:cs typeface="Times New Roman"/>
                          <a:sym typeface="Times New Roman"/>
                        </a:rPr>
                        <a:t>+count(</a:t>
                      </a:r>
                      <a:r>
                        <a:rPr lang="en-US" dirty="0" err="1" smtClean="0"/>
                        <a:t>anEntry</a:t>
                      </a:r>
                      <a:r>
                        <a:rPr lang="en-US" dirty="0" smtClean="0"/>
                        <a:t>: T): </a:t>
                      </a:r>
                      <a:r>
                        <a:rPr lang="en-US" dirty="0" err="1" smtClean="0"/>
                        <a:t>int</a:t>
                      </a:r>
                      <a:endParaRPr dirty="0">
                        <a:solidFill>
                          <a:srgbClr val="000000"/>
                        </a:solidFill>
                        <a:latin typeface="Times New Roman"/>
                        <a:ea typeface="Times New Roman"/>
                        <a:cs typeface="Times New Roman"/>
                        <a:sym typeface="Times New Roman"/>
                      </a:endParaRPr>
                    </a:p>
                    <a:p>
                      <a:pPr marL="47625" algn="l" defTabSz="457200">
                        <a:defRPr sz="1500">
                          <a:solidFill>
                            <a:srgbClr val="2F2A2B"/>
                          </a:solidFill>
                        </a:defRPr>
                      </a:pPr>
                      <a:r>
                        <a:rPr dirty="0"/>
                        <a:t>+contains(anEntry: T): boolean</a:t>
                      </a:r>
                      <a:endParaRPr dirty="0">
                        <a:solidFill>
                          <a:srgbClr val="000000"/>
                        </a:solidFill>
                        <a:latin typeface="Times New Roman"/>
                        <a:ea typeface="Times New Roman"/>
                        <a:cs typeface="Times New Roman"/>
                        <a:sym typeface="Times New Roman"/>
                      </a:endParaRPr>
                    </a:p>
                    <a:p>
                      <a:pPr marL="47625" algn="l" defTabSz="457200">
                        <a:defRPr sz="1500">
                          <a:solidFill>
                            <a:srgbClr val="2F2A2B"/>
                          </a:solidFill>
                        </a:defRPr>
                      </a:pPr>
                      <a:r>
                        <a:rPr dirty="0"/>
                        <a:t>+toArray(): T[]</a:t>
                      </a:r>
                    </a:p>
                  </a:txBody>
                  <a:tcPr marL="63500" marR="63500" marT="0" marB="0" anchor="ctr" horzOverflow="overflow">
                    <a:lnL w="25400">
                      <a:solidFill>
                        <a:srgbClr val="2F2A2B"/>
                      </a:solidFill>
                      <a:miter lim="400000"/>
                    </a:lnL>
                    <a:lnR w="25400">
                      <a:solidFill>
                        <a:srgbClr val="2F2A2B"/>
                      </a:solidFill>
                      <a:miter lim="400000"/>
                    </a:lnR>
                    <a:lnT w="25400">
                      <a:solidFill>
                        <a:srgbClr val="2F2A2B"/>
                      </a:solidFill>
                      <a:miter lim="400000"/>
                    </a:lnT>
                    <a:lnB w="25400">
                      <a:solidFill>
                        <a:srgbClr val="2F2A2B"/>
                      </a:solidFill>
                      <a:miter lim="400000"/>
                    </a:lnB>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4479872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smtClean="0"/>
              <a:t>Interfaces</a:t>
            </a:r>
            <a:endParaRPr dirty="0"/>
          </a:p>
        </p:txBody>
      </p:sp>
      <p:sp>
        <p:nvSpPr>
          <p:cNvPr id="141" name="Google Shape;141;p29"/>
          <p:cNvSpPr txBox="1">
            <a:spLocks noGrp="1"/>
          </p:cNvSpPr>
          <p:nvPr>
            <p:ph idx="1"/>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public interface List&lt;E&gt; {</a:t>
            </a:r>
            <a:endParaRPr/>
          </a:p>
          <a:p>
            <a:pPr marL="0" lvl="0" indent="0">
              <a:spcBef>
                <a:spcPts val="1600"/>
              </a:spcBef>
              <a:spcAft>
                <a:spcPts val="0"/>
              </a:spcAft>
              <a:buNone/>
            </a:pPr>
            <a:r>
              <a:rPr lang="en"/>
              <a:t>	public void add(E item);</a:t>
            </a:r>
            <a:endParaRPr/>
          </a:p>
          <a:p>
            <a:pPr marL="0" lvl="0" indent="0">
              <a:spcBef>
                <a:spcPts val="1600"/>
              </a:spcBef>
              <a:spcAft>
                <a:spcPts val="0"/>
              </a:spcAft>
              <a:buNone/>
            </a:pPr>
            <a:r>
              <a:rPr lang="en"/>
              <a:t>	public void remove(E item);</a:t>
            </a:r>
            <a:endParaRPr/>
          </a:p>
          <a:p>
            <a:pPr marL="0" lvl="0" indent="0" rtl="0">
              <a:spcBef>
                <a:spcPts val="1600"/>
              </a:spcBef>
              <a:spcAft>
                <a:spcPts val="0"/>
              </a:spcAft>
              <a:buNone/>
            </a:pPr>
            <a:r>
              <a:rPr lang="en"/>
              <a:t>	...</a:t>
            </a:r>
            <a:endParaRPr/>
          </a:p>
          <a:p>
            <a:pPr marL="0" lvl="0" indent="0" rtl="0">
              <a:spcBef>
                <a:spcPts val="1600"/>
              </a:spcBef>
              <a:spcAft>
                <a:spcPts val="0"/>
              </a:spcAft>
              <a:buNone/>
            </a:pPr>
            <a:r>
              <a:rPr lang="en"/>
              <a:t>}</a:t>
            </a:r>
            <a:endParaRPr/>
          </a:p>
          <a:p>
            <a:pPr marL="0" lvl="0" indent="0">
              <a:spcBef>
                <a:spcPts val="1600"/>
              </a:spcBef>
              <a:spcAft>
                <a:spcPts val="1600"/>
              </a:spcAft>
              <a:buNone/>
            </a:pPr>
            <a:r>
              <a:rPr lang="en"/>
              <a:t>Then, a programmer who wants to </a:t>
            </a:r>
            <a:r>
              <a:rPr lang="en" u="sng"/>
              <a:t>implement</a:t>
            </a:r>
            <a:r>
              <a:rPr lang="en"/>
              <a:t> list must include all of the methods in the interface.</a:t>
            </a:r>
            <a:endParaRPr/>
          </a:p>
        </p:txBody>
      </p:sp>
    </p:spTree>
    <p:extLst>
      <p:ext uri="{BB962C8B-B14F-4D97-AF65-F5344CB8AC3E}">
        <p14:creationId xmlns:p14="http://schemas.microsoft.com/office/powerpoint/2010/main" val="24923512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smtClean="0"/>
              <a:t>List</a:t>
            </a:r>
            <a:r>
              <a:rPr lang="en" dirty="0"/>
              <a:t>, ArrayList, LinkedList</a:t>
            </a:r>
            <a:endParaRPr dirty="0"/>
          </a:p>
        </p:txBody>
      </p:sp>
      <p:sp>
        <p:nvSpPr>
          <p:cNvPr id="147" name="Google Shape;147;p30"/>
          <p:cNvSpPr txBox="1">
            <a:spLocks noGrp="1"/>
          </p:cNvSpPr>
          <p:nvPr>
            <p:ph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In Java:</a:t>
            </a:r>
            <a:endParaRPr/>
          </a:p>
          <a:p>
            <a:pPr marL="457200" lvl="0" indent="-342900" rtl="0">
              <a:spcBef>
                <a:spcPts val="1600"/>
              </a:spcBef>
              <a:spcAft>
                <a:spcPts val="0"/>
              </a:spcAft>
              <a:buSzPts val="1800"/>
              <a:buChar char="●"/>
            </a:pPr>
            <a:r>
              <a:rPr lang="en"/>
              <a:t>List is an Interface</a:t>
            </a:r>
            <a:endParaRPr/>
          </a:p>
          <a:p>
            <a:pPr marL="457200" lvl="0" indent="-342900" rtl="0">
              <a:spcBef>
                <a:spcPts val="0"/>
              </a:spcBef>
              <a:spcAft>
                <a:spcPts val="0"/>
              </a:spcAft>
              <a:buSzPts val="1800"/>
              <a:buChar char="●"/>
            </a:pPr>
            <a:r>
              <a:rPr lang="en"/>
              <a:t>ArrayList and LinkedList are two different </a:t>
            </a:r>
            <a:r>
              <a:rPr lang="en" u="sng"/>
              <a:t>implementations</a:t>
            </a:r>
            <a:r>
              <a:rPr lang="en"/>
              <a:t> of List.</a:t>
            </a:r>
            <a:endParaRPr/>
          </a:p>
          <a:p>
            <a:pPr marL="914400" lvl="1" indent="-317500">
              <a:spcBef>
                <a:spcPts val="0"/>
              </a:spcBef>
              <a:spcAft>
                <a:spcPts val="0"/>
              </a:spcAft>
              <a:buSzPts val="1400"/>
              <a:buChar char="○"/>
            </a:pPr>
            <a:r>
              <a:rPr lang="en"/>
              <a:t>Why have two?</a:t>
            </a:r>
            <a:endParaRPr/>
          </a:p>
          <a:p>
            <a:pPr marL="0" lvl="0" indent="0">
              <a:spcBef>
                <a:spcPts val="1600"/>
              </a:spcBef>
              <a:spcAft>
                <a:spcPts val="1600"/>
              </a:spcAft>
              <a:buNone/>
            </a:pPr>
            <a:endParaRPr/>
          </a:p>
        </p:txBody>
      </p:sp>
    </p:spTree>
    <p:extLst>
      <p:ext uri="{BB962C8B-B14F-4D97-AF65-F5344CB8AC3E}">
        <p14:creationId xmlns:p14="http://schemas.microsoft.com/office/powerpoint/2010/main" val="19217465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3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smtClean="0"/>
              <a:t>Observe</a:t>
            </a:r>
            <a:endParaRPr dirty="0"/>
          </a:p>
        </p:txBody>
      </p:sp>
      <p:sp>
        <p:nvSpPr>
          <p:cNvPr id="153" name="Google Shape;153;p31"/>
          <p:cNvSpPr txBox="1">
            <a:spLocks noGrp="1"/>
          </p:cNvSpPr>
          <p:nvPr>
            <p:ph idx="1"/>
          </p:nvPr>
        </p:nvSpPr>
        <p:spPr>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
              <a:t>List is an interface.  ArrayList implements the List interface.</a:t>
            </a:r>
            <a:endParaRPr/>
          </a:p>
        </p:txBody>
      </p:sp>
      <p:pic>
        <p:nvPicPr>
          <p:cNvPr id="154" name="Google Shape;154;p31"/>
          <p:cNvPicPr preferRelativeResize="0"/>
          <p:nvPr/>
        </p:nvPicPr>
        <p:blipFill>
          <a:blip r:embed="rId3">
            <a:alphaModFix/>
          </a:blip>
          <a:stretch>
            <a:fillRect/>
          </a:stretch>
        </p:blipFill>
        <p:spPr>
          <a:xfrm>
            <a:off x="1647825" y="2540433"/>
            <a:ext cx="5848350" cy="3609975"/>
          </a:xfrm>
          <a:prstGeom prst="rect">
            <a:avLst/>
          </a:prstGeom>
          <a:noFill/>
          <a:ln>
            <a:noFill/>
          </a:ln>
        </p:spPr>
      </p:pic>
    </p:spTree>
    <p:extLst>
      <p:ext uri="{BB962C8B-B14F-4D97-AF65-F5344CB8AC3E}">
        <p14:creationId xmlns:p14="http://schemas.microsoft.com/office/powerpoint/2010/main" val="1414385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Observe </a:t>
            </a:r>
            <a:r>
              <a:rPr lang="en" dirty="0" smtClean="0"/>
              <a:t>again</a:t>
            </a:r>
            <a:endParaRPr dirty="0"/>
          </a:p>
        </p:txBody>
      </p:sp>
      <p:sp>
        <p:nvSpPr>
          <p:cNvPr id="160" name="Google Shape;160;p32"/>
          <p:cNvSpPr txBox="1">
            <a:spLocks noGrp="1"/>
          </p:cNvSpPr>
          <p:nvPr>
            <p:ph idx="1"/>
          </p:nvPr>
        </p:nvSpPr>
        <p:spPr>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
              <a:t>The only change below is that we switched to LinkedList.  The code still works because LinkedList also implements the List interface.</a:t>
            </a:r>
            <a:endParaRPr/>
          </a:p>
        </p:txBody>
      </p:sp>
      <p:pic>
        <p:nvPicPr>
          <p:cNvPr id="161" name="Google Shape;161;p32"/>
          <p:cNvPicPr preferRelativeResize="0"/>
          <p:nvPr/>
        </p:nvPicPr>
        <p:blipFill>
          <a:blip r:embed="rId3">
            <a:alphaModFix/>
          </a:blip>
          <a:stretch>
            <a:fillRect/>
          </a:stretch>
        </p:blipFill>
        <p:spPr>
          <a:xfrm>
            <a:off x="1962570" y="3048000"/>
            <a:ext cx="5191125" cy="3571875"/>
          </a:xfrm>
          <a:prstGeom prst="rect">
            <a:avLst/>
          </a:prstGeom>
          <a:noFill/>
          <a:ln>
            <a:noFill/>
          </a:ln>
        </p:spPr>
      </p:pic>
    </p:spTree>
    <p:extLst>
      <p:ext uri="{BB962C8B-B14F-4D97-AF65-F5344CB8AC3E}">
        <p14:creationId xmlns:p14="http://schemas.microsoft.com/office/powerpoint/2010/main" val="9520380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ArrayList</a:t>
            </a:r>
            <a:r>
              <a:rPr lang="en-US" dirty="0" smtClean="0"/>
              <a:t> vs </a:t>
            </a:r>
            <a:r>
              <a:rPr lang="en-US" dirty="0" err="1" smtClean="0"/>
              <a:t>LinkedList</a:t>
            </a:r>
            <a:r>
              <a:rPr lang="en-US" dirty="0" smtClean="0"/>
              <a:t> Performance</a:t>
            </a:r>
            <a:endParaRPr lang="en-US" dirty="0"/>
          </a:p>
        </p:txBody>
      </p:sp>
      <p:sp>
        <p:nvSpPr>
          <p:cNvPr id="4" name="Slide Number Placeholder 3"/>
          <p:cNvSpPr>
            <a:spLocks noGrp="1"/>
          </p:cNvSpPr>
          <p:nvPr>
            <p:ph type="sldNum" sz="quarter" idx="12"/>
          </p:nvPr>
        </p:nvSpPr>
        <p:spPr/>
        <p:txBody>
          <a:bodyPr/>
          <a:lstStyle/>
          <a:p>
            <a:fld id="{B747839D-A323-47F3-909F-548499399628}" type="slidenum">
              <a:rPr lang="en-US" smtClean="0"/>
              <a:t>17</a:t>
            </a:fld>
            <a:endParaRPr lang="en-US"/>
          </a:p>
        </p:txBody>
      </p:sp>
      <p:pic>
        <p:nvPicPr>
          <p:cNvPr id="1026" name="Picture 2" descr="Image result for linkedlist vs arraylist java"/>
          <p:cNvPicPr>
            <a:picLocks noChangeAspect="1" noChangeArrowheads="1"/>
          </p:cNvPicPr>
          <p:nvPr/>
        </p:nvPicPr>
        <p:blipFill rotWithShape="1">
          <a:blip r:embed="rId2">
            <a:extLst>
              <a:ext uri="{28A0092B-C50C-407E-A947-70E740481C1C}">
                <a14:useLocalDpi xmlns:a14="http://schemas.microsoft.com/office/drawing/2010/main" val="0"/>
              </a:ext>
            </a:extLst>
          </a:blip>
          <a:srcRect l="15934" t="33974" r="13736" b="32238"/>
          <a:stretch/>
        </p:blipFill>
        <p:spPr bwMode="auto">
          <a:xfrm>
            <a:off x="2209800" y="2895599"/>
            <a:ext cx="4876800" cy="1811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70764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3"/>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What will you learn in CSE 274?</a:t>
            </a:r>
            <a:endParaRPr/>
          </a:p>
        </p:txBody>
      </p:sp>
      <p:sp>
        <p:nvSpPr>
          <p:cNvPr id="167" name="Google Shape;167;p33"/>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a:t>Begin with an Abstract Data Type.  With it:</a:t>
            </a:r>
            <a:endParaRPr/>
          </a:p>
          <a:p>
            <a:pPr marL="914400" lvl="1" indent="-317500" rtl="0">
              <a:spcBef>
                <a:spcPts val="0"/>
              </a:spcBef>
              <a:spcAft>
                <a:spcPts val="0"/>
              </a:spcAft>
              <a:buSzPts val="1400"/>
              <a:buChar char="○"/>
            </a:pPr>
            <a:r>
              <a:rPr lang="en"/>
              <a:t>Write the interface.</a:t>
            </a:r>
            <a:endParaRPr/>
          </a:p>
          <a:p>
            <a:pPr marL="914400" lvl="1" indent="-317500" rtl="0">
              <a:spcBef>
                <a:spcPts val="0"/>
              </a:spcBef>
              <a:spcAft>
                <a:spcPts val="0"/>
              </a:spcAft>
              <a:buSzPts val="1400"/>
              <a:buChar char="○"/>
            </a:pPr>
            <a:r>
              <a:rPr lang="en"/>
              <a:t>Write multiple implementations of that interface.</a:t>
            </a:r>
            <a:endParaRPr/>
          </a:p>
          <a:p>
            <a:pPr marL="1371600" lvl="2" indent="-317500" rtl="0">
              <a:spcBef>
                <a:spcPts val="0"/>
              </a:spcBef>
              <a:spcAft>
                <a:spcPts val="0"/>
              </a:spcAft>
              <a:buSzPts val="1400"/>
              <a:buChar char="■"/>
            </a:pPr>
            <a:r>
              <a:rPr lang="en"/>
              <a:t>Sometimes array-based implementations</a:t>
            </a:r>
            <a:endParaRPr/>
          </a:p>
          <a:p>
            <a:pPr marL="1371600" lvl="2" indent="-317500" rtl="0">
              <a:spcBef>
                <a:spcPts val="0"/>
              </a:spcBef>
              <a:spcAft>
                <a:spcPts val="0"/>
              </a:spcAft>
              <a:buSzPts val="1400"/>
              <a:buChar char="■"/>
            </a:pPr>
            <a:r>
              <a:rPr lang="en"/>
              <a:t>Sometimes linked-list based implementations</a:t>
            </a:r>
            <a:endParaRPr/>
          </a:p>
          <a:p>
            <a:pPr marL="1371600" lvl="2" indent="-317500" rtl="0">
              <a:spcBef>
                <a:spcPts val="0"/>
              </a:spcBef>
              <a:spcAft>
                <a:spcPts val="0"/>
              </a:spcAft>
              <a:buSzPts val="1400"/>
              <a:buChar char="■"/>
            </a:pPr>
            <a:r>
              <a:rPr lang="en"/>
              <a:t>Sometimes other implementations</a:t>
            </a:r>
            <a:endParaRPr/>
          </a:p>
          <a:p>
            <a:pPr marL="914400" lvl="1" indent="-317500" rtl="0">
              <a:spcBef>
                <a:spcPts val="0"/>
              </a:spcBef>
              <a:spcAft>
                <a:spcPts val="0"/>
              </a:spcAft>
              <a:buSzPts val="1400"/>
              <a:buChar char="○"/>
            </a:pPr>
            <a:r>
              <a:rPr lang="en"/>
              <a:t>Compare implementations with regard to efficiency</a:t>
            </a:r>
            <a:endParaRPr/>
          </a:p>
          <a:p>
            <a:pPr marL="1371600" lvl="2" indent="-317500" rtl="0">
              <a:spcBef>
                <a:spcPts val="0"/>
              </a:spcBef>
              <a:spcAft>
                <a:spcPts val="0"/>
              </a:spcAft>
              <a:buSzPts val="1400"/>
              <a:buChar char="■"/>
            </a:pPr>
            <a:r>
              <a:rPr lang="en"/>
              <a:t>Which one is faster for searching?</a:t>
            </a:r>
            <a:endParaRPr/>
          </a:p>
          <a:p>
            <a:pPr marL="1371600" lvl="2" indent="-317500" rtl="0">
              <a:spcBef>
                <a:spcPts val="0"/>
              </a:spcBef>
              <a:spcAft>
                <a:spcPts val="0"/>
              </a:spcAft>
              <a:buSzPts val="1400"/>
              <a:buChar char="■"/>
            </a:pPr>
            <a:r>
              <a:rPr lang="en"/>
              <a:t>Which one is faster for adding and deleting items?</a:t>
            </a:r>
            <a:endParaRPr/>
          </a:p>
          <a:p>
            <a:pPr marL="1371600" lvl="2" indent="-317500" rtl="0">
              <a:spcBef>
                <a:spcPts val="0"/>
              </a:spcBef>
              <a:spcAft>
                <a:spcPts val="0"/>
              </a:spcAft>
              <a:buSzPts val="1400"/>
              <a:buChar char="■"/>
            </a:pPr>
            <a:r>
              <a:rPr lang="en"/>
              <a:t>Which one uses less memory to implement sorting?</a:t>
            </a:r>
            <a:endParaRPr/>
          </a:p>
        </p:txBody>
      </p:sp>
    </p:spTree>
    <p:extLst>
      <p:ext uri="{BB962C8B-B14F-4D97-AF65-F5344CB8AC3E}">
        <p14:creationId xmlns:p14="http://schemas.microsoft.com/office/powerpoint/2010/main" val="1604290664"/>
      </p:ext>
    </p:extLst>
  </p:cSld>
  <p:clrMapOvr>
    <a:masterClrMapping/>
  </p:clrMapOvr>
  <mc:AlternateContent xmlns:mc="http://schemas.openxmlformats.org/markup-compatibility/2006" xmlns:p14="http://schemas.microsoft.com/office/powerpoint/2010/main">
    <mc:Choice Requires="p14">
      <p:transition spd="slow">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7">
                                            <p:txEl>
                                              <p:pRg st="0" end="0"/>
                                            </p:txEl>
                                          </p:spTgt>
                                        </p:tgtEl>
                                        <p:attrNameLst>
                                          <p:attrName>style.visibility</p:attrName>
                                        </p:attrNameLst>
                                      </p:cBhvr>
                                      <p:to>
                                        <p:strVal val="visible"/>
                                      </p:to>
                                    </p:set>
                                    <p:animEffect transition="in" filter="fade">
                                      <p:cBhvr>
                                        <p:cTn id="7" dur="1000"/>
                                        <p:tgtEl>
                                          <p:spTgt spid="1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7">
                                            <p:txEl>
                                              <p:pRg st="1" end="1"/>
                                            </p:txEl>
                                          </p:spTgt>
                                        </p:tgtEl>
                                        <p:attrNameLst>
                                          <p:attrName>style.visibility</p:attrName>
                                        </p:attrNameLst>
                                      </p:cBhvr>
                                      <p:to>
                                        <p:strVal val="visible"/>
                                      </p:to>
                                    </p:set>
                                    <p:animEffect transition="in" filter="fade">
                                      <p:cBhvr>
                                        <p:cTn id="12" dur="1000"/>
                                        <p:tgtEl>
                                          <p:spTgt spid="1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7">
                                            <p:txEl>
                                              <p:pRg st="2" end="2"/>
                                            </p:txEl>
                                          </p:spTgt>
                                        </p:tgtEl>
                                        <p:attrNameLst>
                                          <p:attrName>style.visibility</p:attrName>
                                        </p:attrNameLst>
                                      </p:cBhvr>
                                      <p:to>
                                        <p:strVal val="visible"/>
                                      </p:to>
                                    </p:set>
                                    <p:animEffect transition="in" filter="fade">
                                      <p:cBhvr>
                                        <p:cTn id="17" dur="1000"/>
                                        <p:tgtEl>
                                          <p:spTgt spid="1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7">
                                            <p:txEl>
                                              <p:pRg st="3" end="3"/>
                                            </p:txEl>
                                          </p:spTgt>
                                        </p:tgtEl>
                                        <p:attrNameLst>
                                          <p:attrName>style.visibility</p:attrName>
                                        </p:attrNameLst>
                                      </p:cBhvr>
                                      <p:to>
                                        <p:strVal val="visible"/>
                                      </p:to>
                                    </p:set>
                                    <p:animEffect transition="in" filter="fade">
                                      <p:cBhvr>
                                        <p:cTn id="22" dur="1000"/>
                                        <p:tgtEl>
                                          <p:spTgt spid="1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7">
                                            <p:txEl>
                                              <p:pRg st="4" end="4"/>
                                            </p:txEl>
                                          </p:spTgt>
                                        </p:tgtEl>
                                        <p:attrNameLst>
                                          <p:attrName>style.visibility</p:attrName>
                                        </p:attrNameLst>
                                      </p:cBhvr>
                                      <p:to>
                                        <p:strVal val="visible"/>
                                      </p:to>
                                    </p:set>
                                    <p:animEffect transition="in" filter="fade">
                                      <p:cBhvr>
                                        <p:cTn id="27" dur="1000"/>
                                        <p:tgtEl>
                                          <p:spTgt spid="16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67">
                                            <p:txEl>
                                              <p:pRg st="5" end="5"/>
                                            </p:txEl>
                                          </p:spTgt>
                                        </p:tgtEl>
                                        <p:attrNameLst>
                                          <p:attrName>style.visibility</p:attrName>
                                        </p:attrNameLst>
                                      </p:cBhvr>
                                      <p:to>
                                        <p:strVal val="visible"/>
                                      </p:to>
                                    </p:set>
                                    <p:animEffect transition="in" filter="fade">
                                      <p:cBhvr>
                                        <p:cTn id="32" dur="1000"/>
                                        <p:tgtEl>
                                          <p:spTgt spid="16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67">
                                            <p:txEl>
                                              <p:pRg st="6" end="6"/>
                                            </p:txEl>
                                          </p:spTgt>
                                        </p:tgtEl>
                                        <p:attrNameLst>
                                          <p:attrName>style.visibility</p:attrName>
                                        </p:attrNameLst>
                                      </p:cBhvr>
                                      <p:to>
                                        <p:strVal val="visible"/>
                                      </p:to>
                                    </p:set>
                                    <p:animEffect transition="in" filter="fade">
                                      <p:cBhvr>
                                        <p:cTn id="37" dur="1000"/>
                                        <p:tgtEl>
                                          <p:spTgt spid="16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67">
                                            <p:txEl>
                                              <p:pRg st="7" end="7"/>
                                            </p:txEl>
                                          </p:spTgt>
                                        </p:tgtEl>
                                        <p:attrNameLst>
                                          <p:attrName>style.visibility</p:attrName>
                                        </p:attrNameLst>
                                      </p:cBhvr>
                                      <p:to>
                                        <p:strVal val="visible"/>
                                      </p:to>
                                    </p:set>
                                    <p:animEffect transition="in" filter="fade">
                                      <p:cBhvr>
                                        <p:cTn id="42" dur="1000"/>
                                        <p:tgtEl>
                                          <p:spTgt spid="16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67">
                                            <p:txEl>
                                              <p:pRg st="8" end="8"/>
                                            </p:txEl>
                                          </p:spTgt>
                                        </p:tgtEl>
                                        <p:attrNameLst>
                                          <p:attrName>style.visibility</p:attrName>
                                        </p:attrNameLst>
                                      </p:cBhvr>
                                      <p:to>
                                        <p:strVal val="visible"/>
                                      </p:to>
                                    </p:set>
                                    <p:animEffect transition="in" filter="fade">
                                      <p:cBhvr>
                                        <p:cTn id="47" dur="1000"/>
                                        <p:tgtEl>
                                          <p:spTgt spid="16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67">
                                            <p:txEl>
                                              <p:pRg st="9" end="9"/>
                                            </p:txEl>
                                          </p:spTgt>
                                        </p:tgtEl>
                                        <p:attrNameLst>
                                          <p:attrName>style.visibility</p:attrName>
                                        </p:attrNameLst>
                                      </p:cBhvr>
                                      <p:to>
                                        <p:strVal val="visible"/>
                                      </p:to>
                                    </p:set>
                                    <p:animEffect transition="in" filter="fade">
                                      <p:cBhvr>
                                        <p:cTn id="52" dur="1000"/>
                                        <p:tgtEl>
                                          <p:spTgt spid="16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4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Abstract Data Types you should learn:</a:t>
            </a:r>
            <a:endParaRPr/>
          </a:p>
        </p:txBody>
      </p:sp>
      <p:sp>
        <p:nvSpPr>
          <p:cNvPr id="245" name="Google Shape;245;p44"/>
          <p:cNvSpPr txBox="1">
            <a:spLocks noGrp="1"/>
          </p:cNvSpPr>
          <p:nvPr>
            <p:ph idx="1"/>
          </p:nvPr>
        </p:nvSpPr>
        <p:spPr>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a:t>Bags</a:t>
            </a:r>
            <a:endParaRPr/>
          </a:p>
          <a:p>
            <a:pPr marL="457200" lvl="0" indent="-342900" rtl="0">
              <a:spcBef>
                <a:spcPts val="0"/>
              </a:spcBef>
              <a:spcAft>
                <a:spcPts val="0"/>
              </a:spcAft>
              <a:buSzPts val="1800"/>
              <a:buChar char="●"/>
            </a:pPr>
            <a:r>
              <a:rPr lang="en"/>
              <a:t>Lists</a:t>
            </a:r>
            <a:endParaRPr/>
          </a:p>
          <a:p>
            <a:pPr marL="457200" lvl="0" indent="-342900" rtl="0">
              <a:spcBef>
                <a:spcPts val="0"/>
              </a:spcBef>
              <a:spcAft>
                <a:spcPts val="0"/>
              </a:spcAft>
              <a:buSzPts val="1800"/>
              <a:buChar char="●"/>
            </a:pPr>
            <a:r>
              <a:rPr lang="en"/>
              <a:t>Sets</a:t>
            </a:r>
            <a:endParaRPr/>
          </a:p>
          <a:p>
            <a:pPr marL="457200" lvl="0" indent="-342900" rtl="0">
              <a:spcBef>
                <a:spcPts val="0"/>
              </a:spcBef>
              <a:spcAft>
                <a:spcPts val="0"/>
              </a:spcAft>
              <a:buSzPts val="1800"/>
              <a:buChar char="●"/>
            </a:pPr>
            <a:r>
              <a:rPr lang="en"/>
              <a:t>Stacks</a:t>
            </a:r>
            <a:endParaRPr/>
          </a:p>
          <a:p>
            <a:pPr marL="457200" lvl="0" indent="-342900" rtl="0">
              <a:spcBef>
                <a:spcPts val="0"/>
              </a:spcBef>
              <a:spcAft>
                <a:spcPts val="0"/>
              </a:spcAft>
              <a:buSzPts val="1800"/>
              <a:buChar char="●"/>
            </a:pPr>
            <a:r>
              <a:rPr lang="en"/>
              <a:t>Queues</a:t>
            </a:r>
            <a:endParaRPr/>
          </a:p>
          <a:p>
            <a:pPr marL="457200" lvl="0" indent="-342900" rtl="0">
              <a:spcBef>
                <a:spcPts val="0"/>
              </a:spcBef>
              <a:spcAft>
                <a:spcPts val="0"/>
              </a:spcAft>
              <a:buSzPts val="1800"/>
              <a:buChar char="●"/>
            </a:pPr>
            <a:r>
              <a:rPr lang="en"/>
              <a:t>Priority Queues</a:t>
            </a:r>
            <a:endParaRPr/>
          </a:p>
          <a:p>
            <a:pPr marL="457200" lvl="0" indent="-342900" rtl="0">
              <a:spcBef>
                <a:spcPts val="0"/>
              </a:spcBef>
              <a:spcAft>
                <a:spcPts val="0"/>
              </a:spcAft>
              <a:buSzPts val="1800"/>
              <a:buChar char="●"/>
            </a:pPr>
            <a:r>
              <a:rPr lang="en"/>
              <a:t>Dictionaries</a:t>
            </a:r>
            <a:endParaRPr/>
          </a:p>
          <a:p>
            <a:pPr marL="457200" lvl="0" indent="-342900" rtl="0">
              <a:spcBef>
                <a:spcPts val="0"/>
              </a:spcBef>
              <a:spcAft>
                <a:spcPts val="0"/>
              </a:spcAft>
              <a:buSzPts val="1800"/>
              <a:buChar char="●"/>
            </a:pPr>
            <a:r>
              <a:rPr lang="en"/>
              <a:t>Maps</a:t>
            </a:r>
            <a:endParaRPr/>
          </a:p>
          <a:p>
            <a:pPr marL="457200" lvl="0" indent="-342900" rtl="0">
              <a:spcBef>
                <a:spcPts val="0"/>
              </a:spcBef>
              <a:spcAft>
                <a:spcPts val="0"/>
              </a:spcAft>
              <a:buSzPts val="1800"/>
              <a:buChar char="●"/>
            </a:pPr>
            <a:r>
              <a:rPr lang="en"/>
              <a:t>Tables</a:t>
            </a:r>
            <a:endParaRPr/>
          </a:p>
          <a:p>
            <a:pPr marL="457200" lvl="0" indent="-342900" rtl="0">
              <a:spcBef>
                <a:spcPts val="0"/>
              </a:spcBef>
              <a:spcAft>
                <a:spcPts val="0"/>
              </a:spcAft>
              <a:buSzPts val="1800"/>
              <a:buChar char="●"/>
            </a:pPr>
            <a:r>
              <a:rPr lang="en"/>
              <a:t>Trees</a:t>
            </a:r>
            <a:endParaRPr/>
          </a:p>
          <a:p>
            <a:pPr marL="457200" lvl="0" indent="-342900" rtl="0">
              <a:spcBef>
                <a:spcPts val="0"/>
              </a:spcBef>
              <a:spcAft>
                <a:spcPts val="0"/>
              </a:spcAft>
              <a:buSzPts val="1800"/>
              <a:buChar char="●"/>
            </a:pPr>
            <a:r>
              <a:rPr lang="en"/>
              <a:t>Graphs</a:t>
            </a:r>
            <a:endParaRPr/>
          </a:p>
        </p:txBody>
      </p:sp>
    </p:spTree>
    <p:extLst>
      <p:ext uri="{BB962C8B-B14F-4D97-AF65-F5344CB8AC3E}">
        <p14:creationId xmlns:p14="http://schemas.microsoft.com/office/powerpoint/2010/main" val="16357538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Homework:</a:t>
            </a:r>
            <a:endParaRPr/>
          </a:p>
        </p:txBody>
      </p:sp>
      <p:sp>
        <p:nvSpPr>
          <p:cNvPr id="118" name="Google Shape;118;p25"/>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dirty="0"/>
              <a:t>PalBook social network</a:t>
            </a:r>
            <a:endParaRPr dirty="0"/>
          </a:p>
          <a:p>
            <a:pPr marL="457200" lvl="0" indent="-342900" rtl="0">
              <a:spcBef>
                <a:spcPts val="0"/>
              </a:spcBef>
              <a:spcAft>
                <a:spcPts val="0"/>
              </a:spcAft>
              <a:buSzPts val="1800"/>
              <a:buChar char="●"/>
            </a:pPr>
            <a:r>
              <a:rPr lang="en" dirty="0"/>
              <a:t>Does not require any 274 material, but it is related to ideas we will talk about</a:t>
            </a:r>
            <a:endParaRPr dirty="0"/>
          </a:p>
          <a:p>
            <a:pPr marL="457200" lvl="0" indent="-342900" rtl="0">
              <a:spcBef>
                <a:spcPts val="0"/>
              </a:spcBef>
              <a:spcAft>
                <a:spcPts val="0"/>
              </a:spcAft>
              <a:buSzPts val="1800"/>
              <a:buChar char="●"/>
            </a:pPr>
            <a:r>
              <a:rPr lang="en" dirty="0"/>
              <a:t>Builds on ideas from CSE 174, 271</a:t>
            </a:r>
            <a:endParaRPr dirty="0"/>
          </a:p>
          <a:p>
            <a:pPr marL="914400" lvl="1" indent="-317500" rtl="0">
              <a:spcBef>
                <a:spcPts val="0"/>
              </a:spcBef>
              <a:spcAft>
                <a:spcPts val="0"/>
              </a:spcAft>
              <a:buSzPts val="1400"/>
              <a:buChar char="○"/>
            </a:pPr>
            <a:r>
              <a:rPr lang="en" dirty="0"/>
              <a:t>Arrays and/or ArrayLists</a:t>
            </a:r>
            <a:endParaRPr dirty="0"/>
          </a:p>
          <a:p>
            <a:pPr marL="457200" lvl="0" indent="-342900" rtl="0">
              <a:spcBef>
                <a:spcPts val="0"/>
              </a:spcBef>
              <a:spcAft>
                <a:spcPts val="0"/>
              </a:spcAft>
              <a:buSzPts val="1800"/>
              <a:buChar char="●"/>
            </a:pPr>
            <a:r>
              <a:rPr lang="en" dirty="0"/>
              <a:t>Follow </a:t>
            </a:r>
            <a:r>
              <a:rPr lang="en" dirty="0" smtClean="0"/>
              <a:t>specifications</a:t>
            </a:r>
            <a:endParaRPr dirty="0"/>
          </a:p>
        </p:txBody>
      </p:sp>
    </p:spTree>
    <p:extLst>
      <p:ext uri="{BB962C8B-B14F-4D97-AF65-F5344CB8AC3E}">
        <p14:creationId xmlns:p14="http://schemas.microsoft.com/office/powerpoint/2010/main" val="9213816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Designing Classes</a:t>
            </a:r>
            <a:endParaRPr lang="en-US" dirty="0"/>
          </a:p>
        </p:txBody>
      </p:sp>
      <p:sp>
        <p:nvSpPr>
          <p:cNvPr id="5" name="Text Placeholder 4"/>
          <p:cNvSpPr>
            <a:spLocks noGrp="1"/>
          </p:cNvSpPr>
          <p:nvPr>
            <p:ph type="body" idx="1"/>
          </p:nvPr>
        </p:nvSpPr>
        <p:spPr/>
        <p:txBody>
          <a:bodyPr/>
          <a:lstStyle/>
          <a:p>
            <a:r>
              <a:rPr lang="en-US" dirty="0" smtClean="0"/>
              <a:t>Prelude	</a:t>
            </a:r>
            <a:endParaRPr lang="en-US" dirty="0"/>
          </a:p>
        </p:txBody>
      </p:sp>
    </p:spTree>
    <p:extLst>
      <p:ext uri="{BB962C8B-B14F-4D97-AF65-F5344CB8AC3E}">
        <p14:creationId xmlns:p14="http://schemas.microsoft.com/office/powerpoint/2010/main" val="13558782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3"/>
          <p:cNvSpPr txBox="1">
            <a:spLocks noGrp="1"/>
          </p:cNvSpPr>
          <p:nvPr>
            <p:ph type="title"/>
          </p:nvPr>
        </p:nvSpPr>
        <p:spPr>
          <a:prstGeom prst="rect">
            <a:avLst/>
          </a:prstGeom>
        </p:spPr>
        <p:txBody>
          <a:bodyPr>
            <a:normAutofit fontScale="90000"/>
          </a:bodyPr>
          <a:lstStyle/>
          <a:p>
            <a:r>
              <a:t>Object Oriented Programming</a:t>
            </a:r>
          </a:p>
        </p:txBody>
      </p:sp>
      <p:sp>
        <p:nvSpPr>
          <p:cNvPr id="50" name="Content Placeholder 4"/>
          <p:cNvSpPr txBox="1">
            <a:spLocks noGrp="1"/>
          </p:cNvSpPr>
          <p:nvPr>
            <p:ph type="body" idx="1"/>
          </p:nvPr>
        </p:nvSpPr>
        <p:spPr>
          <a:prstGeom prst="rect">
            <a:avLst/>
          </a:prstGeom>
        </p:spPr>
        <p:txBody>
          <a:bodyPr/>
          <a:lstStyle/>
          <a:p>
            <a:r>
              <a:rPr lang="en-US" dirty="0" smtClean="0"/>
              <a:t>Design concepts:</a:t>
            </a:r>
          </a:p>
          <a:p>
            <a:pPr lvl="1"/>
            <a:r>
              <a:rPr dirty="0" smtClean="0"/>
              <a:t>Inheritance</a:t>
            </a:r>
            <a:endParaRPr dirty="0"/>
          </a:p>
          <a:p>
            <a:pPr lvl="1"/>
            <a:r>
              <a:rPr dirty="0" smtClean="0"/>
              <a:t>Polymorphism</a:t>
            </a:r>
            <a:endParaRPr lang="en-US" dirty="0" smtClean="0"/>
          </a:p>
          <a:p>
            <a:pPr lvl="1"/>
            <a:r>
              <a:rPr lang="en-US" dirty="0"/>
              <a:t>Encapsulation</a:t>
            </a:r>
          </a:p>
          <a:p>
            <a:pPr marL="596900" lvl="1" indent="0">
              <a:buNone/>
            </a:pPr>
            <a:endParaRPr dirty="0"/>
          </a:p>
        </p:txBody>
      </p:sp>
    </p:spTree>
    <p:extLst>
      <p:ext uri="{BB962C8B-B14F-4D97-AF65-F5344CB8AC3E}">
        <p14:creationId xmlns:p14="http://schemas.microsoft.com/office/powerpoint/2010/main" val="28886662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Inheritance</a:t>
            </a:r>
          </a:p>
        </p:txBody>
      </p:sp>
      <p:sp>
        <p:nvSpPr>
          <p:cNvPr id="3" name="Text Placeholder 2"/>
          <p:cNvSpPr>
            <a:spLocks noGrp="1"/>
          </p:cNvSpPr>
          <p:nvPr>
            <p:ph type="body" idx="1"/>
          </p:nvPr>
        </p:nvSpPr>
        <p:spPr/>
        <p:txBody>
          <a:bodyPr/>
          <a:lstStyle/>
          <a:p>
            <a:r>
              <a:rPr lang="en-US" dirty="0">
                <a:solidFill>
                  <a:schemeClr val="accent3"/>
                </a:solidFill>
              </a:rPr>
              <a:t>Inheritance</a:t>
            </a:r>
            <a:r>
              <a:rPr lang="en-US" dirty="0"/>
              <a:t> </a:t>
            </a:r>
            <a:r>
              <a:rPr lang="en-US" dirty="0" smtClean="0"/>
              <a:t>allows us </a:t>
            </a:r>
            <a:r>
              <a:rPr lang="en-US" dirty="0"/>
              <a:t>to define a general class and then later to define more specialized classes that add to or revise the details of the older, more general class definition. </a:t>
            </a:r>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22</a:t>
            </a:fld>
            <a:endParaRPr lang="en"/>
          </a:p>
        </p:txBody>
      </p:sp>
      <p:pic>
        <p:nvPicPr>
          <p:cNvPr id="3074" name="Picture 2" descr="Image result for inheritance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0683" y="4038600"/>
            <a:ext cx="2771775" cy="1819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84438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Polymorphism</a:t>
            </a:r>
            <a:endParaRPr lang="en-US" dirty="0"/>
          </a:p>
        </p:txBody>
      </p:sp>
      <p:sp>
        <p:nvSpPr>
          <p:cNvPr id="3" name="Text Placeholder 2"/>
          <p:cNvSpPr>
            <a:spLocks noGrp="1"/>
          </p:cNvSpPr>
          <p:nvPr>
            <p:ph type="body" idx="1"/>
          </p:nvPr>
        </p:nvSpPr>
        <p:spPr>
          <a:xfrm>
            <a:off x="159300" y="1408822"/>
            <a:ext cx="8520600" cy="4555200"/>
          </a:xfrm>
        </p:spPr>
        <p:txBody>
          <a:bodyPr/>
          <a:lstStyle/>
          <a:p>
            <a:r>
              <a:rPr lang="en-US" dirty="0" smtClean="0">
                <a:solidFill>
                  <a:schemeClr val="accent3"/>
                </a:solidFill>
              </a:rPr>
              <a:t>Polymorphism</a:t>
            </a:r>
            <a:r>
              <a:rPr lang="en-US" dirty="0" smtClean="0"/>
              <a:t> </a:t>
            </a:r>
            <a:r>
              <a:rPr lang="en-US" dirty="0"/>
              <a:t>allows the same program instruction to mean different things in different contexts. </a:t>
            </a:r>
            <a:endParaRPr lang="en-US" dirty="0" smtClean="0"/>
          </a:p>
          <a:p>
            <a:r>
              <a:rPr lang="en-US" dirty="0" smtClean="0"/>
              <a:t>In </a:t>
            </a:r>
            <a:r>
              <a:rPr lang="en-US" dirty="0"/>
              <a:t>particular, one method name, used as an instruction, can cause different actions depending on the kind of object performing the action.</a:t>
            </a:r>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23</a:t>
            </a:fld>
            <a:endParaRPr lang="en"/>
          </a:p>
        </p:txBody>
      </p:sp>
      <p:pic>
        <p:nvPicPr>
          <p:cNvPr id="4100" name="Picture 4"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4999" y="4464088"/>
            <a:ext cx="3316549" cy="2379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6910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itle 2"/>
          <p:cNvSpPr txBox="1">
            <a:spLocks noGrp="1"/>
          </p:cNvSpPr>
          <p:nvPr>
            <p:ph type="title"/>
          </p:nvPr>
        </p:nvSpPr>
        <p:spPr>
          <a:prstGeom prst="rect">
            <a:avLst/>
          </a:prstGeom>
        </p:spPr>
        <p:txBody>
          <a:bodyPr>
            <a:normAutofit fontScale="90000"/>
          </a:bodyPr>
          <a:lstStyle/>
          <a:p>
            <a:r>
              <a:t>Encapsulation</a:t>
            </a:r>
          </a:p>
        </p:txBody>
      </p:sp>
      <p:sp>
        <p:nvSpPr>
          <p:cNvPr id="53" name="Content Placeholder 3"/>
          <p:cNvSpPr txBox="1">
            <a:spLocks noGrp="1"/>
          </p:cNvSpPr>
          <p:nvPr>
            <p:ph type="body" idx="1"/>
          </p:nvPr>
        </p:nvSpPr>
        <p:spPr>
          <a:prstGeom prst="rect">
            <a:avLst/>
          </a:prstGeom>
        </p:spPr>
        <p:txBody>
          <a:bodyPr/>
          <a:lstStyle/>
          <a:p>
            <a:r>
              <a:t>Information hiding</a:t>
            </a:r>
          </a:p>
          <a:p>
            <a:r>
              <a:t>Enclose data and methods within a class</a:t>
            </a:r>
          </a:p>
          <a:p>
            <a:r>
              <a:t>Hide implementation details </a:t>
            </a:r>
          </a:p>
          <a:p>
            <a:r>
              <a:t>Programmer receives only enough information to be able to use the class</a:t>
            </a:r>
          </a:p>
        </p:txBody>
      </p:sp>
    </p:spTree>
    <p:extLst>
      <p:ext uri="{BB962C8B-B14F-4D97-AF65-F5344CB8AC3E}">
        <p14:creationId xmlns:p14="http://schemas.microsoft.com/office/powerpoint/2010/main" val="10500272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itle 1"/>
          <p:cNvSpPr txBox="1">
            <a:spLocks noGrp="1"/>
          </p:cNvSpPr>
          <p:nvPr>
            <p:ph type="title"/>
          </p:nvPr>
        </p:nvSpPr>
        <p:spPr>
          <a:prstGeom prst="rect">
            <a:avLst/>
          </a:prstGeom>
        </p:spPr>
        <p:txBody>
          <a:bodyPr anchor="t">
            <a:normAutofit fontScale="90000"/>
          </a:bodyPr>
          <a:lstStyle/>
          <a:p>
            <a:r>
              <a:t>Encapsulation</a:t>
            </a:r>
          </a:p>
        </p:txBody>
      </p:sp>
      <p:sp>
        <p:nvSpPr>
          <p:cNvPr id="56" name="FIGURE P-1 An automobile’s controls are visible to the driver, but its inner workings are hidden"/>
          <p:cNvSpPr txBox="1">
            <a:spLocks noGrp="1"/>
          </p:cNvSpPr>
          <p:nvPr>
            <p:ph type="body" sz="quarter" idx="1"/>
          </p:nvPr>
        </p:nvSpPr>
        <p:spPr>
          <a:xfrm>
            <a:off x="311700" y="5714999"/>
            <a:ext cx="8520600" cy="376833"/>
          </a:xfrm>
          <a:prstGeom prst="rect">
            <a:avLst/>
          </a:prstGeom>
        </p:spPr>
        <p:txBody>
          <a:bodyPr>
            <a:normAutofit fontScale="47500" lnSpcReduction="20000"/>
          </a:bodyPr>
          <a:lstStyle/>
          <a:p>
            <a:pPr defTabSz="374904">
              <a:defRPr sz="1394"/>
            </a:pPr>
            <a:r>
              <a:rPr dirty="0"/>
              <a:t>FIGURE P-1 An automobile’s controls are visible to the driver, but its inner workings are hidden</a:t>
            </a:r>
            <a:br>
              <a:rPr dirty="0"/>
            </a:br>
            <a:endParaRPr dirty="0"/>
          </a:p>
        </p:txBody>
      </p:sp>
      <p:pic>
        <p:nvPicPr>
          <p:cNvPr id="57" name="A diagram illustrates the interior portion of a car with steering wheel, speedometer, clutch, brake pedal, CD player, ventilation control, air ventilations, and gear lever.&#10;&#10;Picture 1" descr="A diagram illustrates the interior portion of a car with steering wheel, speedometer, clutch, brake pedal, CD player, ventilation control, air ventilations, and gear lever.Picture 1"/>
          <p:cNvPicPr>
            <a:picLocks noChangeAspect="1"/>
          </p:cNvPicPr>
          <p:nvPr/>
        </p:nvPicPr>
        <p:blipFill>
          <a:blip r:embed="rId2">
            <a:extLst/>
          </a:blip>
          <a:stretch>
            <a:fillRect/>
          </a:stretch>
        </p:blipFill>
        <p:spPr>
          <a:xfrm>
            <a:off x="1143000" y="1447800"/>
            <a:ext cx="7062632" cy="3899582"/>
          </a:xfrm>
          <a:prstGeom prst="rect">
            <a:avLst/>
          </a:prstGeom>
          <a:ln w="12700">
            <a:miter lim="400000"/>
          </a:ln>
        </p:spPr>
      </p:pic>
    </p:spTree>
    <p:extLst>
      <p:ext uri="{BB962C8B-B14F-4D97-AF65-F5344CB8AC3E}">
        <p14:creationId xmlns:p14="http://schemas.microsoft.com/office/powerpoint/2010/main" val="655312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itle 1"/>
          <p:cNvSpPr txBox="1">
            <a:spLocks noGrp="1"/>
          </p:cNvSpPr>
          <p:nvPr>
            <p:ph type="title"/>
          </p:nvPr>
        </p:nvSpPr>
        <p:spPr>
          <a:prstGeom prst="rect">
            <a:avLst/>
          </a:prstGeom>
        </p:spPr>
        <p:txBody>
          <a:bodyPr>
            <a:normAutofit fontScale="90000"/>
          </a:bodyPr>
          <a:lstStyle/>
          <a:p>
            <a:r>
              <a:t>Abstraction</a:t>
            </a:r>
          </a:p>
        </p:txBody>
      </p:sp>
      <p:sp>
        <p:nvSpPr>
          <p:cNvPr id="60" name="Content Placeholder 4"/>
          <p:cNvSpPr txBox="1">
            <a:spLocks noGrp="1"/>
          </p:cNvSpPr>
          <p:nvPr>
            <p:ph type="body" idx="1"/>
          </p:nvPr>
        </p:nvSpPr>
        <p:spPr>
          <a:prstGeom prst="rect">
            <a:avLst/>
          </a:prstGeom>
        </p:spPr>
        <p:txBody>
          <a:bodyPr/>
          <a:lstStyle/>
          <a:p>
            <a:r>
              <a:t>Focus on what instead of how</a:t>
            </a:r>
          </a:p>
          <a:p>
            <a:pPr lvl="1"/>
            <a:r>
              <a:t>What needs to be done?</a:t>
            </a:r>
          </a:p>
          <a:p>
            <a:pPr lvl="1"/>
            <a:r>
              <a:t>For the moment ignore how it will be done.</a:t>
            </a:r>
          </a:p>
          <a:p>
            <a:r>
              <a:t>Divide class into two parts</a:t>
            </a:r>
          </a:p>
          <a:p>
            <a:pPr lvl="1"/>
            <a:r>
              <a:t>Client interface</a:t>
            </a:r>
          </a:p>
          <a:p>
            <a:pPr lvl="1"/>
            <a:r>
              <a:t>Implementation</a:t>
            </a:r>
          </a:p>
        </p:txBody>
      </p:sp>
    </p:spTree>
    <p:extLst>
      <p:ext uri="{BB962C8B-B14F-4D97-AF65-F5344CB8AC3E}">
        <p14:creationId xmlns:p14="http://schemas.microsoft.com/office/powerpoint/2010/main" val="8931987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itle 1"/>
          <p:cNvSpPr txBox="1">
            <a:spLocks noGrp="1"/>
          </p:cNvSpPr>
          <p:nvPr>
            <p:ph type="title"/>
          </p:nvPr>
        </p:nvSpPr>
        <p:spPr>
          <a:prstGeom prst="rect">
            <a:avLst/>
          </a:prstGeom>
        </p:spPr>
        <p:txBody>
          <a:bodyPr anchor="t">
            <a:normAutofit fontScale="90000"/>
          </a:bodyPr>
          <a:lstStyle/>
          <a:p>
            <a:r>
              <a:t>Abstraction</a:t>
            </a:r>
          </a:p>
        </p:txBody>
      </p:sp>
      <p:sp>
        <p:nvSpPr>
          <p:cNvPr id="63" name="FIGURE P-2 An interface provides well-regulated communication between a hidden implementation and a client"/>
          <p:cNvSpPr txBox="1">
            <a:spLocks noGrp="1"/>
          </p:cNvSpPr>
          <p:nvPr>
            <p:ph type="body" sz="quarter" idx="1"/>
          </p:nvPr>
        </p:nvSpPr>
        <p:spPr>
          <a:xfrm>
            <a:off x="311700" y="4724399"/>
            <a:ext cx="8520600" cy="1367433"/>
          </a:xfrm>
          <a:prstGeom prst="rect">
            <a:avLst/>
          </a:prstGeom>
        </p:spPr>
        <p:txBody>
          <a:bodyPr/>
          <a:lstStyle>
            <a:lvl1pPr defTabSz="365760">
              <a:defRPr sz="1440"/>
            </a:lvl1pPr>
          </a:lstStyle>
          <a:p>
            <a:r>
              <a:rPr dirty="0"/>
              <a:t>FIGURE P-2 An interface provides well-regulated communication between a hidden implementation and a client</a:t>
            </a:r>
          </a:p>
        </p:txBody>
      </p:sp>
      <p:pic>
        <p:nvPicPr>
          <p:cNvPr id="64" name="A diagram illustrates the communication between a client and implementation.&#10;&#10;Picture 2" descr="A diagram illustrates the communication between a client and implementation.Picture 2"/>
          <p:cNvPicPr>
            <a:picLocks noChangeAspect="1"/>
          </p:cNvPicPr>
          <p:nvPr/>
        </p:nvPicPr>
        <p:blipFill>
          <a:blip r:embed="rId2">
            <a:extLst/>
          </a:blip>
          <a:stretch>
            <a:fillRect/>
          </a:stretch>
        </p:blipFill>
        <p:spPr>
          <a:xfrm>
            <a:off x="304800" y="2325623"/>
            <a:ext cx="8534400" cy="2206753"/>
          </a:xfrm>
          <a:prstGeom prst="rect">
            <a:avLst/>
          </a:prstGeom>
          <a:ln w="12700">
            <a:miter lim="400000"/>
          </a:ln>
        </p:spPr>
      </p:pic>
    </p:spTree>
    <p:extLst>
      <p:ext uri="{BB962C8B-B14F-4D97-AF65-F5344CB8AC3E}">
        <p14:creationId xmlns:p14="http://schemas.microsoft.com/office/powerpoint/2010/main" val="36695210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itle 1"/>
          <p:cNvSpPr txBox="1">
            <a:spLocks noGrp="1"/>
          </p:cNvSpPr>
          <p:nvPr>
            <p:ph type="title"/>
          </p:nvPr>
        </p:nvSpPr>
        <p:spPr>
          <a:prstGeom prst="rect">
            <a:avLst/>
          </a:prstGeom>
        </p:spPr>
        <p:txBody>
          <a:bodyPr>
            <a:normAutofit fontScale="90000"/>
          </a:bodyPr>
          <a:lstStyle/>
          <a:p>
            <a:r>
              <a:t>Specifying Methods</a:t>
            </a:r>
          </a:p>
        </p:txBody>
      </p:sp>
      <p:sp>
        <p:nvSpPr>
          <p:cNvPr id="67" name="Content Placeholder 2"/>
          <p:cNvSpPr txBox="1">
            <a:spLocks noGrp="1"/>
          </p:cNvSpPr>
          <p:nvPr>
            <p:ph type="body" idx="1"/>
          </p:nvPr>
        </p:nvSpPr>
        <p:spPr>
          <a:prstGeom prst="rect">
            <a:avLst/>
          </a:prstGeom>
        </p:spPr>
        <p:txBody>
          <a:bodyPr>
            <a:normAutofit/>
          </a:bodyPr>
          <a:lstStyle/>
          <a:p>
            <a:r>
              <a:rPr dirty="0" smtClean="0"/>
              <a:t>Preconditions</a:t>
            </a:r>
          </a:p>
          <a:p>
            <a:pPr lvl="1"/>
            <a:r>
              <a:rPr dirty="0" smtClean="0"/>
              <a:t>What </a:t>
            </a:r>
            <a:r>
              <a:rPr dirty="0"/>
              <a:t>must be true before method executes</a:t>
            </a:r>
          </a:p>
          <a:p>
            <a:pPr lvl="1"/>
            <a:r>
              <a:rPr dirty="0"/>
              <a:t>Implies responsibility for client</a:t>
            </a:r>
          </a:p>
          <a:p>
            <a:r>
              <a:rPr dirty="0" err="1"/>
              <a:t>Postconditions</a:t>
            </a:r>
            <a:endParaRPr dirty="0"/>
          </a:p>
          <a:p>
            <a:pPr lvl="1"/>
            <a:r>
              <a:rPr dirty="0"/>
              <a:t>Statement of what is true after method executes</a:t>
            </a:r>
          </a:p>
          <a:p>
            <a:r>
              <a:rPr dirty="0"/>
              <a:t>Use assertions</a:t>
            </a:r>
          </a:p>
          <a:p>
            <a:pPr lvl="1"/>
            <a:r>
              <a:rPr dirty="0"/>
              <a:t>In comments or with assert statement</a:t>
            </a:r>
          </a:p>
        </p:txBody>
      </p:sp>
    </p:spTree>
    <p:extLst>
      <p:ext uri="{BB962C8B-B14F-4D97-AF65-F5344CB8AC3E}">
        <p14:creationId xmlns:p14="http://schemas.microsoft.com/office/powerpoint/2010/main" val="35981037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of Precondition</a:t>
            </a:r>
            <a:endParaRPr lang="en-US" dirty="0"/>
          </a:p>
        </p:txBody>
      </p:sp>
      <p:sp>
        <p:nvSpPr>
          <p:cNvPr id="3" name="Text Placeholder 2"/>
          <p:cNvSpPr>
            <a:spLocks noGrp="1"/>
          </p:cNvSpPr>
          <p:nvPr>
            <p:ph type="body" idx="1"/>
          </p:nvPr>
        </p:nvSpPr>
        <p:spPr/>
        <p:txBody>
          <a:bodyPr/>
          <a:lstStyle/>
          <a:p>
            <a:pPr marL="114300" indent="0">
              <a:buNone/>
            </a:pPr>
            <a:r>
              <a:rPr lang="en-US" dirty="0"/>
              <a:t>/** Computes the square root of a number. </a:t>
            </a:r>
            <a:r>
              <a:rPr lang="en-US" dirty="0" smtClean="0"/>
              <a:t>@</a:t>
            </a:r>
            <a:r>
              <a:rPr lang="en-US" dirty="0" err="1"/>
              <a:t>param</a:t>
            </a:r>
            <a:r>
              <a:rPr lang="en-US" dirty="0"/>
              <a:t> x a real number &gt;= 0 </a:t>
            </a:r>
            <a:endParaRPr lang="en-US" dirty="0" smtClean="0"/>
          </a:p>
          <a:p>
            <a:pPr marL="114300" indent="0">
              <a:buNone/>
            </a:pPr>
            <a:r>
              <a:rPr lang="en-US" dirty="0" smtClean="0"/>
              <a:t>@</a:t>
            </a:r>
            <a:r>
              <a:rPr lang="en-US" dirty="0"/>
              <a:t>return the square root of x </a:t>
            </a:r>
            <a:endParaRPr lang="en-US" dirty="0" smtClean="0"/>
          </a:p>
          <a:p>
            <a:pPr marL="114300" indent="0">
              <a:buNone/>
            </a:pPr>
            <a:r>
              <a:rPr lang="en-US" dirty="0" smtClean="0"/>
              <a:t>*/</a:t>
            </a:r>
          </a:p>
          <a:p>
            <a:pPr marL="114300" indent="0">
              <a:buNone/>
            </a:pPr>
            <a:endParaRPr lang="en-US" dirty="0"/>
          </a:p>
          <a:p>
            <a:pPr marL="114300" indent="0">
              <a:buNone/>
            </a:pPr>
            <a:r>
              <a:rPr lang="en-US" dirty="0"/>
              <a:t>assert </a:t>
            </a:r>
            <a:r>
              <a:rPr lang="en-US" dirty="0" smtClean="0"/>
              <a:t>x &gt;= </a:t>
            </a:r>
            <a:r>
              <a:rPr lang="en-US" dirty="0"/>
              <a:t>0;</a:t>
            </a:r>
            <a:endParaRPr lang="en-US" b="1"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29</a:t>
            </a:fld>
            <a:endParaRPr lang="en"/>
          </a:p>
        </p:txBody>
      </p:sp>
    </p:spTree>
    <p:extLst>
      <p:ext uri="{BB962C8B-B14F-4D97-AF65-F5344CB8AC3E}">
        <p14:creationId xmlns:p14="http://schemas.microsoft.com/office/powerpoint/2010/main" val="31518470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smtClean="0"/>
              <a:t>Homework</a:t>
            </a:r>
            <a:endParaRPr dirty="0"/>
          </a:p>
        </p:txBody>
      </p:sp>
      <p:sp>
        <p:nvSpPr>
          <p:cNvPr id="4" name="Content Placeholder 3"/>
          <p:cNvSpPr>
            <a:spLocks noGrp="1"/>
          </p:cNvSpPr>
          <p:nvPr>
            <p:ph idx="1"/>
          </p:nvPr>
        </p:nvSpPr>
        <p:spPr>
          <a:xfrm>
            <a:off x="457200" y="4507299"/>
            <a:ext cx="8229600" cy="1829935"/>
          </a:xfrm>
        </p:spPr>
        <p:txBody>
          <a:bodyPr>
            <a:normAutofit fontScale="77500" lnSpcReduction="20000"/>
          </a:bodyPr>
          <a:lstStyle/>
          <a:p>
            <a:pPr marL="0" lvl="0" indent="0">
              <a:spcBef>
                <a:spcPts val="1600"/>
              </a:spcBef>
              <a:buNone/>
            </a:pPr>
            <a:r>
              <a:rPr lang="en-US" dirty="0"/>
              <a:t>We might implement our </a:t>
            </a:r>
            <a:r>
              <a:rPr lang="en-US" dirty="0" err="1"/>
              <a:t>PalBook</a:t>
            </a:r>
            <a:r>
              <a:rPr lang="en-US" dirty="0"/>
              <a:t> graph using:</a:t>
            </a:r>
          </a:p>
          <a:p>
            <a:pPr marL="457200" lvl="0" indent="-342900">
              <a:spcBef>
                <a:spcPts val="1600"/>
              </a:spcBef>
              <a:buSzPts val="1800"/>
              <a:buChar char="●"/>
            </a:pPr>
            <a:r>
              <a:rPr lang="en-US" dirty="0"/>
              <a:t>a 2-D array</a:t>
            </a:r>
          </a:p>
          <a:p>
            <a:pPr marL="457200" lvl="0" indent="-342900">
              <a:spcBef>
                <a:spcPts val="0"/>
              </a:spcBef>
              <a:spcAft>
                <a:spcPts val="0"/>
              </a:spcAft>
              <a:buSzPts val="1800"/>
              <a:buChar char="●"/>
            </a:pPr>
            <a:r>
              <a:rPr lang="en-US" dirty="0"/>
              <a:t>an </a:t>
            </a:r>
            <a:r>
              <a:rPr lang="en-US" dirty="0" err="1"/>
              <a:t>arraylist</a:t>
            </a:r>
            <a:r>
              <a:rPr lang="en-US" dirty="0"/>
              <a:t> of "Member" objects, where each member has its own </a:t>
            </a:r>
            <a:r>
              <a:rPr lang="en-US" dirty="0" err="1"/>
              <a:t>arraylist</a:t>
            </a:r>
            <a:r>
              <a:rPr lang="en-US" dirty="0"/>
              <a:t> of members who are pals</a:t>
            </a:r>
          </a:p>
          <a:p>
            <a:endParaRPr lang="en-US" dirty="0"/>
          </a:p>
        </p:txBody>
      </p:sp>
      <p:sp>
        <p:nvSpPr>
          <p:cNvPr id="131" name="Google Shape;131;p27"/>
          <p:cNvSpPr/>
          <p:nvPr/>
        </p:nvSpPr>
        <p:spPr>
          <a:xfrm>
            <a:off x="3962400" y="957400"/>
            <a:ext cx="1111100" cy="5832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dirty="0"/>
              <a:t>Amy</a:t>
            </a:r>
            <a:endParaRPr dirty="0"/>
          </a:p>
        </p:txBody>
      </p:sp>
      <p:sp>
        <p:nvSpPr>
          <p:cNvPr id="132" name="Google Shape;132;p27"/>
          <p:cNvSpPr/>
          <p:nvPr/>
        </p:nvSpPr>
        <p:spPr>
          <a:xfrm>
            <a:off x="5824500" y="3607800"/>
            <a:ext cx="887400" cy="5832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Dan</a:t>
            </a:r>
            <a:endParaRPr/>
          </a:p>
        </p:txBody>
      </p:sp>
      <p:sp>
        <p:nvSpPr>
          <p:cNvPr id="133" name="Google Shape;133;p27"/>
          <p:cNvSpPr/>
          <p:nvPr/>
        </p:nvSpPr>
        <p:spPr>
          <a:xfrm>
            <a:off x="4561650" y="2301275"/>
            <a:ext cx="887400" cy="5832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Erin</a:t>
            </a:r>
            <a:endParaRPr/>
          </a:p>
        </p:txBody>
      </p:sp>
      <p:sp>
        <p:nvSpPr>
          <p:cNvPr id="134" name="Google Shape;134;p27"/>
          <p:cNvSpPr/>
          <p:nvPr/>
        </p:nvSpPr>
        <p:spPr>
          <a:xfrm>
            <a:off x="7181200" y="3316075"/>
            <a:ext cx="887400" cy="5832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Cam</a:t>
            </a:r>
            <a:endParaRPr/>
          </a:p>
        </p:txBody>
      </p:sp>
      <p:sp>
        <p:nvSpPr>
          <p:cNvPr id="135" name="Google Shape;135;p27"/>
          <p:cNvSpPr/>
          <p:nvPr/>
        </p:nvSpPr>
        <p:spPr>
          <a:xfrm>
            <a:off x="6547650" y="957400"/>
            <a:ext cx="887400" cy="5832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Bob</a:t>
            </a:r>
            <a:endParaRPr/>
          </a:p>
        </p:txBody>
      </p:sp>
      <p:cxnSp>
        <p:nvCxnSpPr>
          <p:cNvPr id="136" name="Google Shape;136;p27"/>
          <p:cNvCxnSpPr>
            <a:stCxn id="131" idx="6"/>
            <a:endCxn id="135" idx="2"/>
          </p:cNvCxnSpPr>
          <p:nvPr/>
        </p:nvCxnSpPr>
        <p:spPr>
          <a:xfrm>
            <a:off x="5073500" y="1249000"/>
            <a:ext cx="1474200" cy="0"/>
          </a:xfrm>
          <a:prstGeom prst="straightConnector1">
            <a:avLst/>
          </a:prstGeom>
          <a:noFill/>
          <a:ln w="9525" cap="flat" cmpd="sng">
            <a:solidFill>
              <a:srgbClr val="000000"/>
            </a:solidFill>
            <a:prstDash val="solid"/>
            <a:round/>
            <a:headEnd type="none" w="med" len="med"/>
            <a:tailEnd type="none" w="med" len="med"/>
          </a:ln>
        </p:spPr>
      </p:cxnSp>
      <p:cxnSp>
        <p:nvCxnSpPr>
          <p:cNvPr id="137" name="Google Shape;137;p27"/>
          <p:cNvCxnSpPr>
            <a:stCxn id="131" idx="5"/>
            <a:endCxn id="134" idx="1"/>
          </p:cNvCxnSpPr>
          <p:nvPr/>
        </p:nvCxnSpPr>
        <p:spPr>
          <a:xfrm>
            <a:off x="4943543" y="1455192"/>
            <a:ext cx="2367600" cy="1946400"/>
          </a:xfrm>
          <a:prstGeom prst="straightConnector1">
            <a:avLst/>
          </a:prstGeom>
          <a:noFill/>
          <a:ln w="9525" cap="flat" cmpd="sng">
            <a:solidFill>
              <a:srgbClr val="000000"/>
            </a:solidFill>
            <a:prstDash val="solid"/>
            <a:round/>
            <a:headEnd type="none" w="med" len="med"/>
            <a:tailEnd type="none" w="med" len="med"/>
          </a:ln>
        </p:spPr>
      </p:cxnSp>
      <p:cxnSp>
        <p:nvCxnSpPr>
          <p:cNvPr id="138" name="Google Shape;138;p27"/>
          <p:cNvCxnSpPr>
            <a:stCxn id="132" idx="2"/>
            <a:endCxn id="133" idx="5"/>
          </p:cNvCxnSpPr>
          <p:nvPr/>
        </p:nvCxnSpPr>
        <p:spPr>
          <a:xfrm rot="10800000">
            <a:off x="5319000" y="2799000"/>
            <a:ext cx="505500" cy="1100400"/>
          </a:xfrm>
          <a:prstGeom prst="straightConnector1">
            <a:avLst/>
          </a:prstGeom>
          <a:noFill/>
          <a:ln w="9525" cap="flat" cmpd="sng">
            <a:solidFill>
              <a:srgbClr val="000000"/>
            </a:solidFill>
            <a:prstDash val="solid"/>
            <a:round/>
            <a:headEnd type="none" w="med" len="med"/>
            <a:tailEnd type="none" w="med" len="med"/>
          </a:ln>
        </p:spPr>
      </p:cxnSp>
      <p:cxnSp>
        <p:nvCxnSpPr>
          <p:cNvPr id="139" name="Google Shape;139;p27"/>
          <p:cNvCxnSpPr>
            <a:stCxn id="135" idx="4"/>
            <a:endCxn id="134" idx="0"/>
          </p:cNvCxnSpPr>
          <p:nvPr/>
        </p:nvCxnSpPr>
        <p:spPr>
          <a:xfrm>
            <a:off x="6991350" y="1540600"/>
            <a:ext cx="633600" cy="1775400"/>
          </a:xfrm>
          <a:prstGeom prst="straightConnector1">
            <a:avLst/>
          </a:prstGeom>
          <a:noFill/>
          <a:ln w="9525" cap="flat" cmpd="sng">
            <a:solidFill>
              <a:srgbClr val="000000"/>
            </a:solidFill>
            <a:prstDash val="solid"/>
            <a:round/>
            <a:headEnd type="none" w="med" len="med"/>
            <a:tailEnd type="none" w="med" len="med"/>
          </a:ln>
        </p:spPr>
      </p:cxnSp>
      <p:cxnSp>
        <p:nvCxnSpPr>
          <p:cNvPr id="140" name="Google Shape;140;p27"/>
          <p:cNvCxnSpPr>
            <a:stCxn id="132" idx="6"/>
            <a:endCxn id="134" idx="2"/>
          </p:cNvCxnSpPr>
          <p:nvPr/>
        </p:nvCxnSpPr>
        <p:spPr>
          <a:xfrm rot="10800000" flipH="1">
            <a:off x="6711900" y="3607800"/>
            <a:ext cx="469200" cy="291600"/>
          </a:xfrm>
          <a:prstGeom prst="straightConnector1">
            <a:avLst/>
          </a:prstGeom>
          <a:noFill/>
          <a:ln w="9525" cap="flat" cmpd="sng">
            <a:solidFill>
              <a:srgbClr val="000000"/>
            </a:solidFill>
            <a:prstDash val="solid"/>
            <a:round/>
            <a:headEnd type="none" w="med" len="med"/>
            <a:tailEnd type="none" w="med" len="med"/>
          </a:ln>
        </p:spPr>
      </p:cxnSp>
      <p:sp>
        <p:nvSpPr>
          <p:cNvPr id="141" name="Google Shape;141;p27"/>
          <p:cNvSpPr/>
          <p:nvPr/>
        </p:nvSpPr>
        <p:spPr>
          <a:xfrm>
            <a:off x="7900800" y="1794100"/>
            <a:ext cx="1055200" cy="5832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Fred</a:t>
            </a:r>
            <a:endParaRPr/>
          </a:p>
        </p:txBody>
      </p:sp>
    </p:spTree>
    <p:extLst>
      <p:ext uri="{BB962C8B-B14F-4D97-AF65-F5344CB8AC3E}">
        <p14:creationId xmlns:p14="http://schemas.microsoft.com/office/powerpoint/2010/main" val="30450475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1"/>
          <p:cNvSpPr txBox="1">
            <a:spLocks noGrp="1"/>
          </p:cNvSpPr>
          <p:nvPr>
            <p:ph type="title"/>
          </p:nvPr>
        </p:nvSpPr>
        <p:spPr>
          <a:prstGeom prst="rect">
            <a:avLst/>
          </a:prstGeom>
        </p:spPr>
        <p:txBody>
          <a:bodyPr>
            <a:normAutofit fontScale="90000"/>
          </a:bodyPr>
          <a:lstStyle/>
          <a:p>
            <a:r>
              <a:t>Java Interfaces</a:t>
            </a:r>
          </a:p>
        </p:txBody>
      </p:sp>
      <p:sp>
        <p:nvSpPr>
          <p:cNvPr id="70" name="Content Placeholder 2"/>
          <p:cNvSpPr txBox="1">
            <a:spLocks noGrp="1"/>
          </p:cNvSpPr>
          <p:nvPr>
            <p:ph type="body" idx="1"/>
          </p:nvPr>
        </p:nvSpPr>
        <p:spPr>
          <a:prstGeom prst="rect">
            <a:avLst/>
          </a:prstGeom>
        </p:spPr>
        <p:txBody>
          <a:bodyPr/>
          <a:lstStyle/>
          <a:p>
            <a:r>
              <a:t>Program component that declares a number of public methods</a:t>
            </a:r>
          </a:p>
          <a:p>
            <a:pPr lvl="1"/>
            <a:r>
              <a:t>Should include comments to inform programmer</a:t>
            </a:r>
          </a:p>
          <a:p>
            <a:pPr lvl="1"/>
            <a:r>
              <a:t>Any data fields here should be public, final, static</a:t>
            </a:r>
          </a:p>
        </p:txBody>
      </p:sp>
    </p:spTree>
    <p:extLst>
      <p:ext uri="{BB962C8B-B14F-4D97-AF65-F5344CB8AC3E}">
        <p14:creationId xmlns:p14="http://schemas.microsoft.com/office/powerpoint/2010/main" val="41710183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itle 1"/>
          <p:cNvSpPr txBox="1">
            <a:spLocks noGrp="1"/>
          </p:cNvSpPr>
          <p:nvPr>
            <p:ph type="title"/>
          </p:nvPr>
        </p:nvSpPr>
        <p:spPr>
          <a:prstGeom prst="rect">
            <a:avLst/>
          </a:prstGeom>
        </p:spPr>
        <p:txBody>
          <a:bodyPr>
            <a:normAutofit fontScale="90000"/>
          </a:bodyPr>
          <a:lstStyle/>
          <a:p>
            <a:pPr defTabSz="868680">
              <a:defRPr sz="4180"/>
            </a:pPr>
            <a:r>
              <a:t>Interface </a:t>
            </a:r>
            <a:r>
              <a:rPr>
                <a:latin typeface="Courier New"/>
                <a:ea typeface="Courier New"/>
                <a:cs typeface="Courier New"/>
                <a:sym typeface="Courier New"/>
              </a:rPr>
              <a:t>Measurable</a:t>
            </a:r>
          </a:p>
        </p:txBody>
      </p:sp>
      <p:sp>
        <p:nvSpPr>
          <p:cNvPr id="73" name="Listing 2-1"/>
          <p:cNvSpPr txBox="1">
            <a:spLocks noGrp="1"/>
          </p:cNvSpPr>
          <p:nvPr>
            <p:ph type="body" sz="quarter" idx="1"/>
          </p:nvPr>
        </p:nvSpPr>
        <p:spPr>
          <a:xfrm>
            <a:off x="311700" y="5638799"/>
            <a:ext cx="8520600" cy="453033"/>
          </a:xfrm>
          <a:prstGeom prst="rect">
            <a:avLst/>
          </a:prstGeom>
        </p:spPr>
        <p:txBody>
          <a:bodyPr>
            <a:normAutofit fontScale="70000" lnSpcReduction="20000"/>
          </a:bodyPr>
          <a:lstStyle>
            <a:lvl1pPr defTabSz="749808">
              <a:defRPr sz="2952"/>
            </a:lvl1pPr>
          </a:lstStyle>
          <a:p>
            <a:r>
              <a:rPr dirty="0"/>
              <a:t>Listing 2-1</a:t>
            </a:r>
          </a:p>
        </p:txBody>
      </p:sp>
      <p:sp>
        <p:nvSpPr>
          <p:cNvPr id="74" name="/**…"/>
          <p:cNvSpPr txBox="1"/>
          <p:nvPr/>
        </p:nvSpPr>
        <p:spPr>
          <a:xfrm>
            <a:off x="565896" y="1026160"/>
            <a:ext cx="5535177" cy="38252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defTabSz="344804">
              <a:tabLst>
                <a:tab pos="342900" algn="l"/>
              </a:tabLst>
              <a:defRPr sz="1800">
                <a:solidFill>
                  <a:srgbClr val="008400"/>
                </a:solidFill>
                <a:latin typeface="Menlo"/>
                <a:ea typeface="Menlo"/>
                <a:cs typeface="Menlo"/>
                <a:sym typeface="Menlo"/>
              </a:defRPr>
            </a:pPr>
            <a:r>
              <a:rPr dirty="0"/>
              <a:t>/** </a:t>
            </a:r>
            <a:endParaRPr dirty="0">
              <a:solidFill>
                <a:srgbClr val="000000"/>
              </a:solidFill>
              <a:latin typeface="+mj-lt"/>
              <a:ea typeface="+mj-ea"/>
              <a:cs typeface="+mj-cs"/>
              <a:sym typeface="Helvetica"/>
            </a:endParaRPr>
          </a:p>
          <a:p>
            <a:pPr defTabSz="344804">
              <a:tabLst>
                <a:tab pos="342900" algn="l"/>
              </a:tabLst>
              <a:defRPr sz="1800">
                <a:solidFill>
                  <a:srgbClr val="008400"/>
                </a:solidFill>
                <a:latin typeface="Menlo"/>
                <a:ea typeface="Menlo"/>
                <a:cs typeface="Menlo"/>
                <a:sym typeface="Menlo"/>
              </a:defRPr>
            </a:pPr>
            <a:r>
              <a:rPr dirty="0"/>
              <a:t>   An interface for methods that return</a:t>
            </a:r>
            <a:endParaRPr dirty="0">
              <a:solidFill>
                <a:srgbClr val="000000"/>
              </a:solidFill>
              <a:latin typeface="+mj-lt"/>
              <a:ea typeface="+mj-ea"/>
              <a:cs typeface="+mj-cs"/>
              <a:sym typeface="Helvetica"/>
            </a:endParaRPr>
          </a:p>
          <a:p>
            <a:pPr defTabSz="344804">
              <a:tabLst>
                <a:tab pos="342900" algn="l"/>
              </a:tabLst>
              <a:defRPr sz="1800">
                <a:solidFill>
                  <a:srgbClr val="008400"/>
                </a:solidFill>
                <a:latin typeface="Menlo"/>
                <a:ea typeface="Menlo"/>
                <a:cs typeface="Menlo"/>
                <a:sym typeface="Menlo"/>
              </a:defRPr>
            </a:pPr>
            <a:r>
              <a:rPr dirty="0"/>
              <a:t>   the perimeter and area of an object.</a:t>
            </a:r>
            <a:endParaRPr dirty="0">
              <a:solidFill>
                <a:srgbClr val="000000"/>
              </a:solidFill>
              <a:latin typeface="+mj-lt"/>
              <a:ea typeface="+mj-ea"/>
              <a:cs typeface="+mj-cs"/>
              <a:sym typeface="Helvetica"/>
            </a:endParaRPr>
          </a:p>
          <a:p>
            <a:pPr defTabSz="344804">
              <a:tabLst>
                <a:tab pos="342900" algn="l"/>
              </a:tabLst>
              <a:defRPr sz="1800">
                <a:solidFill>
                  <a:srgbClr val="008400"/>
                </a:solidFill>
                <a:latin typeface="Menlo"/>
                <a:ea typeface="Menlo"/>
                <a:cs typeface="Menlo"/>
                <a:sym typeface="Menlo"/>
              </a:defRPr>
            </a:pPr>
            <a:r>
              <a:rPr dirty="0"/>
              <a:t>*/</a:t>
            </a:r>
            <a:endParaRPr dirty="0">
              <a:solidFill>
                <a:srgbClr val="000000"/>
              </a:solidFill>
              <a:latin typeface="+mj-lt"/>
              <a:ea typeface="+mj-ea"/>
              <a:cs typeface="+mj-cs"/>
              <a:sym typeface="Helvetica"/>
            </a:endParaRPr>
          </a:p>
          <a:p>
            <a:pPr defTabSz="344804">
              <a:tabLst>
                <a:tab pos="342900" algn="l"/>
              </a:tabLst>
              <a:defRPr sz="1800">
                <a:latin typeface="Menlo"/>
                <a:ea typeface="Menlo"/>
                <a:cs typeface="Menlo"/>
                <a:sym typeface="Menlo"/>
              </a:defRPr>
            </a:pPr>
            <a:r>
              <a:rPr dirty="0">
                <a:solidFill>
                  <a:srgbClr val="BA2DA2"/>
                </a:solidFill>
              </a:rPr>
              <a:t>public</a:t>
            </a:r>
            <a:r>
              <a:rPr dirty="0"/>
              <a:t> </a:t>
            </a:r>
            <a:r>
              <a:rPr dirty="0">
                <a:solidFill>
                  <a:srgbClr val="BA2DA2"/>
                </a:solidFill>
              </a:rPr>
              <a:t>interface</a:t>
            </a:r>
            <a:r>
              <a:rPr dirty="0"/>
              <a:t> Measurable</a:t>
            </a:r>
            <a:endParaRPr dirty="0">
              <a:latin typeface="+mj-lt"/>
              <a:ea typeface="+mj-ea"/>
              <a:cs typeface="+mj-cs"/>
              <a:sym typeface="Helvetica"/>
            </a:endParaRPr>
          </a:p>
          <a:p>
            <a:pPr defTabSz="344804">
              <a:tabLst>
                <a:tab pos="342900" algn="l"/>
              </a:tabLst>
              <a:defRPr sz="1800">
                <a:latin typeface="Menlo"/>
                <a:ea typeface="Menlo"/>
                <a:cs typeface="Menlo"/>
                <a:sym typeface="Menlo"/>
              </a:defRPr>
            </a:pPr>
            <a:r>
              <a:rPr dirty="0"/>
              <a:t>{</a:t>
            </a:r>
            <a:endParaRPr dirty="0">
              <a:latin typeface="+mj-lt"/>
              <a:ea typeface="+mj-ea"/>
              <a:cs typeface="+mj-cs"/>
              <a:sym typeface="Helvetica"/>
            </a:endParaRPr>
          </a:p>
          <a:p>
            <a:pPr defTabSz="344804">
              <a:tabLst>
                <a:tab pos="342900" algn="l"/>
              </a:tabLst>
              <a:defRPr sz="1800">
                <a:solidFill>
                  <a:srgbClr val="008400"/>
                </a:solidFill>
                <a:latin typeface="Menlo"/>
                <a:ea typeface="Menlo"/>
                <a:cs typeface="Menlo"/>
                <a:sym typeface="Menlo"/>
              </a:defRPr>
            </a:pPr>
            <a:r>
              <a:rPr dirty="0">
                <a:solidFill>
                  <a:srgbClr val="000000"/>
                </a:solidFill>
              </a:rPr>
              <a:t>   </a:t>
            </a:r>
            <a:r>
              <a:rPr dirty="0"/>
              <a:t>/** Gets the perimeter.</a:t>
            </a:r>
            <a:endParaRPr dirty="0">
              <a:solidFill>
                <a:srgbClr val="000000"/>
              </a:solidFill>
              <a:latin typeface="+mj-lt"/>
              <a:ea typeface="+mj-ea"/>
              <a:cs typeface="+mj-cs"/>
              <a:sym typeface="Helvetica"/>
            </a:endParaRPr>
          </a:p>
          <a:p>
            <a:pPr defTabSz="344804">
              <a:tabLst>
                <a:tab pos="342900" algn="l"/>
              </a:tabLst>
              <a:defRPr sz="1800">
                <a:solidFill>
                  <a:srgbClr val="008400"/>
                </a:solidFill>
                <a:latin typeface="Menlo"/>
                <a:ea typeface="Menlo"/>
                <a:cs typeface="Menlo"/>
                <a:sym typeface="Menlo"/>
              </a:defRPr>
            </a:pPr>
            <a:r>
              <a:rPr dirty="0"/>
              <a:t>       </a:t>
            </a:r>
            <a:r>
              <a:rPr b="1" dirty="0"/>
              <a:t>@return</a:t>
            </a:r>
            <a:r>
              <a:rPr dirty="0"/>
              <a:t>  The perimeter. */</a:t>
            </a:r>
            <a:endParaRPr dirty="0">
              <a:solidFill>
                <a:srgbClr val="000000"/>
              </a:solidFill>
              <a:latin typeface="+mj-lt"/>
              <a:ea typeface="+mj-ea"/>
              <a:cs typeface="+mj-cs"/>
              <a:sym typeface="Helvetica"/>
            </a:endParaRPr>
          </a:p>
          <a:p>
            <a:pPr defTabSz="344804">
              <a:tabLst>
                <a:tab pos="342900" algn="l"/>
              </a:tabLst>
              <a:defRPr sz="1800">
                <a:latin typeface="Menlo"/>
                <a:ea typeface="Menlo"/>
                <a:cs typeface="Menlo"/>
                <a:sym typeface="Menlo"/>
              </a:defRPr>
            </a:pPr>
            <a:r>
              <a:rPr dirty="0"/>
              <a:t>   </a:t>
            </a:r>
            <a:r>
              <a:rPr dirty="0">
                <a:solidFill>
                  <a:srgbClr val="BA2DA2"/>
                </a:solidFill>
              </a:rPr>
              <a:t>public</a:t>
            </a:r>
            <a:r>
              <a:rPr dirty="0"/>
              <a:t> </a:t>
            </a:r>
            <a:r>
              <a:rPr dirty="0">
                <a:solidFill>
                  <a:srgbClr val="BA2DA2"/>
                </a:solidFill>
              </a:rPr>
              <a:t>double</a:t>
            </a:r>
            <a:r>
              <a:rPr dirty="0"/>
              <a:t> </a:t>
            </a:r>
            <a:r>
              <a:rPr dirty="0" err="1"/>
              <a:t>getPerimeter</a:t>
            </a:r>
            <a:r>
              <a:rPr dirty="0"/>
              <a:t>();</a:t>
            </a:r>
            <a:endParaRPr dirty="0">
              <a:latin typeface="+mj-lt"/>
              <a:ea typeface="+mj-ea"/>
              <a:cs typeface="+mj-cs"/>
              <a:sym typeface="Helvetica"/>
            </a:endParaRPr>
          </a:p>
          <a:p>
            <a:pPr defTabSz="344804">
              <a:tabLst>
                <a:tab pos="342900" algn="l"/>
              </a:tabLst>
              <a:defRPr sz="1800">
                <a:latin typeface="Menlo"/>
                <a:ea typeface="Menlo"/>
                <a:cs typeface="Menlo"/>
                <a:sym typeface="Menlo"/>
              </a:defRPr>
            </a:pPr>
            <a:r>
              <a:rPr dirty="0"/>
              <a:t>   </a:t>
            </a:r>
            <a:endParaRPr dirty="0">
              <a:latin typeface="+mj-lt"/>
              <a:ea typeface="+mj-ea"/>
              <a:cs typeface="+mj-cs"/>
              <a:sym typeface="Helvetica"/>
            </a:endParaRPr>
          </a:p>
          <a:p>
            <a:pPr defTabSz="344804">
              <a:tabLst>
                <a:tab pos="342900" algn="l"/>
              </a:tabLst>
              <a:defRPr sz="1800">
                <a:solidFill>
                  <a:srgbClr val="008400"/>
                </a:solidFill>
                <a:latin typeface="Menlo"/>
                <a:ea typeface="Menlo"/>
                <a:cs typeface="Menlo"/>
                <a:sym typeface="Menlo"/>
              </a:defRPr>
            </a:pPr>
            <a:r>
              <a:rPr dirty="0">
                <a:solidFill>
                  <a:srgbClr val="000000"/>
                </a:solidFill>
              </a:rPr>
              <a:t>   </a:t>
            </a:r>
            <a:r>
              <a:rPr dirty="0"/>
              <a:t>/** Gets the area.</a:t>
            </a:r>
            <a:endParaRPr dirty="0">
              <a:solidFill>
                <a:srgbClr val="000000"/>
              </a:solidFill>
              <a:latin typeface="+mj-lt"/>
              <a:ea typeface="+mj-ea"/>
              <a:cs typeface="+mj-cs"/>
              <a:sym typeface="Helvetica"/>
            </a:endParaRPr>
          </a:p>
          <a:p>
            <a:pPr defTabSz="344804">
              <a:tabLst>
                <a:tab pos="342900" algn="l"/>
              </a:tabLst>
              <a:defRPr sz="1800">
                <a:solidFill>
                  <a:srgbClr val="008400"/>
                </a:solidFill>
                <a:latin typeface="Menlo"/>
                <a:ea typeface="Menlo"/>
                <a:cs typeface="Menlo"/>
                <a:sym typeface="Menlo"/>
              </a:defRPr>
            </a:pPr>
            <a:r>
              <a:rPr dirty="0"/>
              <a:t>       </a:t>
            </a:r>
            <a:r>
              <a:rPr b="1" dirty="0"/>
              <a:t>@return</a:t>
            </a:r>
            <a:r>
              <a:rPr dirty="0"/>
              <a:t>  The area. */</a:t>
            </a:r>
            <a:endParaRPr dirty="0">
              <a:solidFill>
                <a:srgbClr val="000000"/>
              </a:solidFill>
              <a:latin typeface="+mj-lt"/>
              <a:ea typeface="+mj-ea"/>
              <a:cs typeface="+mj-cs"/>
              <a:sym typeface="Helvetica"/>
            </a:endParaRPr>
          </a:p>
          <a:p>
            <a:pPr defTabSz="344804">
              <a:tabLst>
                <a:tab pos="342900" algn="l"/>
              </a:tabLst>
              <a:defRPr sz="1800">
                <a:latin typeface="Menlo"/>
                <a:ea typeface="Menlo"/>
                <a:cs typeface="Menlo"/>
                <a:sym typeface="Menlo"/>
              </a:defRPr>
            </a:pPr>
            <a:r>
              <a:rPr dirty="0"/>
              <a:t>   </a:t>
            </a:r>
            <a:r>
              <a:rPr dirty="0">
                <a:solidFill>
                  <a:srgbClr val="BA2DA2"/>
                </a:solidFill>
              </a:rPr>
              <a:t>public</a:t>
            </a:r>
            <a:r>
              <a:rPr dirty="0"/>
              <a:t> </a:t>
            </a:r>
            <a:r>
              <a:rPr dirty="0">
                <a:solidFill>
                  <a:srgbClr val="BA2DA2"/>
                </a:solidFill>
              </a:rPr>
              <a:t>double</a:t>
            </a:r>
            <a:r>
              <a:rPr dirty="0"/>
              <a:t> </a:t>
            </a:r>
            <a:r>
              <a:rPr dirty="0" err="1"/>
              <a:t>getArea</a:t>
            </a:r>
            <a:r>
              <a:rPr dirty="0"/>
              <a:t>();</a:t>
            </a:r>
            <a:endParaRPr dirty="0">
              <a:latin typeface="+mj-lt"/>
              <a:ea typeface="+mj-ea"/>
              <a:cs typeface="+mj-cs"/>
              <a:sym typeface="Helvetica"/>
            </a:endParaRPr>
          </a:p>
          <a:p>
            <a:pPr defTabSz="344804">
              <a:tabLst>
                <a:tab pos="342900" algn="l"/>
              </a:tabLst>
              <a:defRPr sz="1800">
                <a:solidFill>
                  <a:srgbClr val="008400"/>
                </a:solidFill>
                <a:latin typeface="Menlo"/>
                <a:ea typeface="Menlo"/>
                <a:cs typeface="Menlo"/>
                <a:sym typeface="Menlo"/>
              </a:defRPr>
            </a:pPr>
            <a:r>
              <a:rPr dirty="0">
                <a:solidFill>
                  <a:srgbClr val="000000"/>
                </a:solidFill>
              </a:rPr>
              <a:t>} </a:t>
            </a:r>
            <a:r>
              <a:rPr dirty="0"/>
              <a:t>// end Measurable</a:t>
            </a:r>
          </a:p>
        </p:txBody>
      </p:sp>
    </p:spTree>
    <p:extLst>
      <p:ext uri="{BB962C8B-B14F-4D97-AF65-F5344CB8AC3E}">
        <p14:creationId xmlns:p14="http://schemas.microsoft.com/office/powerpoint/2010/main" val="13713161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p:nvPr/>
        </p:nvSpPr>
        <p:spPr>
          <a:xfrm>
            <a:off x="685800" y="6356350"/>
            <a:ext cx="8051799" cy="365125"/>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898989"/>
              </a:buClr>
              <a:buSzPct val="25000"/>
              <a:buFont typeface="Arial"/>
              <a:buNone/>
            </a:pPr>
            <a:r>
              <a:rPr lang="en-US" sz="1200" b="0" i="0" u="none">
                <a:solidFill>
                  <a:srgbClr val="898989"/>
                </a:solidFill>
                <a:latin typeface="Arial"/>
                <a:ea typeface="Arial"/>
                <a:cs typeface="Arial"/>
                <a:sym typeface="Arial"/>
              </a:rPr>
              <a:t>© 2015 Pearson Education, Inc., Upper Saddle River, NJ.  All rights reserved.</a:t>
            </a:r>
          </a:p>
        </p:txBody>
      </p:sp>
      <p:sp>
        <p:nvSpPr>
          <p:cNvPr id="121" name="Shape 121"/>
          <p:cNvSpPr txBox="1"/>
          <p:nvPr/>
        </p:nvSpPr>
        <p:spPr>
          <a:xfrm>
            <a:off x="415925" y="658812"/>
            <a:ext cx="8188324" cy="221614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2400" b="1" i="0" u="none">
                <a:solidFill>
                  <a:schemeClr val="dk1"/>
                </a:solidFill>
                <a:latin typeface="Arial"/>
                <a:ea typeface="Arial"/>
                <a:cs typeface="Arial"/>
                <a:sym typeface="Arial"/>
              </a:rPr>
              <a:t>Programming Tip:</a:t>
            </a:r>
            <a:r>
              <a:rPr lang="en-US" sz="2400" b="0" i="0" u="none">
                <a:solidFill>
                  <a:schemeClr val="dk1"/>
                </a:solidFill>
                <a:latin typeface="Arial"/>
                <a:ea typeface="Arial"/>
                <a:cs typeface="Arial"/>
                <a:sym typeface="Arial"/>
              </a:rPr>
              <a:t> </a:t>
            </a:r>
          </a:p>
          <a:p>
            <a:pPr marL="0" marR="0" lvl="0" indent="0" algn="l" rtl="0">
              <a:lnSpc>
                <a:spcPct val="100000"/>
              </a:lnSpc>
              <a:spcBef>
                <a:spcPts val="0"/>
              </a:spcBef>
              <a:spcAft>
                <a:spcPts val="0"/>
              </a:spcAft>
              <a:buClr>
                <a:schemeClr val="dk1"/>
              </a:buClr>
              <a:buFont typeface="Arial"/>
              <a:buNone/>
            </a:pPr>
            <a:endParaRPr sz="1800" b="0" i="0" u="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ct val="25000"/>
              <a:buFont typeface="Arial"/>
              <a:buNone/>
            </a:pPr>
            <a:r>
              <a:rPr lang="en-US" sz="2400" b="0" i="0" u="none">
                <a:solidFill>
                  <a:schemeClr val="dk1"/>
                </a:solidFill>
                <a:latin typeface="Arial"/>
                <a:ea typeface="Arial"/>
                <a:cs typeface="Arial"/>
                <a:sym typeface="Arial"/>
              </a:rPr>
              <a:t>A Java interface is a good place to provide comments that specify each method’s purpose, parameters, precondition, and postcondition. In this way, you can specify a class in one file and implement it in another</a:t>
            </a:r>
          </a:p>
        </p:txBody>
      </p:sp>
    </p:spTree>
    <p:extLst>
      <p:ext uri="{BB962C8B-B14F-4D97-AF65-F5344CB8AC3E}">
        <p14:creationId xmlns:p14="http://schemas.microsoft.com/office/powerpoint/2010/main" val="33232165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itle 1"/>
          <p:cNvSpPr txBox="1">
            <a:spLocks noGrp="1"/>
          </p:cNvSpPr>
          <p:nvPr>
            <p:ph type="title"/>
          </p:nvPr>
        </p:nvSpPr>
        <p:spPr>
          <a:prstGeom prst="rect">
            <a:avLst/>
          </a:prstGeom>
        </p:spPr>
        <p:txBody>
          <a:bodyPr anchor="t">
            <a:normAutofit fontScale="90000"/>
          </a:bodyPr>
          <a:lstStyle/>
          <a:p>
            <a:r>
              <a:t>Implementing an Interface</a:t>
            </a:r>
          </a:p>
        </p:txBody>
      </p:sp>
      <p:sp>
        <p:nvSpPr>
          <p:cNvPr id="81" name="FIGURE P-3 The files for an interface, a class that implements the interface, and the client"/>
          <p:cNvSpPr txBox="1">
            <a:spLocks noGrp="1"/>
          </p:cNvSpPr>
          <p:nvPr>
            <p:ph type="body" sz="quarter" idx="1"/>
          </p:nvPr>
        </p:nvSpPr>
        <p:spPr>
          <a:xfrm>
            <a:off x="311700" y="5501131"/>
            <a:ext cx="8520600" cy="590701"/>
          </a:xfrm>
          <a:prstGeom prst="rect">
            <a:avLst/>
          </a:prstGeom>
        </p:spPr>
        <p:txBody>
          <a:bodyPr/>
          <a:lstStyle>
            <a:lvl1pPr defTabSz="411479">
              <a:defRPr sz="1619"/>
            </a:lvl1pPr>
          </a:lstStyle>
          <a:p>
            <a:r>
              <a:rPr dirty="0"/>
              <a:t>FIGURE P-3 The files for an interface, a class that implements the interface, and the client</a:t>
            </a:r>
          </a:p>
        </p:txBody>
      </p:sp>
      <p:pic>
        <p:nvPicPr>
          <p:cNvPr id="82" name="The files for an interface, a class that implements the interface and the client.&#10;&#10;Picture 2" descr="The files for an interface, a class that implements the interface and the client.Picture 2"/>
          <p:cNvPicPr>
            <a:picLocks noChangeAspect="1"/>
          </p:cNvPicPr>
          <p:nvPr/>
        </p:nvPicPr>
        <p:blipFill>
          <a:blip r:embed="rId2">
            <a:extLst/>
          </a:blip>
          <a:stretch>
            <a:fillRect/>
          </a:stretch>
        </p:blipFill>
        <p:spPr>
          <a:xfrm>
            <a:off x="304800" y="1926335"/>
            <a:ext cx="8534400" cy="3005329"/>
          </a:xfrm>
          <a:prstGeom prst="rect">
            <a:avLst/>
          </a:prstGeom>
          <a:ln w="12700">
            <a:miter lim="400000"/>
          </a:ln>
        </p:spPr>
      </p:pic>
    </p:spTree>
    <p:extLst>
      <p:ext uri="{BB962C8B-B14F-4D97-AF65-F5344CB8AC3E}">
        <p14:creationId xmlns:p14="http://schemas.microsoft.com/office/powerpoint/2010/main" val="21022981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itle 1"/>
          <p:cNvSpPr txBox="1">
            <a:spLocks noGrp="1"/>
          </p:cNvSpPr>
          <p:nvPr>
            <p:ph type="title"/>
          </p:nvPr>
        </p:nvSpPr>
        <p:spPr>
          <a:prstGeom prst="rect">
            <a:avLst/>
          </a:prstGeom>
        </p:spPr>
        <p:txBody>
          <a:bodyPr>
            <a:normAutofit fontScale="90000"/>
          </a:bodyPr>
          <a:lstStyle/>
          <a:p>
            <a:r>
              <a:t>Implementing an Interface</a:t>
            </a:r>
          </a:p>
        </p:txBody>
      </p:sp>
      <p:sp>
        <p:nvSpPr>
          <p:cNvPr id="85" name="Content Placeholder 4"/>
          <p:cNvSpPr txBox="1">
            <a:spLocks noGrp="1"/>
          </p:cNvSpPr>
          <p:nvPr>
            <p:ph type="body" idx="1"/>
          </p:nvPr>
        </p:nvSpPr>
        <p:spPr>
          <a:prstGeom prst="rect">
            <a:avLst/>
          </a:prstGeom>
        </p:spPr>
        <p:txBody>
          <a:bodyPr/>
          <a:lstStyle/>
          <a:p>
            <a:r>
              <a:t>A way for programmer to guarantee a class has certain methods</a:t>
            </a:r>
          </a:p>
          <a:p>
            <a:r>
              <a:t>Several classes can implement the same interface</a:t>
            </a:r>
          </a:p>
          <a:p>
            <a:r>
              <a:t>A class can implement more than one interface</a:t>
            </a:r>
          </a:p>
        </p:txBody>
      </p:sp>
    </p:spTree>
    <p:extLst>
      <p:ext uri="{BB962C8B-B14F-4D97-AF65-F5344CB8AC3E}">
        <p14:creationId xmlns:p14="http://schemas.microsoft.com/office/powerpoint/2010/main" val="31645510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635000" y="152400"/>
            <a:ext cx="8229600" cy="1397000"/>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Interface as a Data Type</a:t>
            </a:r>
          </a:p>
        </p:txBody>
      </p:sp>
      <p:sp>
        <p:nvSpPr>
          <p:cNvPr id="164" name="Shape 164"/>
          <p:cNvSpPr txBox="1">
            <a:spLocks noGrp="1"/>
          </p:cNvSpPr>
          <p:nvPr>
            <p:ph type="body" idx="1"/>
          </p:nvPr>
        </p:nvSpPr>
        <p:spPr>
          <a:xfrm>
            <a:off x="635000" y="1787525"/>
            <a:ext cx="8229600" cy="4452936"/>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dk1"/>
              </a:buClr>
              <a:buSzPct val="100000"/>
              <a:buFont typeface="Arial"/>
              <a:buChar char="•"/>
            </a:pPr>
            <a:r>
              <a:rPr lang="en-US" sz="3200" b="0" i="0" u="none" dirty="0">
                <a:solidFill>
                  <a:schemeClr val="dk1"/>
                </a:solidFill>
                <a:latin typeface="Arial"/>
                <a:ea typeface="Arial"/>
                <a:cs typeface="Arial"/>
                <a:sym typeface="Arial"/>
              </a:rPr>
              <a:t>You can use a Java interface as you would a data type</a:t>
            </a:r>
          </a:p>
          <a:p>
            <a:pPr marL="342900" marR="0" lvl="0" indent="-342900" algn="l" rtl="0">
              <a:lnSpc>
                <a:spcPct val="100000"/>
              </a:lnSpc>
              <a:spcBef>
                <a:spcPts val="640"/>
              </a:spcBef>
              <a:spcAft>
                <a:spcPts val="0"/>
              </a:spcAft>
              <a:buClr>
                <a:schemeClr val="dk1"/>
              </a:buClr>
              <a:buSzPct val="100000"/>
              <a:buFont typeface="Arial"/>
              <a:buChar char="•"/>
            </a:pPr>
            <a:r>
              <a:rPr lang="en-US" sz="3200" b="0" i="0" u="none" dirty="0">
                <a:solidFill>
                  <a:schemeClr val="dk1"/>
                </a:solidFill>
                <a:latin typeface="Arial"/>
                <a:ea typeface="Arial"/>
                <a:cs typeface="Arial"/>
                <a:sym typeface="Arial"/>
              </a:rPr>
              <a:t>Indicates variable can invoke certain set of methods and only those methods.</a:t>
            </a:r>
          </a:p>
          <a:p>
            <a:pPr marL="342900" marR="0" lvl="0" indent="-342900" algn="l" rtl="0">
              <a:lnSpc>
                <a:spcPct val="100000"/>
              </a:lnSpc>
              <a:spcBef>
                <a:spcPts val="640"/>
              </a:spcBef>
              <a:spcAft>
                <a:spcPts val="0"/>
              </a:spcAft>
              <a:buClr>
                <a:schemeClr val="dk1"/>
              </a:buClr>
              <a:buSzPct val="100000"/>
              <a:buFont typeface="Arial"/>
              <a:buChar char="•"/>
            </a:pPr>
            <a:r>
              <a:rPr lang="en-US" sz="3200" b="0" i="0" u="none" dirty="0" smtClean="0">
                <a:solidFill>
                  <a:schemeClr val="dk1"/>
                </a:solidFill>
                <a:latin typeface="Arial"/>
                <a:ea typeface="Arial"/>
                <a:cs typeface="Arial"/>
                <a:sym typeface="Arial"/>
              </a:rPr>
              <a:t>An </a:t>
            </a:r>
            <a:r>
              <a:rPr lang="en-US" sz="3200" b="0" i="0" u="none" dirty="0">
                <a:solidFill>
                  <a:schemeClr val="dk1"/>
                </a:solidFill>
                <a:latin typeface="Arial"/>
                <a:ea typeface="Arial"/>
                <a:cs typeface="Arial"/>
                <a:sym typeface="Arial"/>
              </a:rPr>
              <a:t>interface can be used to derive another interface by using inheritance</a:t>
            </a:r>
          </a:p>
          <a:p>
            <a:pPr marL="342900" marR="0" lvl="0" indent="-342900" algn="l" rtl="0">
              <a:spcBef>
                <a:spcPts val="640"/>
              </a:spcBef>
              <a:spcAft>
                <a:spcPts val="0"/>
              </a:spcAft>
              <a:buClr>
                <a:schemeClr val="dk1"/>
              </a:buClr>
              <a:buSzPct val="100000"/>
              <a:buFont typeface="Arial"/>
              <a:buNone/>
            </a:pPr>
            <a:endParaRPr sz="3200" b="0" i="0" u="none" dirty="0">
              <a:solidFill>
                <a:schemeClr val="dk1"/>
              </a:solidFill>
              <a:latin typeface="Arial"/>
              <a:ea typeface="Arial"/>
              <a:cs typeface="Arial"/>
              <a:sym typeface="Arial"/>
            </a:endParaRPr>
          </a:p>
        </p:txBody>
      </p:sp>
      <p:sp>
        <p:nvSpPr>
          <p:cNvPr id="165" name="Shape 165"/>
          <p:cNvSpPr txBox="1"/>
          <p:nvPr/>
        </p:nvSpPr>
        <p:spPr>
          <a:xfrm>
            <a:off x="685800" y="6492875"/>
            <a:ext cx="8051799" cy="365125"/>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898989"/>
              </a:buClr>
              <a:buSzPct val="25000"/>
              <a:buFont typeface="Arial"/>
              <a:buNone/>
            </a:pPr>
            <a:r>
              <a:rPr lang="en-US" sz="1200" b="0" i="0" u="none">
                <a:solidFill>
                  <a:srgbClr val="898989"/>
                </a:solidFill>
                <a:latin typeface="Arial"/>
                <a:ea typeface="Arial"/>
                <a:cs typeface="Arial"/>
                <a:sym typeface="Arial"/>
              </a:rPr>
              <a:t>© 2015 Pearson Education, Inc., Upper Saddle River, NJ.  All rights reserved.</a:t>
            </a:r>
          </a:p>
        </p:txBody>
      </p:sp>
    </p:spTree>
    <p:extLst>
      <p:ext uri="{BB962C8B-B14F-4D97-AF65-F5344CB8AC3E}">
        <p14:creationId xmlns:p14="http://schemas.microsoft.com/office/powerpoint/2010/main" val="32391464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itle 2"/>
          <p:cNvSpPr txBox="1">
            <a:spLocks noGrp="1"/>
          </p:cNvSpPr>
          <p:nvPr>
            <p:ph type="title"/>
          </p:nvPr>
        </p:nvSpPr>
        <p:spPr>
          <a:prstGeom prst="rect">
            <a:avLst/>
          </a:prstGeom>
        </p:spPr>
        <p:txBody>
          <a:bodyPr>
            <a:normAutofit fontScale="90000"/>
          </a:bodyPr>
          <a:lstStyle/>
          <a:p>
            <a:r>
              <a:t>Interface vs. Abstract Class</a:t>
            </a:r>
          </a:p>
        </p:txBody>
      </p:sp>
      <p:sp>
        <p:nvSpPr>
          <p:cNvPr id="91" name="Content Placeholder 3"/>
          <p:cNvSpPr txBox="1">
            <a:spLocks noGrp="1"/>
          </p:cNvSpPr>
          <p:nvPr>
            <p:ph type="body" idx="1"/>
          </p:nvPr>
        </p:nvSpPr>
        <p:spPr>
          <a:prstGeom prst="rect">
            <a:avLst/>
          </a:prstGeom>
        </p:spPr>
        <p:txBody>
          <a:bodyPr>
            <a:normAutofit lnSpcReduction="10000"/>
          </a:bodyPr>
          <a:lstStyle/>
          <a:p>
            <a:r>
              <a:rPr dirty="0"/>
              <a:t>Purpose of interface similar to that of abstract class</a:t>
            </a:r>
          </a:p>
          <a:p>
            <a:pPr lvl="1"/>
            <a:r>
              <a:rPr dirty="0"/>
              <a:t>But an interface is not a class</a:t>
            </a:r>
          </a:p>
          <a:p>
            <a:r>
              <a:rPr dirty="0"/>
              <a:t>Use an abstract class …</a:t>
            </a:r>
          </a:p>
          <a:p>
            <a:pPr lvl="1"/>
            <a:r>
              <a:rPr dirty="0"/>
              <a:t>If you want to provide a method definition </a:t>
            </a:r>
          </a:p>
          <a:p>
            <a:pPr lvl="1"/>
            <a:r>
              <a:rPr dirty="0"/>
              <a:t>Or declare a private data field that your classes will have in common</a:t>
            </a:r>
          </a:p>
          <a:p>
            <a:r>
              <a:rPr dirty="0"/>
              <a:t>A class can implement several interfaces but can extend only one abstract class.</a:t>
            </a:r>
          </a:p>
        </p:txBody>
      </p:sp>
    </p:spTree>
    <p:extLst>
      <p:ext uri="{BB962C8B-B14F-4D97-AF65-F5344CB8AC3E}">
        <p14:creationId xmlns:p14="http://schemas.microsoft.com/office/powerpoint/2010/main" val="17435612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1"/>
          <p:cNvSpPr txBox="1">
            <a:spLocks noGrp="1"/>
          </p:cNvSpPr>
          <p:nvPr>
            <p:ph type="title"/>
          </p:nvPr>
        </p:nvSpPr>
        <p:spPr>
          <a:prstGeom prst="rect">
            <a:avLst/>
          </a:prstGeom>
        </p:spPr>
        <p:txBody>
          <a:bodyPr>
            <a:normAutofit fontScale="90000"/>
          </a:bodyPr>
          <a:lstStyle/>
          <a:p>
            <a:r>
              <a:t>Choosing Classes</a:t>
            </a:r>
          </a:p>
        </p:txBody>
      </p:sp>
      <p:sp>
        <p:nvSpPr>
          <p:cNvPr id="97" name="Content Placeholder 2"/>
          <p:cNvSpPr txBox="1">
            <a:spLocks noGrp="1"/>
          </p:cNvSpPr>
          <p:nvPr>
            <p:ph type="body" idx="1"/>
          </p:nvPr>
        </p:nvSpPr>
        <p:spPr>
          <a:prstGeom prst="rect">
            <a:avLst/>
          </a:prstGeom>
        </p:spPr>
        <p:txBody>
          <a:bodyPr/>
          <a:lstStyle/>
          <a:p>
            <a:r>
              <a:t>Consider a registration system for your school …</a:t>
            </a:r>
          </a:p>
          <a:p>
            <a:r>
              <a:t>Issues:</a:t>
            </a:r>
          </a:p>
          <a:p>
            <a:pPr lvl="1"/>
            <a:r>
              <a:t>Who, what will use the system?</a:t>
            </a:r>
          </a:p>
          <a:p>
            <a:pPr lvl="1"/>
            <a:r>
              <a:t>What can each actor do with the system?</a:t>
            </a:r>
          </a:p>
          <a:p>
            <a:pPr lvl="1"/>
            <a:r>
              <a:t>Which scenarios involve common goals?</a:t>
            </a:r>
          </a:p>
        </p:txBody>
      </p:sp>
    </p:spTree>
    <p:extLst>
      <p:ext uri="{BB962C8B-B14F-4D97-AF65-F5344CB8AC3E}">
        <p14:creationId xmlns:p14="http://schemas.microsoft.com/office/powerpoint/2010/main" val="33128026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7" name="Table"/>
          <p:cNvGraphicFramePr/>
          <p:nvPr>
            <p:extLst>
              <p:ext uri="{D42A27DB-BD31-4B8C-83A1-F6EECF244321}">
                <p14:modId xmlns:p14="http://schemas.microsoft.com/office/powerpoint/2010/main" val="3908048576"/>
              </p:ext>
            </p:extLst>
          </p:nvPr>
        </p:nvGraphicFramePr>
        <p:xfrm>
          <a:off x="990600" y="1412284"/>
          <a:ext cx="7098029" cy="4206240"/>
        </p:xfrm>
        <a:graphic>
          <a:graphicData uri="http://schemas.openxmlformats.org/drawingml/2006/table">
            <a:tbl>
              <a:tblPr/>
              <a:tblGrid>
                <a:gridCol w="7098029">
                  <a:extLst>
                    <a:ext uri="{9D8B030D-6E8A-4147-A177-3AD203B41FA5}">
                      <a16:colId xmlns:a16="http://schemas.microsoft.com/office/drawing/2014/main" val="20000"/>
                    </a:ext>
                  </a:extLst>
                </a:gridCol>
              </a:tblGrid>
              <a:tr h="485764">
                <a:tc>
                  <a:txBody>
                    <a:bodyPr/>
                    <a:lstStyle/>
                    <a:p>
                      <a:pPr marL="979805" marR="973455" algn="ctr" defTabSz="457200">
                        <a:spcBef>
                          <a:spcPts val="200"/>
                        </a:spcBef>
                        <a:defRPr sz="1800"/>
                      </a:pPr>
                      <a:r>
                        <a:rPr sz="3600" b="1" i="1">
                          <a:solidFill>
                            <a:srgbClr val="2F2A2B"/>
                          </a:solidFill>
                        </a:rPr>
                        <a:t>CourseSchedule</a:t>
                      </a:r>
                    </a:p>
                  </a:txBody>
                  <a:tcPr marL="63500" marR="63500" marT="0" marB="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DDDDDD"/>
                      </a:solidFill>
                      <a:miter lim="400000"/>
                    </a:lnB>
                    <a:solidFill>
                      <a:srgbClr val="FFFFFF"/>
                    </a:solidFill>
                  </a:tcPr>
                </a:tc>
                <a:extLst>
                  <a:ext uri="{0D108BD9-81ED-4DB2-BD59-A6C34878D82A}">
                    <a16:rowId xmlns:a16="http://schemas.microsoft.com/office/drawing/2014/main" val="10000"/>
                  </a:ext>
                </a:extLst>
              </a:tr>
              <a:tr h="333301">
                <a:tc>
                  <a:txBody>
                    <a:bodyPr/>
                    <a:lstStyle/>
                    <a:p>
                      <a:pPr marL="118745" algn="l" defTabSz="457200">
                        <a:defRPr sz="1800"/>
                      </a:pPr>
                      <a:r>
                        <a:rPr sz="2400" b="1" i="1" spc="-20">
                          <a:solidFill>
                            <a:srgbClr val="2F2A2B"/>
                          </a:solidFill>
                        </a:rPr>
                        <a:t>Responsibilities</a:t>
                      </a:r>
                    </a:p>
                  </a:txBody>
                  <a:tcPr marL="63500" marR="63500" marT="0" marB="0" anchor="ctr" horzOverflow="overflow">
                    <a:lnL w="12700">
                      <a:solidFill>
                        <a:srgbClr val="000000"/>
                      </a:solidFill>
                      <a:miter lim="400000"/>
                    </a:lnL>
                    <a:lnR w="12700">
                      <a:solidFill>
                        <a:srgbClr val="000000"/>
                      </a:solidFill>
                      <a:miter lim="400000"/>
                    </a:lnR>
                    <a:lnT w="12700">
                      <a:solidFill>
                        <a:srgbClr val="DDDDDD"/>
                      </a:solidFill>
                      <a:miter lim="400000"/>
                    </a:lnT>
                    <a:lnB w="12700">
                      <a:solidFill>
                        <a:srgbClr val="DDDDDD"/>
                      </a:solidFill>
                      <a:miter lim="400000"/>
                    </a:lnB>
                    <a:solidFill>
                      <a:srgbClr val="FFFFFF"/>
                    </a:solidFill>
                  </a:tcPr>
                </a:tc>
                <a:extLst>
                  <a:ext uri="{0D108BD9-81ED-4DB2-BD59-A6C34878D82A}">
                    <a16:rowId xmlns:a16="http://schemas.microsoft.com/office/drawing/2014/main" val="10001"/>
                  </a:ext>
                </a:extLst>
              </a:tr>
              <a:tr h="333301">
                <a:tc>
                  <a:txBody>
                    <a:bodyPr/>
                    <a:lstStyle/>
                    <a:p>
                      <a:pPr marL="309245" algn="l" defTabSz="457200">
                        <a:defRPr sz="1800"/>
                      </a:pPr>
                      <a:r>
                        <a:rPr sz="2400" i="1">
                          <a:solidFill>
                            <a:srgbClr val="2F2A2B"/>
                          </a:solidFill>
                        </a:rPr>
                        <a:t>Add a course</a:t>
                      </a:r>
                    </a:p>
                  </a:txBody>
                  <a:tcPr marL="63500" marR="63500" marT="0" marB="0" anchor="ctr" horzOverflow="overflow">
                    <a:lnL w="12700">
                      <a:solidFill>
                        <a:srgbClr val="000000"/>
                      </a:solidFill>
                      <a:miter lim="400000"/>
                    </a:lnL>
                    <a:lnR w="12700">
                      <a:solidFill>
                        <a:srgbClr val="000000"/>
                      </a:solidFill>
                      <a:miter lim="400000"/>
                    </a:lnR>
                    <a:lnT w="12700">
                      <a:solidFill>
                        <a:srgbClr val="DDDDDD"/>
                      </a:solidFill>
                      <a:miter lim="400000"/>
                    </a:lnT>
                    <a:lnB w="12700">
                      <a:solidFill>
                        <a:srgbClr val="DDDDDD"/>
                      </a:solidFill>
                      <a:miter lim="400000"/>
                    </a:lnB>
                    <a:solidFill>
                      <a:srgbClr val="FFFFFF"/>
                    </a:solidFill>
                  </a:tcPr>
                </a:tc>
                <a:extLst>
                  <a:ext uri="{0D108BD9-81ED-4DB2-BD59-A6C34878D82A}">
                    <a16:rowId xmlns:a16="http://schemas.microsoft.com/office/drawing/2014/main" val="10002"/>
                  </a:ext>
                </a:extLst>
              </a:tr>
              <a:tr h="333301">
                <a:tc>
                  <a:txBody>
                    <a:bodyPr/>
                    <a:lstStyle/>
                    <a:p>
                      <a:pPr marL="379095" algn="l" defTabSz="457200">
                        <a:defRPr sz="1800"/>
                      </a:pPr>
                      <a:r>
                        <a:rPr sz="2400" i="1">
                          <a:solidFill>
                            <a:srgbClr val="2F2A2B"/>
                          </a:solidFill>
                        </a:rPr>
                        <a:t>Remove a course</a:t>
                      </a:r>
                    </a:p>
                  </a:txBody>
                  <a:tcPr marL="63500" marR="63500" marT="0" marB="0" anchor="ctr" horzOverflow="overflow">
                    <a:lnL w="12700">
                      <a:solidFill>
                        <a:srgbClr val="000000"/>
                      </a:solidFill>
                      <a:miter lim="400000"/>
                    </a:lnL>
                    <a:lnR w="12700">
                      <a:solidFill>
                        <a:srgbClr val="000000"/>
                      </a:solidFill>
                      <a:miter lim="400000"/>
                    </a:lnR>
                    <a:lnT w="12700">
                      <a:solidFill>
                        <a:srgbClr val="DDDDDD"/>
                      </a:solidFill>
                      <a:miter lim="400000"/>
                    </a:lnT>
                    <a:lnB w="12700">
                      <a:solidFill>
                        <a:srgbClr val="DDDDDD"/>
                      </a:solidFill>
                      <a:miter lim="400000"/>
                    </a:lnB>
                    <a:solidFill>
                      <a:srgbClr val="FFFFFF"/>
                    </a:solidFill>
                  </a:tcPr>
                </a:tc>
                <a:extLst>
                  <a:ext uri="{0D108BD9-81ED-4DB2-BD59-A6C34878D82A}">
                    <a16:rowId xmlns:a16="http://schemas.microsoft.com/office/drawing/2014/main" val="10003"/>
                  </a:ext>
                </a:extLst>
              </a:tr>
              <a:tr h="333301">
                <a:tc>
                  <a:txBody>
                    <a:bodyPr/>
                    <a:lstStyle/>
                    <a:p>
                      <a:pPr marL="309245" algn="l" defTabSz="457200">
                        <a:defRPr sz="1800"/>
                      </a:pPr>
                      <a:r>
                        <a:rPr sz="2400" i="1" spc="-10">
                          <a:solidFill>
                            <a:srgbClr val="2F2A2B"/>
                          </a:solidFill>
                        </a:rPr>
                        <a:t>Check for time conflict</a:t>
                      </a:r>
                    </a:p>
                  </a:txBody>
                  <a:tcPr marL="63500" marR="63500" marT="0" marB="0" anchor="ctr" horzOverflow="overflow">
                    <a:lnL w="12700">
                      <a:solidFill>
                        <a:srgbClr val="000000"/>
                      </a:solidFill>
                      <a:miter lim="400000"/>
                    </a:lnL>
                    <a:lnR w="12700">
                      <a:solidFill>
                        <a:srgbClr val="000000"/>
                      </a:solidFill>
                      <a:miter lim="400000"/>
                    </a:lnR>
                    <a:lnT w="12700">
                      <a:solidFill>
                        <a:srgbClr val="DDDDDD"/>
                      </a:solidFill>
                      <a:miter lim="400000"/>
                    </a:lnT>
                    <a:lnB w="12700">
                      <a:solidFill>
                        <a:srgbClr val="DDDDDD"/>
                      </a:solidFill>
                      <a:miter lim="400000"/>
                    </a:lnB>
                    <a:solidFill>
                      <a:srgbClr val="FFFFFF"/>
                    </a:solidFill>
                  </a:tcPr>
                </a:tc>
                <a:extLst>
                  <a:ext uri="{0D108BD9-81ED-4DB2-BD59-A6C34878D82A}">
                    <a16:rowId xmlns:a16="http://schemas.microsoft.com/office/drawing/2014/main" val="10004"/>
                  </a:ext>
                </a:extLst>
              </a:tr>
              <a:tr h="333301">
                <a:tc>
                  <a:txBody>
                    <a:bodyPr/>
                    <a:lstStyle/>
                    <a:p>
                      <a:pPr marL="351790" algn="l" defTabSz="457200">
                        <a:defRPr sz="1800"/>
                      </a:pPr>
                      <a:r>
                        <a:rPr sz="2400" i="1">
                          <a:solidFill>
                            <a:srgbClr val="2F2A2B"/>
                          </a:solidFill>
                        </a:rPr>
                        <a:t>List course schedule</a:t>
                      </a:r>
                    </a:p>
                  </a:txBody>
                  <a:tcPr marL="63500" marR="63500" marT="0" marB="0" anchor="ctr" horzOverflow="overflow">
                    <a:lnL w="12700">
                      <a:solidFill>
                        <a:srgbClr val="000000"/>
                      </a:solidFill>
                      <a:miter lim="400000"/>
                    </a:lnL>
                    <a:lnR w="12700">
                      <a:solidFill>
                        <a:srgbClr val="000000"/>
                      </a:solidFill>
                      <a:miter lim="400000"/>
                    </a:lnR>
                    <a:lnT w="12700">
                      <a:solidFill>
                        <a:srgbClr val="DDDDDD"/>
                      </a:solidFill>
                      <a:miter lim="400000"/>
                    </a:lnT>
                    <a:lnB w="12700">
                      <a:solidFill>
                        <a:srgbClr val="DDDDDD"/>
                      </a:solidFill>
                      <a:miter lim="400000"/>
                    </a:lnB>
                    <a:solidFill>
                      <a:srgbClr val="FFFFFF"/>
                    </a:solidFill>
                  </a:tcPr>
                </a:tc>
                <a:extLst>
                  <a:ext uri="{0D108BD9-81ED-4DB2-BD59-A6C34878D82A}">
                    <a16:rowId xmlns:a16="http://schemas.microsoft.com/office/drawing/2014/main" val="10005"/>
                  </a:ext>
                </a:extLst>
              </a:tr>
              <a:tr h="333301">
                <a:tc>
                  <a:txBody>
                    <a:bodyPr/>
                    <a:lstStyle/>
                    <a:p>
                      <a:pPr algn="l">
                        <a:defRPr sz="2400" b="1"/>
                      </a:pPr>
                      <a:endParaRPr/>
                    </a:p>
                  </a:txBody>
                  <a:tcPr marL="63500" marR="63500" marT="0" marB="0" anchor="ctr" horzOverflow="overflow">
                    <a:lnL w="12700">
                      <a:solidFill>
                        <a:srgbClr val="000000"/>
                      </a:solidFill>
                      <a:miter lim="400000"/>
                    </a:lnL>
                    <a:lnR w="12700">
                      <a:solidFill>
                        <a:srgbClr val="000000"/>
                      </a:solidFill>
                      <a:miter lim="400000"/>
                    </a:lnR>
                    <a:lnT w="12700">
                      <a:solidFill>
                        <a:srgbClr val="DDDDDD"/>
                      </a:solidFill>
                      <a:miter lim="400000"/>
                    </a:lnT>
                    <a:lnB w="12700">
                      <a:solidFill>
                        <a:srgbClr val="DDDDDD"/>
                      </a:solidFill>
                      <a:miter lim="400000"/>
                    </a:lnB>
                    <a:solidFill>
                      <a:srgbClr val="FFFFFF"/>
                    </a:solidFill>
                  </a:tcPr>
                </a:tc>
                <a:extLst>
                  <a:ext uri="{0D108BD9-81ED-4DB2-BD59-A6C34878D82A}">
                    <a16:rowId xmlns:a16="http://schemas.microsoft.com/office/drawing/2014/main" val="10006"/>
                  </a:ext>
                </a:extLst>
              </a:tr>
              <a:tr h="333301">
                <a:tc>
                  <a:txBody>
                    <a:bodyPr/>
                    <a:lstStyle/>
                    <a:p>
                      <a:pPr marL="118745" algn="l" defTabSz="457200">
                        <a:defRPr sz="1800"/>
                      </a:pPr>
                      <a:r>
                        <a:rPr sz="2400" b="1" i="1">
                          <a:solidFill>
                            <a:srgbClr val="2F2A2B"/>
                          </a:solidFill>
                        </a:rPr>
                        <a:t>Collaborations</a:t>
                      </a:r>
                    </a:p>
                  </a:txBody>
                  <a:tcPr marL="63500" marR="63500" marT="0" marB="0" anchor="ctr" horzOverflow="overflow">
                    <a:lnL w="12700">
                      <a:solidFill>
                        <a:srgbClr val="000000"/>
                      </a:solidFill>
                      <a:miter lim="400000"/>
                    </a:lnL>
                    <a:lnR w="12700">
                      <a:solidFill>
                        <a:srgbClr val="000000"/>
                      </a:solidFill>
                      <a:miter lim="400000"/>
                    </a:lnR>
                    <a:lnT w="12700">
                      <a:solidFill>
                        <a:srgbClr val="DDDDDD"/>
                      </a:solidFill>
                      <a:miter lim="400000"/>
                    </a:lnT>
                    <a:lnB w="12700">
                      <a:solidFill>
                        <a:srgbClr val="DDDDDD"/>
                      </a:solidFill>
                      <a:miter lim="400000"/>
                    </a:lnB>
                    <a:solidFill>
                      <a:srgbClr val="FFFFFF"/>
                    </a:solidFill>
                  </a:tcPr>
                </a:tc>
                <a:extLst>
                  <a:ext uri="{0D108BD9-81ED-4DB2-BD59-A6C34878D82A}">
                    <a16:rowId xmlns:a16="http://schemas.microsoft.com/office/drawing/2014/main" val="10007"/>
                  </a:ext>
                </a:extLst>
              </a:tr>
              <a:tr h="333301">
                <a:tc>
                  <a:txBody>
                    <a:bodyPr/>
                    <a:lstStyle/>
                    <a:p>
                      <a:pPr marL="309245" algn="l" defTabSz="457200">
                        <a:defRPr sz="1800"/>
                      </a:pPr>
                      <a:r>
                        <a:rPr sz="2400" i="1" dirty="0">
                          <a:solidFill>
                            <a:srgbClr val="2F2A2B"/>
                          </a:solidFill>
                        </a:rPr>
                        <a:t>Course</a:t>
                      </a:r>
                    </a:p>
                  </a:txBody>
                  <a:tcPr marL="63500" marR="63500" marT="0" marB="0" anchor="ctr" horzOverflow="overflow">
                    <a:lnL w="12700">
                      <a:solidFill>
                        <a:srgbClr val="000000"/>
                      </a:solidFill>
                      <a:miter lim="400000"/>
                    </a:lnL>
                    <a:lnR w="12700">
                      <a:solidFill>
                        <a:srgbClr val="000000"/>
                      </a:solidFill>
                      <a:miter lim="400000"/>
                    </a:lnR>
                    <a:lnT w="12700">
                      <a:solidFill>
                        <a:srgbClr val="DDDDDD"/>
                      </a:solidFill>
                      <a:miter lim="400000"/>
                    </a:lnT>
                    <a:lnB w="12700">
                      <a:solidFill>
                        <a:srgbClr val="DDDDDD"/>
                      </a:solidFill>
                      <a:miter lim="400000"/>
                    </a:lnB>
                    <a:solidFill>
                      <a:srgbClr val="FFFFFF"/>
                    </a:solidFill>
                  </a:tcPr>
                </a:tc>
                <a:extLst>
                  <a:ext uri="{0D108BD9-81ED-4DB2-BD59-A6C34878D82A}">
                    <a16:rowId xmlns:a16="http://schemas.microsoft.com/office/drawing/2014/main" val="10008"/>
                  </a:ext>
                </a:extLst>
              </a:tr>
              <a:tr h="333301">
                <a:tc>
                  <a:txBody>
                    <a:bodyPr/>
                    <a:lstStyle/>
                    <a:p>
                      <a:pPr lvl="1" indent="228600" algn="l">
                        <a:defRPr sz="2400" i="1"/>
                      </a:pPr>
                      <a:r>
                        <a:rPr dirty="0"/>
                        <a:t>Student</a:t>
                      </a:r>
                    </a:p>
                  </a:txBody>
                  <a:tcPr marL="63500" marR="63500" marT="0" marB="0" anchor="ctr" horzOverflow="overflow">
                    <a:lnL w="12700">
                      <a:solidFill>
                        <a:srgbClr val="000000"/>
                      </a:solidFill>
                      <a:miter lim="400000"/>
                    </a:lnL>
                    <a:lnR w="12700">
                      <a:solidFill>
                        <a:srgbClr val="000000"/>
                      </a:solidFill>
                      <a:miter lim="400000"/>
                    </a:lnR>
                    <a:lnT w="12700">
                      <a:solidFill>
                        <a:srgbClr val="DDDDDD"/>
                      </a:solidFill>
                      <a:miter lim="400000"/>
                    </a:lnT>
                    <a:lnB w="12700">
                      <a:solidFill>
                        <a:srgbClr val="DDDDDD"/>
                      </a:solidFill>
                      <a:miter lim="400000"/>
                    </a:lnB>
                    <a:solidFill>
                      <a:srgbClr val="FFFFFF"/>
                    </a:solidFill>
                  </a:tcPr>
                </a:tc>
                <a:extLst>
                  <a:ext uri="{0D108BD9-81ED-4DB2-BD59-A6C34878D82A}">
                    <a16:rowId xmlns:a16="http://schemas.microsoft.com/office/drawing/2014/main" val="10009"/>
                  </a:ext>
                </a:extLst>
              </a:tr>
              <a:tr h="333301">
                <a:tc>
                  <a:txBody>
                    <a:bodyPr/>
                    <a:lstStyle/>
                    <a:p>
                      <a:pPr algn="l">
                        <a:defRPr sz="2400" b="1"/>
                      </a:pPr>
                      <a:endParaRPr dirty="0"/>
                    </a:p>
                  </a:txBody>
                  <a:tcPr marL="63500" marR="63500" marT="0" marB="0" anchor="ctr" horzOverflow="overflow">
                    <a:lnL w="12700">
                      <a:solidFill>
                        <a:srgbClr val="000000"/>
                      </a:solidFill>
                      <a:miter lim="400000"/>
                    </a:lnL>
                    <a:lnR w="12700">
                      <a:solidFill>
                        <a:srgbClr val="000000"/>
                      </a:solidFill>
                      <a:miter lim="400000"/>
                    </a:lnR>
                    <a:lnT w="12700">
                      <a:solidFill>
                        <a:srgbClr val="DDDDDD"/>
                      </a:solidFill>
                      <a:miter lim="400000"/>
                    </a:lnT>
                    <a:lnB w="12700">
                      <a:solidFill>
                        <a:srgbClr val="000000"/>
                      </a:solidFill>
                      <a:miter lim="400000"/>
                    </a:lnB>
                    <a:solidFill>
                      <a:srgbClr val="FFFFFF"/>
                    </a:solidFill>
                  </a:tcPr>
                </a:tc>
                <a:extLst>
                  <a:ext uri="{0D108BD9-81ED-4DB2-BD59-A6C34878D82A}">
                    <a16:rowId xmlns:a16="http://schemas.microsoft.com/office/drawing/2014/main" val="10010"/>
                  </a:ext>
                </a:extLst>
              </a:tr>
            </a:tbl>
          </a:graphicData>
        </a:graphic>
      </p:graphicFrame>
      <p:sp>
        <p:nvSpPr>
          <p:cNvPr id="108" name="Title 1"/>
          <p:cNvSpPr txBox="1">
            <a:spLocks noGrp="1"/>
          </p:cNvSpPr>
          <p:nvPr>
            <p:ph type="title"/>
          </p:nvPr>
        </p:nvSpPr>
        <p:spPr>
          <a:prstGeom prst="rect">
            <a:avLst/>
          </a:prstGeom>
        </p:spPr>
        <p:txBody>
          <a:bodyPr anchor="t">
            <a:normAutofit fontScale="90000"/>
          </a:bodyPr>
          <a:lstStyle/>
          <a:p>
            <a:r>
              <a:t>CSC Card Example</a:t>
            </a:r>
          </a:p>
        </p:txBody>
      </p:sp>
      <p:sp>
        <p:nvSpPr>
          <p:cNvPr id="109" name="FIGURE P-6 A class-responsibility-collaboration (CRC) card"/>
          <p:cNvSpPr txBox="1">
            <a:spLocks noGrp="1"/>
          </p:cNvSpPr>
          <p:nvPr>
            <p:ph type="body" sz="quarter" idx="1"/>
          </p:nvPr>
        </p:nvSpPr>
        <p:spPr>
          <a:xfrm>
            <a:off x="287238" y="5673941"/>
            <a:ext cx="8569524" cy="611075"/>
          </a:xfrm>
          <a:prstGeom prst="rect">
            <a:avLst/>
          </a:prstGeom>
        </p:spPr>
        <p:txBody>
          <a:bodyPr>
            <a:normAutofit fontScale="92500"/>
          </a:bodyPr>
          <a:lstStyle>
            <a:lvl1pPr defTabSz="640079">
              <a:defRPr sz="2520"/>
            </a:lvl1pPr>
          </a:lstStyle>
          <a:p>
            <a:r>
              <a:rPr dirty="0"/>
              <a:t>FIGURE P-6 A class-responsibility-collaboration (CRC) card</a:t>
            </a:r>
          </a:p>
        </p:txBody>
      </p:sp>
    </p:spTree>
    <p:extLst>
      <p:ext uri="{BB962C8B-B14F-4D97-AF65-F5344CB8AC3E}">
        <p14:creationId xmlns:p14="http://schemas.microsoft.com/office/powerpoint/2010/main" val="29593024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itle 1"/>
          <p:cNvSpPr txBox="1">
            <a:spLocks noGrp="1"/>
          </p:cNvSpPr>
          <p:nvPr>
            <p:ph type="title"/>
          </p:nvPr>
        </p:nvSpPr>
        <p:spPr>
          <a:prstGeom prst="rect">
            <a:avLst/>
          </a:prstGeom>
        </p:spPr>
        <p:txBody>
          <a:bodyPr anchor="t">
            <a:normAutofit/>
          </a:bodyPr>
          <a:lstStyle/>
          <a:p>
            <a:r>
              <a:rPr dirty="0"/>
              <a:t>Unified Modeling Language Class</a:t>
            </a:r>
          </a:p>
        </p:txBody>
      </p:sp>
      <p:sp>
        <p:nvSpPr>
          <p:cNvPr id="112" name="FIGURE P-7 A class representation that can be a part of a class diagram"/>
          <p:cNvSpPr txBox="1">
            <a:spLocks noGrp="1"/>
          </p:cNvSpPr>
          <p:nvPr>
            <p:ph idx="1"/>
          </p:nvPr>
        </p:nvSpPr>
        <p:spPr>
          <a:xfrm>
            <a:off x="457200" y="5334000"/>
            <a:ext cx="8229600" cy="792163"/>
          </a:xfrm>
          <a:prstGeom prst="rect">
            <a:avLst/>
          </a:prstGeom>
        </p:spPr>
        <p:txBody>
          <a:bodyPr>
            <a:normAutofit lnSpcReduction="10000"/>
          </a:bodyPr>
          <a:lstStyle>
            <a:lvl1pPr defTabSz="612648">
              <a:defRPr sz="2412"/>
            </a:lvl1pPr>
          </a:lstStyle>
          <a:p>
            <a:r>
              <a:t>FIGURE P-7 A class representation that can be a part of a class diagram</a:t>
            </a:r>
          </a:p>
        </p:txBody>
      </p:sp>
      <p:graphicFrame>
        <p:nvGraphicFramePr>
          <p:cNvPr id="113" name="Table"/>
          <p:cNvGraphicFramePr/>
          <p:nvPr>
            <p:extLst>
              <p:ext uri="{D42A27DB-BD31-4B8C-83A1-F6EECF244321}">
                <p14:modId xmlns:p14="http://schemas.microsoft.com/office/powerpoint/2010/main" val="2374611627"/>
              </p:ext>
            </p:extLst>
          </p:nvPr>
        </p:nvGraphicFramePr>
        <p:xfrm>
          <a:off x="2399506" y="1184441"/>
          <a:ext cx="5296694" cy="3824532"/>
        </p:xfrm>
        <a:graphic>
          <a:graphicData uri="http://schemas.openxmlformats.org/drawingml/2006/table">
            <a:tbl>
              <a:tblPr/>
              <a:tblGrid>
                <a:gridCol w="5296694">
                  <a:extLst>
                    <a:ext uri="{9D8B030D-6E8A-4147-A177-3AD203B41FA5}">
                      <a16:colId xmlns:a16="http://schemas.microsoft.com/office/drawing/2014/main" val="20000"/>
                    </a:ext>
                  </a:extLst>
                </a:gridCol>
              </a:tblGrid>
              <a:tr h="987341">
                <a:tc>
                  <a:txBody>
                    <a:bodyPr/>
                    <a:lstStyle/>
                    <a:p>
                      <a:pPr algn="ctr" defTabSz="457200">
                        <a:spcBef>
                          <a:spcPts val="600"/>
                        </a:spcBef>
                        <a:defRPr sz="1800"/>
                      </a:pPr>
                      <a:r>
                        <a:rPr sz="2200" b="1" i="1">
                          <a:solidFill>
                            <a:srgbClr val="2F2A2B"/>
                          </a:solidFill>
                        </a:rPr>
                        <a:t>CourseSchedule</a:t>
                      </a:r>
                    </a:p>
                  </a:txBody>
                  <a:tcPr marL="63500" marR="63500" marT="0" marB="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noFill/>
                  </a:tcPr>
                </a:tc>
                <a:extLst>
                  <a:ext uri="{0D108BD9-81ED-4DB2-BD59-A6C34878D82A}">
                    <a16:rowId xmlns:a16="http://schemas.microsoft.com/office/drawing/2014/main" val="10000"/>
                  </a:ext>
                </a:extLst>
              </a:tr>
              <a:tr h="987341">
                <a:tc>
                  <a:txBody>
                    <a:bodyPr/>
                    <a:lstStyle/>
                    <a:p>
                      <a:pPr marL="124460" marR="660400" algn="l" defTabSz="457200">
                        <a:lnSpc>
                          <a:spcPct val="103750"/>
                        </a:lnSpc>
                        <a:spcBef>
                          <a:spcPts val="600"/>
                        </a:spcBef>
                        <a:defRPr sz="1800"/>
                      </a:pPr>
                      <a:r>
                        <a:rPr lang="en-US" sz="2200" dirty="0" smtClean="0">
                          <a:solidFill>
                            <a:srgbClr val="2F2A2B"/>
                          </a:solidFill>
                        </a:rPr>
                        <a:t>-</a:t>
                      </a:r>
                      <a:r>
                        <a:rPr sz="2200" dirty="0" err="1" smtClean="0">
                          <a:solidFill>
                            <a:srgbClr val="2F2A2B"/>
                          </a:solidFill>
                        </a:rPr>
                        <a:t>courseCount</a:t>
                      </a:r>
                      <a:r>
                        <a:rPr lang="en-US" sz="2200" dirty="0" smtClean="0">
                          <a:solidFill>
                            <a:srgbClr val="2F2A2B"/>
                          </a:solidFill>
                        </a:rPr>
                        <a:t>: integer</a:t>
                      </a:r>
                      <a:r>
                        <a:rPr sz="2200" dirty="0" smtClean="0">
                          <a:solidFill>
                            <a:srgbClr val="2F2A2B"/>
                          </a:solidFill>
                        </a:rPr>
                        <a:t> </a:t>
                      </a:r>
                      <a:r>
                        <a:rPr sz="2200" dirty="0">
                          <a:solidFill>
                            <a:srgbClr val="2F2A2B"/>
                          </a:solidFill>
                        </a:rPr>
                        <a:t>
</a:t>
                      </a:r>
                      <a:r>
                        <a:rPr lang="en-US" sz="2200" dirty="0" smtClean="0">
                          <a:solidFill>
                            <a:srgbClr val="2F2A2B"/>
                          </a:solidFill>
                        </a:rPr>
                        <a:t>-</a:t>
                      </a:r>
                      <a:r>
                        <a:rPr sz="2200" dirty="0" err="1" smtClean="0">
                          <a:solidFill>
                            <a:srgbClr val="2F2A2B"/>
                          </a:solidFill>
                        </a:rPr>
                        <a:t>courseList</a:t>
                      </a:r>
                      <a:r>
                        <a:rPr lang="en-US" sz="2200" dirty="0" smtClean="0">
                          <a:solidFill>
                            <a:srgbClr val="2F2A2B"/>
                          </a:solidFill>
                        </a:rPr>
                        <a:t>: List</a:t>
                      </a:r>
                      <a:endParaRPr sz="2200" dirty="0">
                        <a:solidFill>
                          <a:srgbClr val="2F2A2B"/>
                        </a:solidFill>
                      </a:endParaRPr>
                    </a:p>
                  </a:txBody>
                  <a:tcPr marL="63500" marR="63500" marT="0" marB="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noFill/>
                  </a:tcPr>
                </a:tc>
                <a:extLst>
                  <a:ext uri="{0D108BD9-81ED-4DB2-BD59-A6C34878D82A}">
                    <a16:rowId xmlns:a16="http://schemas.microsoft.com/office/drawing/2014/main" val="10001"/>
                  </a:ext>
                </a:extLst>
              </a:tr>
              <a:tr h="1849850">
                <a:tc>
                  <a:txBody>
                    <a:bodyPr/>
                    <a:lstStyle/>
                    <a:p>
                      <a:pPr marL="130810" algn="l" defTabSz="457200">
                        <a:lnSpc>
                          <a:spcPct val="103750"/>
                        </a:lnSpc>
                        <a:spcBef>
                          <a:spcPts val="500"/>
                        </a:spcBef>
                        <a:defRPr sz="1800"/>
                      </a:pPr>
                      <a:r>
                        <a:rPr lang="en-US" sz="2200" dirty="0" smtClean="0">
                          <a:solidFill>
                            <a:srgbClr val="2F2A2B"/>
                          </a:solidFill>
                        </a:rPr>
                        <a:t>+</a:t>
                      </a:r>
                      <a:r>
                        <a:rPr sz="2200" dirty="0" err="1" smtClean="0">
                          <a:solidFill>
                            <a:srgbClr val="2F2A2B"/>
                          </a:solidFill>
                        </a:rPr>
                        <a:t>addCourse</a:t>
                      </a:r>
                      <a:r>
                        <a:rPr sz="2200" dirty="0" smtClean="0">
                          <a:solidFill>
                            <a:srgbClr val="2F2A2B"/>
                          </a:solidFill>
                        </a:rPr>
                        <a:t>(course</a:t>
                      </a:r>
                      <a:r>
                        <a:rPr sz="2200" dirty="0">
                          <a:solidFill>
                            <a:srgbClr val="2F2A2B"/>
                          </a:solidFill>
                        </a:rPr>
                        <a:t>) </a:t>
                      </a:r>
                      <a:r>
                        <a:rPr lang="en-US" sz="2200" dirty="0" smtClean="0">
                          <a:solidFill>
                            <a:srgbClr val="2F2A2B"/>
                          </a:solidFill>
                        </a:rPr>
                        <a:t>: void</a:t>
                      </a:r>
                    </a:p>
                    <a:p>
                      <a:pPr marL="130810" algn="l" defTabSz="457200">
                        <a:lnSpc>
                          <a:spcPct val="103750"/>
                        </a:lnSpc>
                        <a:spcBef>
                          <a:spcPts val="500"/>
                        </a:spcBef>
                        <a:defRPr sz="1800"/>
                      </a:pPr>
                      <a:r>
                        <a:rPr lang="en-US" sz="2200" dirty="0" smtClean="0">
                          <a:solidFill>
                            <a:srgbClr val="2F2A2B"/>
                          </a:solidFill>
                        </a:rPr>
                        <a:t>+</a:t>
                      </a:r>
                      <a:r>
                        <a:rPr sz="2200" dirty="0" err="1" smtClean="0">
                          <a:solidFill>
                            <a:srgbClr val="2F2A2B"/>
                          </a:solidFill>
                        </a:rPr>
                        <a:t>removeCourse</a:t>
                      </a:r>
                      <a:r>
                        <a:rPr sz="2200" dirty="0" smtClean="0">
                          <a:solidFill>
                            <a:srgbClr val="2F2A2B"/>
                          </a:solidFill>
                        </a:rPr>
                        <a:t>(course</a:t>
                      </a:r>
                      <a:r>
                        <a:rPr sz="2200" dirty="0">
                          <a:solidFill>
                            <a:srgbClr val="2F2A2B"/>
                          </a:solidFill>
                        </a:rPr>
                        <a:t>) </a:t>
                      </a:r>
                      <a:r>
                        <a:rPr lang="en-US" sz="2200" dirty="0" smtClean="0">
                          <a:solidFill>
                            <a:srgbClr val="2F2A2B"/>
                          </a:solidFill>
                        </a:rPr>
                        <a:t>: void</a:t>
                      </a:r>
                    </a:p>
                    <a:p>
                      <a:pPr marL="130810" algn="l" defTabSz="457200">
                        <a:lnSpc>
                          <a:spcPct val="103750"/>
                        </a:lnSpc>
                        <a:spcBef>
                          <a:spcPts val="500"/>
                        </a:spcBef>
                        <a:defRPr sz="1800"/>
                      </a:pPr>
                      <a:r>
                        <a:rPr lang="en-US" sz="2200" dirty="0" smtClean="0">
                          <a:solidFill>
                            <a:srgbClr val="2F2A2B"/>
                          </a:solidFill>
                        </a:rPr>
                        <a:t>+</a:t>
                      </a:r>
                      <a:r>
                        <a:rPr sz="2200" dirty="0" err="1" smtClean="0">
                          <a:solidFill>
                            <a:srgbClr val="2F2A2B"/>
                          </a:solidFill>
                        </a:rPr>
                        <a:t>isTimeConflict</a:t>
                      </a:r>
                      <a:r>
                        <a:rPr sz="2200" dirty="0">
                          <a:solidFill>
                            <a:srgbClr val="2F2A2B"/>
                          </a:solidFill>
                        </a:rPr>
                        <a:t>() </a:t>
                      </a:r>
                      <a:r>
                        <a:rPr lang="en-US" sz="2200" dirty="0" smtClean="0">
                          <a:solidFill>
                            <a:srgbClr val="2F2A2B"/>
                          </a:solidFill>
                        </a:rPr>
                        <a:t>: Boolean</a:t>
                      </a:r>
                    </a:p>
                    <a:p>
                      <a:pPr marL="130810" algn="l" defTabSz="457200">
                        <a:lnSpc>
                          <a:spcPct val="103750"/>
                        </a:lnSpc>
                        <a:spcBef>
                          <a:spcPts val="500"/>
                        </a:spcBef>
                        <a:defRPr sz="1800"/>
                      </a:pPr>
                      <a:r>
                        <a:rPr lang="en-US" sz="2200" dirty="0" smtClean="0">
                          <a:solidFill>
                            <a:srgbClr val="2F2A2B"/>
                          </a:solidFill>
                        </a:rPr>
                        <a:t>+</a:t>
                      </a:r>
                      <a:r>
                        <a:rPr sz="2200" dirty="0" err="1" smtClean="0">
                          <a:solidFill>
                            <a:srgbClr val="2F2A2B"/>
                          </a:solidFill>
                        </a:rPr>
                        <a:t>listSchedule</a:t>
                      </a:r>
                      <a:r>
                        <a:rPr sz="2200" dirty="0" smtClean="0">
                          <a:solidFill>
                            <a:srgbClr val="2F2A2B"/>
                          </a:solidFill>
                        </a:rPr>
                        <a:t>()</a:t>
                      </a:r>
                      <a:r>
                        <a:rPr lang="en-US" sz="2200" dirty="0" smtClean="0">
                          <a:solidFill>
                            <a:srgbClr val="2F2A2B"/>
                          </a:solidFill>
                        </a:rPr>
                        <a:t>: void</a:t>
                      </a:r>
                      <a:endParaRPr sz="2200" dirty="0">
                        <a:solidFill>
                          <a:srgbClr val="2F2A2B"/>
                        </a:solidFill>
                      </a:endParaRPr>
                    </a:p>
                  </a:txBody>
                  <a:tcPr marL="63500" marR="63500" marT="0" marB="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2571509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2"/>
          <p:cNvSpPr txBox="1">
            <a:spLocks noGrp="1"/>
          </p:cNvSpPr>
          <p:nvPr>
            <p:ph type="title"/>
          </p:nvPr>
        </p:nvSpPr>
        <p:spPr>
          <a:prstGeom prst="rect">
            <a:avLst/>
          </a:prstGeom>
        </p:spPr>
        <p:txBody>
          <a:bodyPr>
            <a:normAutofit fontScale="90000"/>
          </a:bodyPr>
          <a:lstStyle/>
          <a:p>
            <a:r>
              <a:t>Data Organization in Life</a:t>
            </a:r>
          </a:p>
        </p:txBody>
      </p:sp>
      <p:pic>
        <p:nvPicPr>
          <p:cNvPr id="50" name="Examples of everyday organization. A todo list, a shopping bag, an organizational chart, a map, a stack of books, a line to buy tickets, a dictionary" descr="Examples of everyday organization. A todo list, a shopping bag, an organizational chart, a map, a stack of books, a line to buy tickets, a dictionary"/>
          <p:cNvPicPr>
            <a:picLocks noChangeAspect="1"/>
          </p:cNvPicPr>
          <p:nvPr/>
        </p:nvPicPr>
        <p:blipFill>
          <a:blip r:embed="rId3">
            <a:extLst/>
          </a:blip>
          <a:stretch>
            <a:fillRect/>
          </a:stretch>
        </p:blipFill>
        <p:spPr>
          <a:xfrm>
            <a:off x="1295400" y="1374185"/>
            <a:ext cx="6934200" cy="5036739"/>
          </a:xfrm>
          <a:prstGeom prst="rect">
            <a:avLst/>
          </a:prstGeom>
          <a:ln w="12700">
            <a:miter lim="400000"/>
          </a:ln>
          <a:effectLst>
            <a:outerShdw blurRad="292100" dist="139700" dir="2700000" rotWithShape="0">
              <a:srgbClr val="333333">
                <a:alpha val="64999"/>
              </a:srgbClr>
            </a:outerShdw>
          </a:effectLst>
        </p:spPr>
      </p:pic>
      <p:sp>
        <p:nvSpPr>
          <p:cNvPr id="5" name="Shape 73"/>
          <p:cNvSpPr txBox="1"/>
          <p:nvPr/>
        </p:nvSpPr>
        <p:spPr>
          <a:xfrm>
            <a:off x="685800" y="6492875"/>
            <a:ext cx="8051799" cy="365125"/>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898989"/>
              </a:buClr>
              <a:buSzPct val="25000"/>
              <a:buFont typeface="Arial"/>
              <a:buNone/>
            </a:pPr>
            <a:r>
              <a:rPr lang="en-US" sz="1200" b="0" i="0" u="none">
                <a:solidFill>
                  <a:srgbClr val="898989"/>
                </a:solidFill>
                <a:latin typeface="Arial"/>
                <a:ea typeface="Arial"/>
                <a:cs typeface="Arial"/>
                <a:sym typeface="Arial"/>
              </a:rPr>
              <a:t>© 2015 Pearson Education, Inc., Upper Saddle River, NJ.  All rights reserved.</a:t>
            </a:r>
          </a:p>
        </p:txBody>
      </p:sp>
    </p:spTree>
    <p:extLst>
      <p:ext uri="{BB962C8B-B14F-4D97-AF65-F5344CB8AC3E}">
        <p14:creationId xmlns:p14="http://schemas.microsoft.com/office/powerpoint/2010/main" val="34409827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itle 1"/>
          <p:cNvSpPr txBox="1">
            <a:spLocks noGrp="1"/>
          </p:cNvSpPr>
          <p:nvPr>
            <p:ph type="title"/>
          </p:nvPr>
        </p:nvSpPr>
        <p:spPr>
          <a:prstGeom prst="rect">
            <a:avLst/>
          </a:prstGeom>
        </p:spPr>
        <p:txBody>
          <a:bodyPr anchor="t">
            <a:normAutofit fontScale="90000"/>
          </a:bodyPr>
          <a:lstStyle/>
          <a:p>
            <a:r>
              <a:t>UML Interface Example</a:t>
            </a:r>
          </a:p>
        </p:txBody>
      </p:sp>
      <p:sp>
        <p:nvSpPr>
          <p:cNvPr id="116" name="FIGURE P-8 UML notation for the interface Measurable"/>
          <p:cNvSpPr txBox="1">
            <a:spLocks noGrp="1"/>
          </p:cNvSpPr>
          <p:nvPr>
            <p:ph type="body" sz="quarter" idx="1"/>
          </p:nvPr>
        </p:nvSpPr>
        <p:spPr>
          <a:xfrm>
            <a:off x="372798" y="5368159"/>
            <a:ext cx="8398404" cy="916857"/>
          </a:xfrm>
          <a:prstGeom prst="rect">
            <a:avLst/>
          </a:prstGeom>
        </p:spPr>
        <p:txBody>
          <a:bodyPr>
            <a:normAutofit lnSpcReduction="10000"/>
          </a:bodyPr>
          <a:lstStyle/>
          <a:p>
            <a:pPr defTabSz="649223">
              <a:defRPr sz="2556"/>
            </a:pPr>
            <a:r>
              <a:t>FIGURE P-8 UML notation for the interface </a:t>
            </a:r>
            <a:r>
              <a:rPr>
                <a:latin typeface="Courier New"/>
                <a:ea typeface="Courier New"/>
                <a:cs typeface="Courier New"/>
                <a:sym typeface="Courier New"/>
              </a:rPr>
              <a:t>Measurable</a:t>
            </a:r>
          </a:p>
        </p:txBody>
      </p:sp>
      <p:graphicFrame>
        <p:nvGraphicFramePr>
          <p:cNvPr id="117" name="Table"/>
          <p:cNvGraphicFramePr/>
          <p:nvPr/>
        </p:nvGraphicFramePr>
        <p:xfrm>
          <a:off x="2480074" y="1669041"/>
          <a:ext cx="4052285" cy="2837892"/>
        </p:xfrm>
        <a:graphic>
          <a:graphicData uri="http://schemas.openxmlformats.org/drawingml/2006/table">
            <a:tbl>
              <a:tblPr/>
              <a:tblGrid>
                <a:gridCol w="4052285">
                  <a:extLst>
                    <a:ext uri="{9D8B030D-6E8A-4147-A177-3AD203B41FA5}">
                      <a16:colId xmlns:a16="http://schemas.microsoft.com/office/drawing/2014/main" val="20000"/>
                    </a:ext>
                  </a:extLst>
                </a:gridCol>
              </a:tblGrid>
              <a:tr h="945964">
                <a:tc>
                  <a:txBody>
                    <a:bodyPr/>
                    <a:lstStyle/>
                    <a:p>
                      <a:pPr marL="564515" marR="455930" indent="-91440" algn="ctr" defTabSz="457200">
                        <a:lnSpc>
                          <a:spcPct val="103750"/>
                        </a:lnSpc>
                        <a:spcBef>
                          <a:spcPts val="300"/>
                        </a:spcBef>
                        <a:defRPr sz="1800"/>
                      </a:pPr>
                      <a:r>
                        <a:rPr sz="2700">
                          <a:solidFill>
                            <a:srgbClr val="2F2A2B"/>
                          </a:solidFill>
                        </a:rPr>
                        <a:t>&lt;&lt;interface&gt;&gt; Measurable</a:t>
                      </a:r>
                    </a:p>
                  </a:txBody>
                  <a:tcPr marL="63500" marR="63500" marT="0" marB="0" anchor="ctr" horzOverflow="overflow">
                    <a:lnL w="25400">
                      <a:solidFill>
                        <a:srgbClr val="2F2A2B"/>
                      </a:solidFill>
                      <a:miter lim="400000"/>
                    </a:lnL>
                    <a:lnR w="25400">
                      <a:solidFill>
                        <a:srgbClr val="2F2A2B"/>
                      </a:solidFill>
                      <a:miter lim="400000"/>
                    </a:lnR>
                    <a:lnT w="25400">
                      <a:solidFill>
                        <a:srgbClr val="2F2A2B"/>
                      </a:solidFill>
                      <a:miter lim="400000"/>
                    </a:lnT>
                    <a:lnB w="25400">
                      <a:solidFill>
                        <a:srgbClr val="2F2A2B"/>
                      </a:solidFill>
                      <a:miter lim="400000"/>
                    </a:lnB>
                    <a:noFill/>
                  </a:tcPr>
                </a:tc>
                <a:extLst>
                  <a:ext uri="{0D108BD9-81ED-4DB2-BD59-A6C34878D82A}">
                    <a16:rowId xmlns:a16="http://schemas.microsoft.com/office/drawing/2014/main" val="10000"/>
                  </a:ext>
                </a:extLst>
              </a:tr>
              <a:tr h="945964">
                <a:tc>
                  <a:txBody>
                    <a:bodyPr/>
                    <a:lstStyle/>
                    <a:p>
                      <a:pPr algn="ctr">
                        <a:defRPr sz="2700"/>
                      </a:pPr>
                      <a:endParaRPr/>
                    </a:p>
                  </a:txBody>
                  <a:tcPr marL="63500" marR="63500" marT="0" marB="0" anchor="ctr" horzOverflow="overflow">
                    <a:lnL w="25400">
                      <a:solidFill>
                        <a:srgbClr val="2F2A2B"/>
                      </a:solidFill>
                      <a:miter lim="400000"/>
                    </a:lnL>
                    <a:lnR w="25400">
                      <a:solidFill>
                        <a:srgbClr val="2F2A2B"/>
                      </a:solidFill>
                      <a:miter lim="400000"/>
                    </a:lnR>
                    <a:lnT w="25400">
                      <a:solidFill>
                        <a:srgbClr val="2F2A2B"/>
                      </a:solidFill>
                      <a:miter lim="400000"/>
                    </a:lnT>
                    <a:lnB w="25400">
                      <a:solidFill>
                        <a:srgbClr val="2F2A2B"/>
                      </a:solidFill>
                      <a:miter lim="400000"/>
                    </a:lnB>
                    <a:noFill/>
                  </a:tcPr>
                </a:tc>
                <a:extLst>
                  <a:ext uri="{0D108BD9-81ED-4DB2-BD59-A6C34878D82A}">
                    <a16:rowId xmlns:a16="http://schemas.microsoft.com/office/drawing/2014/main" val="10001"/>
                  </a:ext>
                </a:extLst>
              </a:tr>
              <a:tr h="945964">
                <a:tc>
                  <a:txBody>
                    <a:bodyPr/>
                    <a:lstStyle/>
                    <a:p>
                      <a:pPr marL="170179" algn="l" defTabSz="457200">
                        <a:defRPr sz="2700">
                          <a:solidFill>
                            <a:srgbClr val="2F2A2B"/>
                          </a:solidFill>
                        </a:defRPr>
                      </a:pPr>
                      <a:r>
                        <a:t>+getPerimeter(): double</a:t>
                      </a:r>
                      <a:endParaRPr>
                        <a:solidFill>
                          <a:srgbClr val="000000"/>
                        </a:solidFill>
                        <a:latin typeface="Times New Roman"/>
                        <a:ea typeface="Times New Roman"/>
                        <a:cs typeface="Times New Roman"/>
                        <a:sym typeface="Times New Roman"/>
                      </a:endParaRPr>
                    </a:p>
                    <a:p>
                      <a:pPr marL="170179" algn="l" defTabSz="457200">
                        <a:defRPr sz="2700">
                          <a:solidFill>
                            <a:srgbClr val="2F2A2B"/>
                          </a:solidFill>
                        </a:defRPr>
                      </a:pPr>
                      <a:r>
                        <a:t>+getArea(): double</a:t>
                      </a:r>
                    </a:p>
                  </a:txBody>
                  <a:tcPr marL="63500" marR="63500" marT="0" marB="0" anchor="ctr" horzOverflow="overflow">
                    <a:lnL w="25400">
                      <a:solidFill>
                        <a:srgbClr val="2F2A2B"/>
                      </a:solidFill>
                      <a:miter lim="400000"/>
                    </a:lnL>
                    <a:lnR w="25400">
                      <a:solidFill>
                        <a:srgbClr val="2F2A2B"/>
                      </a:solidFill>
                      <a:miter lim="400000"/>
                    </a:lnR>
                    <a:lnT w="25400">
                      <a:solidFill>
                        <a:srgbClr val="2F2A2B"/>
                      </a:solidFill>
                      <a:miter lim="400000"/>
                    </a:lnT>
                    <a:lnB w="25400">
                      <a:solidFill>
                        <a:srgbClr val="2F2A2B"/>
                      </a:solidFill>
                      <a:miter lim="400000"/>
                    </a:lnB>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8906162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itle 1"/>
          <p:cNvSpPr txBox="1">
            <a:spLocks noGrp="1"/>
          </p:cNvSpPr>
          <p:nvPr>
            <p:ph type="title"/>
          </p:nvPr>
        </p:nvSpPr>
        <p:spPr>
          <a:prstGeom prst="rect">
            <a:avLst/>
          </a:prstGeom>
        </p:spPr>
        <p:txBody>
          <a:bodyPr anchor="t">
            <a:normAutofit fontScale="90000"/>
          </a:bodyPr>
          <a:lstStyle/>
          <a:p>
            <a:r>
              <a:t>UML Class Hierarchy </a:t>
            </a:r>
          </a:p>
        </p:txBody>
      </p:sp>
      <p:sp>
        <p:nvSpPr>
          <p:cNvPr id="120" name="FIGURE P-9 A class diagram showing the base class Student and two subclasses"/>
          <p:cNvSpPr txBox="1">
            <a:spLocks noGrp="1"/>
          </p:cNvSpPr>
          <p:nvPr>
            <p:ph type="body" sz="quarter" idx="1"/>
          </p:nvPr>
        </p:nvSpPr>
        <p:spPr>
          <a:xfrm>
            <a:off x="311700" y="5562599"/>
            <a:ext cx="8520600" cy="529233"/>
          </a:xfrm>
          <a:prstGeom prst="rect">
            <a:avLst/>
          </a:prstGeom>
        </p:spPr>
        <p:txBody>
          <a:bodyPr>
            <a:normAutofit fontScale="92500"/>
          </a:bodyPr>
          <a:lstStyle/>
          <a:p>
            <a:pPr defTabSz="457200">
              <a:defRPr sz="1800"/>
            </a:pPr>
            <a:r>
              <a:t>FIGURE P-9 A class diagram showing the base class </a:t>
            </a:r>
            <a:r>
              <a:rPr>
                <a:latin typeface="Courier New"/>
                <a:ea typeface="Courier New"/>
                <a:cs typeface="Courier New"/>
                <a:sym typeface="Courier New"/>
              </a:rPr>
              <a:t>Student</a:t>
            </a:r>
            <a:r>
              <a:t> and two subclasses</a:t>
            </a:r>
          </a:p>
        </p:txBody>
      </p:sp>
      <p:pic>
        <p:nvPicPr>
          <p:cNvPr id="121" name="A diagram shows the relationship between the base class student and its two sub classes. The base class Student appears above its two sub classes, Under grad Student and Grad Student.&#10;&#10;Picture 1" descr="A diagram shows the relationship between the base class student and its two sub classes. The base class Student appears above its two sub classes, Under grad Student and Grad Student.Picture 1"/>
          <p:cNvPicPr>
            <a:picLocks noChangeAspect="1"/>
          </p:cNvPicPr>
          <p:nvPr/>
        </p:nvPicPr>
        <p:blipFill>
          <a:blip r:embed="rId2">
            <a:extLst/>
          </a:blip>
          <a:stretch>
            <a:fillRect/>
          </a:stretch>
        </p:blipFill>
        <p:spPr>
          <a:xfrm>
            <a:off x="2864198" y="1269883"/>
            <a:ext cx="3415604" cy="4168195"/>
          </a:xfrm>
          <a:prstGeom prst="rect">
            <a:avLst/>
          </a:prstGeom>
          <a:ln w="12700">
            <a:miter lim="400000"/>
          </a:ln>
        </p:spPr>
      </p:pic>
    </p:spTree>
    <p:extLst>
      <p:ext uri="{BB962C8B-B14F-4D97-AF65-F5344CB8AC3E}">
        <p14:creationId xmlns:p14="http://schemas.microsoft.com/office/powerpoint/2010/main" val="31130936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itle 1"/>
          <p:cNvSpPr txBox="1">
            <a:spLocks noGrp="1"/>
          </p:cNvSpPr>
          <p:nvPr>
            <p:ph type="title"/>
          </p:nvPr>
        </p:nvSpPr>
        <p:spPr>
          <a:prstGeom prst="rect">
            <a:avLst/>
          </a:prstGeom>
        </p:spPr>
        <p:txBody>
          <a:bodyPr anchor="t">
            <a:normAutofit fontScale="90000"/>
          </a:bodyPr>
          <a:lstStyle/>
          <a:p>
            <a:r>
              <a:t>UML Interface Implementation</a:t>
            </a:r>
          </a:p>
        </p:txBody>
      </p:sp>
      <p:sp>
        <p:nvSpPr>
          <p:cNvPr id="124" name="FIGURE P-10 A class diagram showing the class Circle that implements the interface Measurable"/>
          <p:cNvSpPr txBox="1">
            <a:spLocks noGrp="1"/>
          </p:cNvSpPr>
          <p:nvPr>
            <p:ph type="body" sz="quarter" idx="1"/>
          </p:nvPr>
        </p:nvSpPr>
        <p:spPr>
          <a:xfrm>
            <a:off x="443971" y="5512853"/>
            <a:ext cx="8229601" cy="916856"/>
          </a:xfrm>
          <a:prstGeom prst="rect">
            <a:avLst/>
          </a:prstGeom>
        </p:spPr>
        <p:txBody>
          <a:bodyPr/>
          <a:lstStyle/>
          <a:p>
            <a:pPr defTabSz="365760">
              <a:defRPr sz="1440"/>
            </a:pPr>
            <a:r>
              <a:t>FIGURE P-10 A class diagram showing the class </a:t>
            </a:r>
            <a:r>
              <a:rPr>
                <a:latin typeface="Courier New"/>
                <a:ea typeface="Courier New"/>
                <a:cs typeface="Courier New"/>
                <a:sym typeface="Courier New"/>
              </a:rPr>
              <a:t>Circle</a:t>
            </a:r>
            <a:r>
              <a:t> that implements the interface </a:t>
            </a:r>
            <a:r>
              <a:rPr>
                <a:latin typeface="Courier New"/>
                <a:ea typeface="Courier New"/>
                <a:cs typeface="Courier New"/>
                <a:sym typeface="Courier New"/>
              </a:rPr>
              <a:t>Measurable</a:t>
            </a:r>
          </a:p>
        </p:txBody>
      </p:sp>
      <p:pic>
        <p:nvPicPr>
          <p:cNvPr id="125" name="A diagram illustrates a U M L class diagram.&#10;&#10;Picture 1" descr="A diagram illustrates a U M L class diagram.Picture 1"/>
          <p:cNvPicPr>
            <a:picLocks noChangeAspect="1"/>
          </p:cNvPicPr>
          <p:nvPr/>
        </p:nvPicPr>
        <p:blipFill>
          <a:blip r:embed="rId2">
            <a:extLst/>
          </a:blip>
          <a:stretch>
            <a:fillRect/>
          </a:stretch>
        </p:blipFill>
        <p:spPr>
          <a:xfrm>
            <a:off x="3117839" y="1320955"/>
            <a:ext cx="2908322" cy="4216090"/>
          </a:xfrm>
          <a:prstGeom prst="rect">
            <a:avLst/>
          </a:prstGeom>
          <a:ln w="12700">
            <a:miter lim="400000"/>
          </a:ln>
        </p:spPr>
      </p:pic>
    </p:spTree>
    <p:extLst>
      <p:ext uri="{BB962C8B-B14F-4D97-AF65-F5344CB8AC3E}">
        <p14:creationId xmlns:p14="http://schemas.microsoft.com/office/powerpoint/2010/main" val="21241806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itle 1"/>
          <p:cNvSpPr txBox="1">
            <a:spLocks noGrp="1"/>
          </p:cNvSpPr>
          <p:nvPr>
            <p:ph type="title"/>
          </p:nvPr>
        </p:nvSpPr>
        <p:spPr>
          <a:prstGeom prst="rect">
            <a:avLst/>
          </a:prstGeom>
        </p:spPr>
        <p:txBody>
          <a:bodyPr anchor="t">
            <a:normAutofit fontScale="90000"/>
          </a:bodyPr>
          <a:lstStyle/>
          <a:p>
            <a:r>
              <a:t>UML Class Associations</a:t>
            </a:r>
          </a:p>
        </p:txBody>
      </p:sp>
      <p:sp>
        <p:nvSpPr>
          <p:cNvPr id="128" name="FIGURE P-11 Part of a UML class diagram with associations"/>
          <p:cNvSpPr txBox="1">
            <a:spLocks noGrp="1"/>
          </p:cNvSpPr>
          <p:nvPr>
            <p:ph type="body" sz="quarter" idx="1"/>
          </p:nvPr>
        </p:nvSpPr>
        <p:spPr>
          <a:xfrm>
            <a:off x="311700" y="5501133"/>
            <a:ext cx="8520600" cy="590700"/>
          </a:xfrm>
          <a:prstGeom prst="rect">
            <a:avLst/>
          </a:prstGeom>
        </p:spPr>
        <p:txBody>
          <a:bodyPr/>
          <a:lstStyle>
            <a:lvl1pPr defTabSz="612648">
              <a:defRPr sz="2412"/>
            </a:lvl1pPr>
          </a:lstStyle>
          <a:p>
            <a:r>
              <a:rPr dirty="0"/>
              <a:t>FIGURE P-11 Part of a UML class diagram with associations</a:t>
            </a:r>
          </a:p>
        </p:txBody>
      </p:sp>
      <p:pic>
        <p:nvPicPr>
          <p:cNvPr id="129" name="A diagram illustrates a U M L class diagram with associations.&#10;&#10;Picture 1" descr="A diagram illustrates a U M L class diagram with associations.Picture 1"/>
          <p:cNvPicPr>
            <a:picLocks noChangeAspect="1"/>
          </p:cNvPicPr>
          <p:nvPr/>
        </p:nvPicPr>
        <p:blipFill>
          <a:blip r:embed="rId2">
            <a:extLst/>
          </a:blip>
          <a:stretch>
            <a:fillRect/>
          </a:stretch>
        </p:blipFill>
        <p:spPr>
          <a:xfrm>
            <a:off x="304800" y="2039111"/>
            <a:ext cx="8534400" cy="2779778"/>
          </a:xfrm>
          <a:prstGeom prst="rect">
            <a:avLst/>
          </a:prstGeom>
          <a:ln w="12700">
            <a:miter lim="400000"/>
          </a:ln>
        </p:spPr>
      </p:pic>
    </p:spTree>
    <p:extLst>
      <p:ext uri="{BB962C8B-B14F-4D97-AF65-F5344CB8AC3E}">
        <p14:creationId xmlns:p14="http://schemas.microsoft.com/office/powerpoint/2010/main" val="2682998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itle 4"/>
          <p:cNvSpPr txBox="1">
            <a:spLocks noGrp="1"/>
          </p:cNvSpPr>
          <p:nvPr>
            <p:ph type="title"/>
          </p:nvPr>
        </p:nvSpPr>
        <p:spPr>
          <a:prstGeom prst="rect">
            <a:avLst/>
          </a:prstGeom>
        </p:spPr>
        <p:txBody>
          <a:bodyPr>
            <a:normAutofit fontScale="90000"/>
          </a:bodyPr>
          <a:lstStyle/>
          <a:p>
            <a:r>
              <a:t>Reusing Classes</a:t>
            </a:r>
          </a:p>
        </p:txBody>
      </p:sp>
      <p:sp>
        <p:nvSpPr>
          <p:cNvPr id="132" name="Content Placeholder 5"/>
          <p:cNvSpPr txBox="1">
            <a:spLocks noGrp="1"/>
          </p:cNvSpPr>
          <p:nvPr>
            <p:ph type="body" idx="1"/>
          </p:nvPr>
        </p:nvSpPr>
        <p:spPr>
          <a:prstGeom prst="rect">
            <a:avLst/>
          </a:prstGeom>
        </p:spPr>
        <p:txBody>
          <a:bodyPr/>
          <a:lstStyle/>
          <a:p>
            <a:r>
              <a:t>Not all programs designed and written “from scratch”</a:t>
            </a:r>
          </a:p>
          <a:p>
            <a:r>
              <a:t>Actually, most software created by combining </a:t>
            </a:r>
          </a:p>
          <a:p>
            <a:pPr lvl="1"/>
            <a:r>
              <a:t>Already existing components with </a:t>
            </a:r>
          </a:p>
          <a:p>
            <a:pPr lvl="1"/>
            <a:r>
              <a:t>New components	</a:t>
            </a:r>
          </a:p>
          <a:p>
            <a:r>
              <a:t>Saves time and money</a:t>
            </a:r>
          </a:p>
          <a:p>
            <a:r>
              <a:t>Reused components are already tested</a:t>
            </a:r>
          </a:p>
        </p:txBody>
      </p:sp>
    </p:spTree>
    <p:extLst>
      <p:ext uri="{BB962C8B-B14F-4D97-AF65-F5344CB8AC3E}">
        <p14:creationId xmlns:p14="http://schemas.microsoft.com/office/powerpoint/2010/main" val="4854158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itle 1"/>
          <p:cNvSpPr txBox="1">
            <a:spLocks noGrp="1"/>
          </p:cNvSpPr>
          <p:nvPr>
            <p:ph type="title"/>
          </p:nvPr>
        </p:nvSpPr>
        <p:spPr>
          <a:prstGeom prst="rect">
            <a:avLst/>
          </a:prstGeom>
        </p:spPr>
        <p:txBody>
          <a:bodyPr>
            <a:normAutofit fontScale="90000"/>
          </a:bodyPr>
          <a:lstStyle/>
          <a:p>
            <a:r>
              <a:t>Generic Data Types</a:t>
            </a:r>
          </a:p>
        </p:txBody>
      </p:sp>
      <p:sp>
        <p:nvSpPr>
          <p:cNvPr id="59" name="Content Placeholder 2"/>
          <p:cNvSpPr txBox="1">
            <a:spLocks noGrp="1"/>
          </p:cNvSpPr>
          <p:nvPr>
            <p:ph type="body" idx="1"/>
          </p:nvPr>
        </p:nvSpPr>
        <p:spPr>
          <a:prstGeom prst="rect">
            <a:avLst/>
          </a:prstGeom>
        </p:spPr>
        <p:txBody>
          <a:bodyPr/>
          <a:lstStyle/>
          <a:p>
            <a:r>
              <a:t>Enable you to write a placeholder instead of an actual class type</a:t>
            </a:r>
          </a:p>
          <a:p>
            <a:r>
              <a:t>The placeholder is </a:t>
            </a:r>
          </a:p>
          <a:p>
            <a:pPr lvl="1">
              <a:spcBef>
                <a:spcPts val="600"/>
              </a:spcBef>
            </a:pPr>
            <a:r>
              <a:t>A generic data type</a:t>
            </a:r>
          </a:p>
          <a:p>
            <a:pPr lvl="1">
              <a:spcBef>
                <a:spcPts val="600"/>
              </a:spcBef>
            </a:pPr>
            <a:r>
              <a:t>A type parameter</a:t>
            </a:r>
          </a:p>
          <a:p>
            <a:r>
              <a:t>You define a generic class </a:t>
            </a:r>
          </a:p>
          <a:p>
            <a:pPr lvl="1">
              <a:spcBef>
                <a:spcPts val="600"/>
              </a:spcBef>
            </a:pPr>
            <a:r>
              <a:t>Client chooses data type of the objects in collection.</a:t>
            </a:r>
          </a:p>
        </p:txBody>
      </p:sp>
    </p:spTree>
    <p:extLst>
      <p:ext uri="{BB962C8B-B14F-4D97-AF65-F5344CB8AC3E}">
        <p14:creationId xmlns:p14="http://schemas.microsoft.com/office/powerpoint/2010/main" val="7003899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itle 3"/>
          <p:cNvSpPr txBox="1">
            <a:spLocks noGrp="1"/>
          </p:cNvSpPr>
          <p:nvPr>
            <p:ph type="title"/>
          </p:nvPr>
        </p:nvSpPr>
        <p:spPr>
          <a:prstGeom prst="rect">
            <a:avLst/>
          </a:prstGeom>
        </p:spPr>
        <p:txBody>
          <a:bodyPr>
            <a:normAutofit fontScale="90000"/>
          </a:bodyPr>
          <a:lstStyle/>
          <a:p>
            <a:r>
              <a:rPr lang="en-US" dirty="0" smtClean="0"/>
              <a:t>Generic Class </a:t>
            </a:r>
            <a:endParaRPr dirty="0"/>
          </a:p>
        </p:txBody>
      </p:sp>
      <p:pic>
        <p:nvPicPr>
          <p:cNvPr id="4" name="Picture 3"/>
          <p:cNvPicPr>
            <a:picLocks noChangeAspect="1"/>
          </p:cNvPicPr>
          <p:nvPr/>
        </p:nvPicPr>
        <p:blipFill rotWithShape="1">
          <a:blip r:embed="rId2"/>
          <a:srcRect l="63700" t="9546" r="22708" b="58602"/>
          <a:stretch/>
        </p:blipFill>
        <p:spPr>
          <a:xfrm>
            <a:off x="1143000" y="1356867"/>
            <a:ext cx="6553199" cy="4319155"/>
          </a:xfrm>
          <a:prstGeom prst="rect">
            <a:avLst/>
          </a:prstGeom>
        </p:spPr>
      </p:pic>
    </p:spTree>
    <p:extLst>
      <p:ext uri="{BB962C8B-B14F-4D97-AF65-F5344CB8AC3E}">
        <p14:creationId xmlns:p14="http://schemas.microsoft.com/office/powerpoint/2010/main" val="16109932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47</a:t>
            </a:fld>
            <a:endParaRPr lang="en"/>
          </a:p>
        </p:txBody>
      </p:sp>
      <p:pic>
        <p:nvPicPr>
          <p:cNvPr id="5" name="Picture 4"/>
          <p:cNvPicPr>
            <a:picLocks noChangeAspect="1"/>
          </p:cNvPicPr>
          <p:nvPr/>
        </p:nvPicPr>
        <p:blipFill>
          <a:blip r:embed="rId2"/>
          <a:stretch>
            <a:fillRect/>
          </a:stretch>
        </p:blipFill>
        <p:spPr>
          <a:xfrm>
            <a:off x="163937" y="2819400"/>
            <a:ext cx="8699739" cy="953396"/>
          </a:xfrm>
          <a:prstGeom prst="rect">
            <a:avLst/>
          </a:prstGeom>
        </p:spPr>
      </p:pic>
    </p:spTree>
    <p:extLst>
      <p:ext uri="{BB962C8B-B14F-4D97-AF65-F5344CB8AC3E}">
        <p14:creationId xmlns:p14="http://schemas.microsoft.com/office/powerpoint/2010/main" val="17919403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END</a:t>
            </a:r>
            <a:endParaRPr lang="en-US" dirty="0"/>
          </a:p>
        </p:txBody>
      </p:sp>
    </p:spTree>
    <p:extLst>
      <p:ext uri="{BB962C8B-B14F-4D97-AF65-F5344CB8AC3E}">
        <p14:creationId xmlns:p14="http://schemas.microsoft.com/office/powerpoint/2010/main" val="39703253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prstGeom prst="rect">
            <a:avLst/>
          </a:prstGeom>
          <a:noFill/>
          <a:ln>
            <a:noFill/>
          </a:ln>
        </p:spPr>
        <p:txBody>
          <a:bodyPr lIns="91425" tIns="45700" rIns="91425" bIns="45700" anchor="ctr" anchorCtr="0">
            <a:noAutofit/>
          </a:bodyPr>
          <a:lstStyle/>
          <a:p>
            <a:pPr lvl="0">
              <a:buClr>
                <a:schemeClr val="dk2"/>
              </a:buClr>
              <a:buSzPct val="25000"/>
            </a:pPr>
            <a:r>
              <a:rPr lang="en" dirty="0"/>
              <a:t>Abstract Data Type (ADT)</a:t>
            </a:r>
            <a:endParaRPr lang="en-US" sz="4400" b="0" i="0" u="none" strike="noStrike" cap="none" dirty="0">
              <a:solidFill>
                <a:schemeClr val="dk2"/>
              </a:solidFill>
              <a:latin typeface="Arial"/>
              <a:ea typeface="Arial"/>
              <a:cs typeface="Arial"/>
              <a:sym typeface="Arial"/>
            </a:endParaRPr>
          </a:p>
        </p:txBody>
      </p:sp>
      <p:sp>
        <p:nvSpPr>
          <p:cNvPr id="72" name="Shape 72"/>
          <p:cNvSpPr txBox="1">
            <a:spLocks noGrp="1"/>
          </p:cNvSpPr>
          <p:nvPr>
            <p:ph idx="1"/>
          </p:nvPr>
        </p:nvSpPr>
        <p:spPr>
          <a:prstGeom prst="rect">
            <a:avLst/>
          </a:prstGeom>
          <a:noFill/>
          <a:ln>
            <a:noFill/>
          </a:ln>
        </p:spPr>
        <p:txBody>
          <a:bodyPr lIns="91425" tIns="45700" rIns="91425" bIns="45700" anchor="t" anchorCtr="0">
            <a:noAutofit/>
          </a:bodyPr>
          <a:lstStyle/>
          <a:p>
            <a:pPr marL="457200" lvl="0" indent="-342900">
              <a:spcBef>
                <a:spcPts val="0"/>
              </a:spcBef>
              <a:buSzPts val="1800"/>
              <a:buChar char="●"/>
            </a:pPr>
            <a:r>
              <a:rPr lang="en-US" sz="2000" dirty="0"/>
              <a:t>Abstract Data Type</a:t>
            </a:r>
          </a:p>
          <a:p>
            <a:pPr marL="914400" lvl="1" indent="-317500">
              <a:spcBef>
                <a:spcPts val="0"/>
              </a:spcBef>
              <a:buSzPts val="1400"/>
              <a:buChar char="○"/>
            </a:pPr>
            <a:r>
              <a:rPr lang="en-US" sz="1800" dirty="0"/>
              <a:t>A model that describes/specifies a collection of data and the behaviors on that </a:t>
            </a:r>
            <a:r>
              <a:rPr lang="en-US" sz="1800" dirty="0" smtClean="0"/>
              <a:t>data</a:t>
            </a:r>
          </a:p>
          <a:p>
            <a:pPr marL="914400" lvl="1" indent="-317500">
              <a:spcBef>
                <a:spcPts val="0"/>
              </a:spcBef>
              <a:buSzPts val="1400"/>
              <a:buChar char="○"/>
            </a:pPr>
            <a:r>
              <a:rPr lang="en-US" sz="1800" dirty="0"/>
              <a:t>Each ADT specifies what data is stored and what the operations on the data do</a:t>
            </a:r>
          </a:p>
          <a:p>
            <a:pPr marL="914400" lvl="1" indent="-317500">
              <a:spcBef>
                <a:spcPts val="0"/>
              </a:spcBef>
              <a:buSzPts val="1400"/>
              <a:buChar char="○"/>
            </a:pPr>
            <a:r>
              <a:rPr lang="en-US" sz="1800" dirty="0"/>
              <a:t>Not specific to any programming language</a:t>
            </a:r>
          </a:p>
          <a:p>
            <a:pPr marL="914400" lvl="1" indent="-317500">
              <a:spcBef>
                <a:spcPts val="0"/>
              </a:spcBef>
              <a:buSzPts val="1400"/>
              <a:buChar char="○"/>
            </a:pPr>
            <a:r>
              <a:rPr lang="en-US" sz="1800" dirty="0"/>
              <a:t>From the point of view of the user</a:t>
            </a:r>
          </a:p>
          <a:p>
            <a:pPr marL="914400" lvl="1" indent="-317500">
              <a:spcBef>
                <a:spcPts val="0"/>
              </a:spcBef>
              <a:buSzPts val="1400"/>
              <a:buChar char="○"/>
            </a:pPr>
            <a:r>
              <a:rPr lang="en-US" sz="1800" dirty="0"/>
              <a:t>Sometimes includes information about behavior if something goes wrong</a:t>
            </a:r>
          </a:p>
          <a:p>
            <a:pPr marL="914400" lvl="1" indent="-317500">
              <a:spcBef>
                <a:spcPts val="0"/>
              </a:spcBef>
              <a:buSzPts val="1400"/>
              <a:buChar char="○"/>
            </a:pPr>
            <a:r>
              <a:rPr lang="en-US" sz="1800" dirty="0"/>
              <a:t>Sometimes includes information about performance (efficiency</a:t>
            </a:r>
            <a:r>
              <a:rPr lang="en-US" sz="1800" dirty="0" smtClean="0"/>
              <a:t>)</a:t>
            </a:r>
            <a:endParaRPr lang="en-US" sz="3200" b="0" i="0" u="none" strike="noStrike" cap="none" dirty="0" smtClean="0">
              <a:solidFill>
                <a:schemeClr val="dk1"/>
              </a:solidFill>
              <a:latin typeface="Arial"/>
              <a:ea typeface="Arial"/>
              <a:cs typeface="Arial"/>
              <a:sym typeface="Arial"/>
            </a:endParaRPr>
          </a:p>
        </p:txBody>
      </p:sp>
      <p:sp>
        <p:nvSpPr>
          <p:cNvPr id="73" name="Shape 73"/>
          <p:cNvSpPr txBox="1"/>
          <p:nvPr/>
        </p:nvSpPr>
        <p:spPr>
          <a:xfrm>
            <a:off x="685800" y="6492875"/>
            <a:ext cx="8051799" cy="365125"/>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898989"/>
              </a:buClr>
              <a:buSzPct val="25000"/>
              <a:buFont typeface="Arial"/>
              <a:buNone/>
            </a:pPr>
            <a:r>
              <a:rPr lang="en-US" sz="1200" b="0" i="0" u="none">
                <a:solidFill>
                  <a:srgbClr val="898989"/>
                </a:solidFill>
                <a:latin typeface="Arial"/>
                <a:ea typeface="Arial"/>
                <a:cs typeface="Arial"/>
                <a:sym typeface="Arial"/>
              </a:rPr>
              <a:t>© 2015 Pearson Education, Inc., Upper Saddle River, NJ.  All rights reserved.</a:t>
            </a:r>
          </a:p>
        </p:txBody>
      </p:sp>
    </p:spTree>
    <p:extLst>
      <p:ext uri="{BB962C8B-B14F-4D97-AF65-F5344CB8AC3E}">
        <p14:creationId xmlns:p14="http://schemas.microsoft.com/office/powerpoint/2010/main" val="35899398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itle 8"/>
          <p:cNvSpPr txBox="1">
            <a:spLocks noGrp="1"/>
          </p:cNvSpPr>
          <p:nvPr>
            <p:ph type="title"/>
          </p:nvPr>
        </p:nvSpPr>
        <p:spPr>
          <a:prstGeom prst="rect">
            <a:avLst/>
          </a:prstGeom>
        </p:spPr>
        <p:txBody>
          <a:bodyPr>
            <a:normAutofit fontScale="90000"/>
          </a:bodyPr>
          <a:lstStyle/>
          <a:p>
            <a:r>
              <a:t>Computer Data Organization</a:t>
            </a:r>
          </a:p>
        </p:txBody>
      </p:sp>
      <p:sp>
        <p:nvSpPr>
          <p:cNvPr id="53" name="Content Placeholder 9"/>
          <p:cNvSpPr txBox="1">
            <a:spLocks noGrp="1"/>
          </p:cNvSpPr>
          <p:nvPr>
            <p:ph type="body" idx="1"/>
          </p:nvPr>
        </p:nvSpPr>
        <p:spPr>
          <a:prstGeom prst="rect">
            <a:avLst/>
          </a:prstGeom>
        </p:spPr>
        <p:txBody>
          <a:bodyPr>
            <a:normAutofit fontScale="85000" lnSpcReduction="10000"/>
          </a:bodyPr>
          <a:lstStyle/>
          <a:p>
            <a:r>
              <a:rPr dirty="0">
                <a:solidFill>
                  <a:srgbClr val="3366FF"/>
                </a:solidFill>
              </a:rPr>
              <a:t>Abstract Data </a:t>
            </a:r>
            <a:r>
              <a:rPr dirty="0" smtClean="0">
                <a:solidFill>
                  <a:srgbClr val="3366FF"/>
                </a:solidFill>
              </a:rPr>
              <a:t>Type </a:t>
            </a:r>
            <a:r>
              <a:rPr lang="en-US" dirty="0">
                <a:solidFill>
                  <a:srgbClr val="3366FF"/>
                </a:solidFill>
              </a:rPr>
              <a:t>(</a:t>
            </a:r>
            <a:r>
              <a:rPr dirty="0" smtClean="0">
                <a:solidFill>
                  <a:srgbClr val="3366FF"/>
                </a:solidFill>
              </a:rPr>
              <a:t>ADT</a:t>
            </a:r>
            <a:r>
              <a:rPr lang="en-US" dirty="0">
                <a:solidFill>
                  <a:srgbClr val="3366FF"/>
                </a:solidFill>
              </a:rPr>
              <a:t>):  </a:t>
            </a:r>
            <a:r>
              <a:rPr lang="en-US" dirty="0" smtClean="0"/>
              <a:t>a specification that </a:t>
            </a:r>
            <a:r>
              <a:rPr lang="en-US" dirty="0"/>
              <a:t>describes a data set and the operations on that data</a:t>
            </a:r>
            <a:endParaRPr dirty="0"/>
          </a:p>
          <a:p>
            <a:r>
              <a:rPr dirty="0">
                <a:solidFill>
                  <a:srgbClr val="3366FF"/>
                </a:solidFill>
              </a:rPr>
              <a:t>Data </a:t>
            </a:r>
            <a:r>
              <a:rPr dirty="0" smtClean="0">
                <a:solidFill>
                  <a:srgbClr val="3366FF"/>
                </a:solidFill>
              </a:rPr>
              <a:t>Structure</a:t>
            </a:r>
            <a:r>
              <a:rPr lang="en-US" dirty="0">
                <a:solidFill>
                  <a:srgbClr val="3366FF"/>
                </a:solidFill>
              </a:rPr>
              <a:t>: </a:t>
            </a:r>
            <a:r>
              <a:rPr lang="en-US" dirty="0" smtClean="0"/>
              <a:t> </a:t>
            </a:r>
            <a:r>
              <a:rPr lang="en-US" dirty="0"/>
              <a:t>an implementation of an ADT within a </a:t>
            </a:r>
            <a:r>
              <a:rPr lang="en-US" dirty="0" smtClean="0"/>
              <a:t>programming </a:t>
            </a:r>
            <a:r>
              <a:rPr lang="en-US" dirty="0" smtClean="0"/>
              <a:t>language</a:t>
            </a:r>
            <a:br>
              <a:rPr lang="en-US" dirty="0" smtClean="0"/>
            </a:br>
            <a:endParaRPr dirty="0"/>
          </a:p>
          <a:p>
            <a:pPr lvl="0"/>
            <a:r>
              <a:rPr dirty="0" smtClean="0">
                <a:solidFill>
                  <a:srgbClr val="3366FF"/>
                </a:solidFill>
              </a:rPr>
              <a:t>Collection</a:t>
            </a:r>
            <a:r>
              <a:rPr lang="en-US" dirty="0">
                <a:solidFill>
                  <a:srgbClr val="3366FF"/>
                </a:solidFill>
              </a:rPr>
              <a:t>:  </a:t>
            </a:r>
            <a:r>
              <a:rPr lang="en-US" dirty="0" smtClean="0"/>
              <a:t>a </a:t>
            </a:r>
            <a:r>
              <a:rPr lang="en-US" dirty="0"/>
              <a:t>general term for an ADT that contains a group of objects. </a:t>
            </a:r>
            <a:r>
              <a:rPr lang="en-US" dirty="0" smtClean="0"/>
              <a:t> </a:t>
            </a:r>
            <a:r>
              <a:rPr lang="en-US" dirty="0"/>
              <a:t>S</a:t>
            </a:r>
            <a:r>
              <a:rPr lang="en-US" dirty="0">
                <a:sym typeface="Arial"/>
              </a:rPr>
              <a:t>ome </a:t>
            </a:r>
            <a:r>
              <a:rPr lang="en-US" dirty="0">
                <a:sym typeface="Arial"/>
              </a:rPr>
              <a:t>collections allow duplicate items, some do not. Some collections arrange their contents in a certain order, while others do not</a:t>
            </a:r>
            <a:r>
              <a:rPr lang="en-US" dirty="0">
                <a:sym typeface="Arial"/>
              </a:rPr>
              <a:t>.</a:t>
            </a:r>
            <a:endParaRPr dirty="0"/>
          </a:p>
          <a:p>
            <a:r>
              <a:rPr lang="en-US" dirty="0" smtClean="0">
                <a:solidFill>
                  <a:srgbClr val="3366FF"/>
                </a:solidFill>
              </a:rPr>
              <a:t>C</a:t>
            </a:r>
            <a:r>
              <a:rPr dirty="0" smtClean="0">
                <a:solidFill>
                  <a:srgbClr val="3366FF"/>
                </a:solidFill>
              </a:rPr>
              <a:t>ontainer</a:t>
            </a:r>
            <a:r>
              <a:rPr lang="en-US" dirty="0" smtClean="0">
                <a:solidFill>
                  <a:srgbClr val="3366FF"/>
                </a:solidFill>
              </a:rPr>
              <a:t>: </a:t>
            </a:r>
            <a:r>
              <a:rPr lang="en-US" dirty="0" smtClean="0"/>
              <a:t>a class that implements a </a:t>
            </a:r>
            <a:r>
              <a:rPr lang="en-US" dirty="0" smtClean="0"/>
              <a:t>collection</a:t>
            </a:r>
            <a:endParaRPr lang="en-US" dirty="0">
              <a:solidFill>
                <a:srgbClr val="3366FF"/>
              </a:solidFill>
            </a:endParaRPr>
          </a:p>
          <a:p>
            <a:pPr lvl="1"/>
            <a:r>
              <a:rPr lang="en-US" dirty="0" smtClean="0"/>
              <a:t>Bag</a:t>
            </a:r>
            <a:r>
              <a:rPr lang="en-US" dirty="0"/>
              <a:t>, List, Stack, Queue, Dictionary, Tree, Graph</a:t>
            </a:r>
          </a:p>
          <a:p>
            <a:pPr marL="342900" lvl="1" indent="0">
              <a:buNone/>
            </a:pPr>
            <a:endParaRPr dirty="0"/>
          </a:p>
        </p:txBody>
      </p:sp>
      <p:sp>
        <p:nvSpPr>
          <p:cNvPr id="54" name="TextBox 10"/>
          <p:cNvSpPr txBox="1"/>
          <p:nvPr/>
        </p:nvSpPr>
        <p:spPr>
          <a:xfrm>
            <a:off x="1361970" y="4820042"/>
            <a:ext cx="2563815" cy="1384995"/>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lvl="1">
              <a:buSzPct val="100000"/>
              <a:defRPr sz="2800"/>
            </a:pPr>
            <a:endParaRPr lang="en-US" dirty="0" smtClean="0"/>
          </a:p>
          <a:p>
            <a:pPr lvl="1">
              <a:buSzPct val="100000"/>
              <a:defRPr sz="2800"/>
            </a:pPr>
            <a:endParaRPr lang="en-US" dirty="0"/>
          </a:p>
          <a:p>
            <a:pPr lvl="1">
              <a:buSzPct val="100000"/>
              <a:defRPr sz="2800"/>
            </a:pPr>
            <a:endParaRPr dirty="0"/>
          </a:p>
        </p:txBody>
      </p:sp>
      <p:sp>
        <p:nvSpPr>
          <p:cNvPr id="55" name="TextBox 11"/>
          <p:cNvSpPr txBox="1"/>
          <p:nvPr/>
        </p:nvSpPr>
        <p:spPr>
          <a:xfrm>
            <a:off x="4375679" y="5407788"/>
            <a:ext cx="2562226" cy="369332"/>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sz="1800"/>
            </a:pPr>
            <a:r>
              <a:rPr dirty="0" smtClean="0"/>
              <a:t>`</a:t>
            </a:r>
            <a:endParaRPr dirty="0"/>
          </a:p>
        </p:txBody>
      </p:sp>
    </p:spTree>
    <p:extLst>
      <p:ext uri="{BB962C8B-B14F-4D97-AF65-F5344CB8AC3E}">
        <p14:creationId xmlns:p14="http://schemas.microsoft.com/office/powerpoint/2010/main" val="1786664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smtClean="0"/>
              <a:t>Lists</a:t>
            </a:r>
            <a:endParaRPr dirty="0"/>
          </a:p>
        </p:txBody>
      </p:sp>
      <p:sp>
        <p:nvSpPr>
          <p:cNvPr id="99" name="Google Shape;99;p22"/>
          <p:cNvSpPr txBox="1">
            <a:spLocks noGrp="1"/>
          </p:cNvSpPr>
          <p:nvPr>
            <p:ph idx="1"/>
          </p:nvPr>
        </p:nvSpPr>
        <p:spPr>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sz="2800" dirty="0"/>
              <a:t>What are they, from a non-programmer's perspective?</a:t>
            </a:r>
            <a:endParaRPr sz="2800" dirty="0"/>
          </a:p>
          <a:p>
            <a:pPr marL="457200" lvl="0" indent="-342900" rtl="0">
              <a:spcBef>
                <a:spcPts val="0"/>
              </a:spcBef>
              <a:spcAft>
                <a:spcPts val="0"/>
              </a:spcAft>
              <a:buSzPts val="1800"/>
              <a:buChar char="●"/>
            </a:pPr>
            <a:r>
              <a:rPr lang="en" sz="2800" dirty="0"/>
              <a:t>Can you describe what they are from a high level?</a:t>
            </a:r>
            <a:endParaRPr sz="2800" dirty="0"/>
          </a:p>
          <a:p>
            <a:pPr marL="457200" lvl="0" indent="-342900" rtl="0">
              <a:spcBef>
                <a:spcPts val="0"/>
              </a:spcBef>
              <a:spcAft>
                <a:spcPts val="0"/>
              </a:spcAft>
              <a:buSzPts val="1800"/>
              <a:buChar char="●"/>
            </a:pPr>
            <a:r>
              <a:rPr lang="en" sz="2800" dirty="0"/>
              <a:t>What are the things we would like to be able to do with a list?</a:t>
            </a:r>
            <a:endParaRPr sz="2800" dirty="0"/>
          </a:p>
          <a:p>
            <a:pPr marL="914400" lvl="1" indent="-317500" rtl="0">
              <a:spcBef>
                <a:spcPts val="0"/>
              </a:spcBef>
              <a:spcAft>
                <a:spcPts val="0"/>
              </a:spcAft>
              <a:buSzPts val="1400"/>
              <a:buChar char="○"/>
            </a:pPr>
            <a:r>
              <a:rPr lang="en" sz="2400" dirty="0"/>
              <a:t>Add items</a:t>
            </a:r>
            <a:endParaRPr sz="2400" dirty="0"/>
          </a:p>
          <a:p>
            <a:pPr marL="914400" lvl="1" indent="-317500" rtl="0">
              <a:spcBef>
                <a:spcPts val="0"/>
              </a:spcBef>
              <a:spcAft>
                <a:spcPts val="0"/>
              </a:spcAft>
              <a:buSzPts val="1400"/>
              <a:buChar char="○"/>
            </a:pPr>
            <a:r>
              <a:rPr lang="en" sz="2400" dirty="0"/>
              <a:t>Remove items</a:t>
            </a:r>
            <a:endParaRPr sz="2400" dirty="0"/>
          </a:p>
          <a:p>
            <a:pPr marL="1371600" lvl="2" indent="-317500" rtl="0">
              <a:spcBef>
                <a:spcPts val="0"/>
              </a:spcBef>
              <a:spcAft>
                <a:spcPts val="0"/>
              </a:spcAft>
              <a:buSzPts val="1400"/>
              <a:buChar char="■"/>
            </a:pPr>
            <a:r>
              <a:rPr lang="en" sz="2000" dirty="0"/>
              <a:t>Remove a particular item</a:t>
            </a:r>
            <a:endParaRPr sz="2000" dirty="0"/>
          </a:p>
          <a:p>
            <a:pPr marL="1371600" lvl="2" indent="-317500" rtl="0">
              <a:spcBef>
                <a:spcPts val="0"/>
              </a:spcBef>
              <a:spcAft>
                <a:spcPts val="0"/>
              </a:spcAft>
              <a:buSzPts val="1400"/>
              <a:buChar char="■"/>
            </a:pPr>
            <a:r>
              <a:rPr lang="en" sz="2000" dirty="0"/>
              <a:t>Remove all items</a:t>
            </a:r>
            <a:endParaRPr sz="2000" dirty="0"/>
          </a:p>
          <a:p>
            <a:pPr marL="914400" lvl="1" indent="-317500" rtl="0">
              <a:spcBef>
                <a:spcPts val="0"/>
              </a:spcBef>
              <a:spcAft>
                <a:spcPts val="0"/>
              </a:spcAft>
              <a:buSzPts val="1400"/>
              <a:buChar char="○"/>
            </a:pPr>
            <a:r>
              <a:rPr lang="en" sz="2400" dirty="0"/>
              <a:t>See if an item is there</a:t>
            </a:r>
            <a:endParaRPr sz="2400" dirty="0"/>
          </a:p>
          <a:p>
            <a:pPr marL="914400" lvl="1" indent="-317500" rtl="0">
              <a:spcBef>
                <a:spcPts val="0"/>
              </a:spcBef>
              <a:spcAft>
                <a:spcPts val="0"/>
              </a:spcAft>
              <a:buSzPts val="1400"/>
              <a:buChar char="○"/>
            </a:pPr>
            <a:r>
              <a:rPr lang="en" sz="2400" dirty="0"/>
              <a:t>Find out the position of an item</a:t>
            </a:r>
            <a:endParaRPr sz="2400" dirty="0"/>
          </a:p>
          <a:p>
            <a:pPr marL="914400" lvl="1" indent="-317500">
              <a:spcBef>
                <a:spcPts val="0"/>
              </a:spcBef>
              <a:spcAft>
                <a:spcPts val="0"/>
              </a:spcAft>
              <a:buSzPts val="1400"/>
              <a:buChar char="○"/>
            </a:pPr>
            <a:r>
              <a:rPr lang="en" sz="2400" dirty="0"/>
              <a:t>Find out if the list is empty</a:t>
            </a:r>
            <a:endParaRPr sz="2400" dirty="0"/>
          </a:p>
        </p:txBody>
      </p:sp>
    </p:spTree>
    <p:extLst>
      <p:ext uri="{BB962C8B-B14F-4D97-AF65-F5344CB8AC3E}">
        <p14:creationId xmlns:p14="http://schemas.microsoft.com/office/powerpoint/2010/main" val="3070621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9">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9">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9">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smtClean="0"/>
              <a:t>Abstract </a:t>
            </a:r>
            <a:r>
              <a:rPr lang="en" dirty="0"/>
              <a:t>Data </a:t>
            </a:r>
            <a:r>
              <a:rPr lang="en" dirty="0" smtClean="0"/>
              <a:t>Type (ADT)</a:t>
            </a:r>
            <a:endParaRPr dirty="0"/>
          </a:p>
        </p:txBody>
      </p:sp>
      <p:sp>
        <p:nvSpPr>
          <p:cNvPr id="105" name="Google Shape;105;p23"/>
          <p:cNvSpPr txBox="1">
            <a:spLocks noGrp="1"/>
          </p:cNvSpPr>
          <p:nvPr>
            <p:ph idx="1"/>
          </p:nvPr>
        </p:nvSpPr>
        <p:spPr>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sz="2000" dirty="0" smtClean="0"/>
              <a:t>List </a:t>
            </a:r>
            <a:r>
              <a:rPr lang="en" sz="2000" dirty="0"/>
              <a:t>example:</a:t>
            </a:r>
            <a:endParaRPr sz="2000" dirty="0"/>
          </a:p>
          <a:p>
            <a:pPr marL="914400" lvl="1" indent="-317500" rtl="0">
              <a:spcBef>
                <a:spcPts val="0"/>
              </a:spcBef>
              <a:spcAft>
                <a:spcPts val="0"/>
              </a:spcAft>
              <a:buSzPts val="1400"/>
              <a:buChar char="○"/>
            </a:pPr>
            <a:r>
              <a:rPr lang="en" sz="1800" dirty="0"/>
              <a:t>A list is an ordered collection of items that may be repeated.  It will let us:</a:t>
            </a:r>
            <a:endParaRPr sz="1800" dirty="0"/>
          </a:p>
          <a:p>
            <a:pPr marL="1371600" lvl="2" indent="-317500" rtl="0">
              <a:spcBef>
                <a:spcPts val="0"/>
              </a:spcBef>
              <a:spcAft>
                <a:spcPts val="0"/>
              </a:spcAft>
              <a:buSzPts val="1400"/>
              <a:buChar char="■"/>
            </a:pPr>
            <a:r>
              <a:rPr lang="en" sz="1600" dirty="0"/>
              <a:t>Add items</a:t>
            </a:r>
            <a:endParaRPr sz="1600" dirty="0"/>
          </a:p>
          <a:p>
            <a:pPr marL="1371600" lvl="2" indent="-317500" rtl="0">
              <a:spcBef>
                <a:spcPts val="0"/>
              </a:spcBef>
              <a:spcAft>
                <a:spcPts val="0"/>
              </a:spcAft>
              <a:buSzPts val="1400"/>
              <a:buChar char="■"/>
            </a:pPr>
            <a:r>
              <a:rPr lang="en" sz="1600" dirty="0"/>
              <a:t>Remove items</a:t>
            </a:r>
            <a:endParaRPr sz="1600" dirty="0"/>
          </a:p>
          <a:p>
            <a:pPr marL="1371600" lvl="2" indent="-317500" rtl="0">
              <a:spcBef>
                <a:spcPts val="0"/>
              </a:spcBef>
              <a:spcAft>
                <a:spcPts val="0"/>
              </a:spcAft>
              <a:buSzPts val="1400"/>
              <a:buChar char="■"/>
            </a:pPr>
            <a:r>
              <a:rPr lang="en" sz="1600" dirty="0"/>
              <a:t>Find the position of an item</a:t>
            </a:r>
            <a:endParaRPr sz="1600" dirty="0"/>
          </a:p>
          <a:p>
            <a:pPr marL="457200" lvl="0" indent="-342900" rtl="0">
              <a:spcBef>
                <a:spcPts val="0"/>
              </a:spcBef>
              <a:spcAft>
                <a:spcPts val="0"/>
              </a:spcAft>
              <a:buSzPts val="1800"/>
              <a:buChar char="●"/>
            </a:pPr>
            <a:r>
              <a:rPr lang="en" sz="2000" dirty="0"/>
              <a:t>Or, maybe there are even more behaviors we want our list to have:</a:t>
            </a:r>
            <a:endParaRPr sz="2000" dirty="0"/>
          </a:p>
          <a:p>
            <a:pPr marL="1371600" lvl="2" indent="-317500" rtl="0">
              <a:spcBef>
                <a:spcPts val="0"/>
              </a:spcBef>
              <a:spcAft>
                <a:spcPts val="0"/>
              </a:spcAft>
              <a:buSzPts val="1400"/>
              <a:buChar char="■"/>
            </a:pPr>
            <a:r>
              <a:rPr lang="en" sz="1600" dirty="0"/>
              <a:t>Sort the items</a:t>
            </a:r>
            <a:endParaRPr sz="1600" dirty="0"/>
          </a:p>
          <a:p>
            <a:pPr marL="1371600" lvl="2" indent="-317500" rtl="0">
              <a:spcBef>
                <a:spcPts val="0"/>
              </a:spcBef>
              <a:spcAft>
                <a:spcPts val="0"/>
              </a:spcAft>
              <a:buSzPts val="1400"/>
              <a:buChar char="■"/>
            </a:pPr>
            <a:r>
              <a:rPr lang="en" sz="1600" dirty="0"/>
              <a:t>Count the items</a:t>
            </a:r>
            <a:endParaRPr sz="1600" dirty="0"/>
          </a:p>
          <a:p>
            <a:pPr marL="1371600" lvl="2" indent="-317500" rtl="0">
              <a:spcBef>
                <a:spcPts val="0"/>
              </a:spcBef>
              <a:spcAft>
                <a:spcPts val="0"/>
              </a:spcAft>
              <a:buSzPts val="1400"/>
              <a:buChar char="■"/>
            </a:pPr>
            <a:r>
              <a:rPr lang="en" sz="1600" dirty="0"/>
              <a:t>Count occurrences</a:t>
            </a:r>
            <a:endParaRPr sz="1600" dirty="0"/>
          </a:p>
          <a:p>
            <a:pPr marL="0" lvl="0" indent="0">
              <a:spcBef>
                <a:spcPts val="1600"/>
              </a:spcBef>
              <a:spcAft>
                <a:spcPts val="1600"/>
              </a:spcAft>
              <a:buNone/>
            </a:pPr>
            <a:endParaRPr sz="2000" dirty="0"/>
          </a:p>
        </p:txBody>
      </p:sp>
    </p:spTree>
    <p:extLst>
      <p:ext uri="{BB962C8B-B14F-4D97-AF65-F5344CB8AC3E}">
        <p14:creationId xmlns:p14="http://schemas.microsoft.com/office/powerpoint/2010/main" val="364993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Is a list an array?</a:t>
            </a:r>
            <a:endParaRPr/>
          </a:p>
        </p:txBody>
      </p:sp>
      <p:sp>
        <p:nvSpPr>
          <p:cNvPr id="117" name="Google Shape;117;p25"/>
          <p:cNvSpPr txBox="1">
            <a:spLocks noGrp="1"/>
          </p:cNvSpPr>
          <p:nvPr>
            <p:ph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No.  But…</a:t>
            </a:r>
            <a:endParaRPr dirty="0"/>
          </a:p>
          <a:p>
            <a:pPr marL="0" lvl="0" indent="0">
              <a:spcBef>
                <a:spcPts val="1600"/>
              </a:spcBef>
              <a:spcAft>
                <a:spcPts val="0"/>
              </a:spcAft>
              <a:buNone/>
            </a:pPr>
            <a:r>
              <a:rPr lang="en" dirty="0"/>
              <a:t>...you ought to be able to imagine </a:t>
            </a:r>
            <a:r>
              <a:rPr lang="en" u="sng" dirty="0"/>
              <a:t>implementing</a:t>
            </a:r>
            <a:r>
              <a:rPr lang="en" dirty="0"/>
              <a:t> the ADT in Java using an array.</a:t>
            </a:r>
            <a:endParaRPr dirty="0"/>
          </a:p>
          <a:p>
            <a:pPr marL="0" lvl="0" indent="0">
              <a:spcBef>
                <a:spcPts val="1600"/>
              </a:spcBef>
              <a:spcAft>
                <a:spcPts val="0"/>
              </a:spcAft>
              <a:buNone/>
            </a:pPr>
            <a:r>
              <a:rPr lang="en" dirty="0"/>
              <a:t>But…</a:t>
            </a:r>
            <a:endParaRPr dirty="0"/>
          </a:p>
          <a:p>
            <a:pPr marL="0" lvl="0" indent="0">
              <a:spcBef>
                <a:spcPts val="1600"/>
              </a:spcBef>
              <a:spcAft>
                <a:spcPts val="1600"/>
              </a:spcAft>
              <a:buNone/>
            </a:pPr>
            <a:r>
              <a:rPr lang="en" dirty="0"/>
              <a:t>...there are other ways to implement the list ADT without using an array.</a:t>
            </a:r>
            <a:endParaRPr dirty="0"/>
          </a:p>
        </p:txBody>
      </p:sp>
    </p:spTree>
    <p:extLst>
      <p:ext uri="{BB962C8B-B14F-4D97-AF65-F5344CB8AC3E}">
        <p14:creationId xmlns:p14="http://schemas.microsoft.com/office/powerpoint/2010/main" val="1635338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DVSHAPEID" val="QaEgROsvYJr9WlM1wRei0f"/>
</p:tagLst>
</file>

<file path=ppt/tags/tag10.xml><?xml version="1.0" encoding="utf-8"?>
<p:tagLst xmlns:a="http://schemas.openxmlformats.org/drawingml/2006/main" xmlns:r="http://schemas.openxmlformats.org/officeDocument/2006/relationships" xmlns:p="http://schemas.openxmlformats.org/presentationml/2006/main">
  <p:tag name="DVSHAPEID" val="ER6xg7Dt6H5Yz7z7DT3FGn"/>
</p:tagLst>
</file>

<file path=ppt/tags/tag11.xml><?xml version="1.0" encoding="utf-8"?>
<p:tagLst xmlns:a="http://schemas.openxmlformats.org/drawingml/2006/main" xmlns:r="http://schemas.openxmlformats.org/officeDocument/2006/relationships" xmlns:p="http://schemas.openxmlformats.org/presentationml/2006/main">
  <p:tag name="DVSHAPEID" val="oP2pIhzqOomffMJobGx7WB"/>
</p:tagLst>
</file>

<file path=ppt/tags/tag12.xml><?xml version="1.0" encoding="utf-8"?>
<p:tagLst xmlns:a="http://schemas.openxmlformats.org/drawingml/2006/main" xmlns:r="http://schemas.openxmlformats.org/officeDocument/2006/relationships" xmlns:p="http://schemas.openxmlformats.org/presentationml/2006/main">
  <p:tag name="DVSHAPEID" val="7Zh0mnJPcxXhtguRpmTGSG"/>
</p:tagLst>
</file>

<file path=ppt/tags/tag13.xml><?xml version="1.0" encoding="utf-8"?>
<p:tagLst xmlns:a="http://schemas.openxmlformats.org/drawingml/2006/main" xmlns:r="http://schemas.openxmlformats.org/officeDocument/2006/relationships" xmlns:p="http://schemas.openxmlformats.org/presentationml/2006/main">
  <p:tag name="DVSHAPEID" val="BkSMneHn7yrNI37IUbHZbP"/>
</p:tagLst>
</file>

<file path=ppt/tags/tag14.xml><?xml version="1.0" encoding="utf-8"?>
<p:tagLst xmlns:a="http://schemas.openxmlformats.org/drawingml/2006/main" xmlns:r="http://schemas.openxmlformats.org/officeDocument/2006/relationships" xmlns:p="http://schemas.openxmlformats.org/presentationml/2006/main">
  <p:tag name="DVSHAPEID" val="iYisUkgadgIqnX8zZu7Ppp"/>
</p:tagLst>
</file>

<file path=ppt/tags/tag15.xml><?xml version="1.0" encoding="utf-8"?>
<p:tagLst xmlns:a="http://schemas.openxmlformats.org/drawingml/2006/main" xmlns:r="http://schemas.openxmlformats.org/officeDocument/2006/relationships" xmlns:p="http://schemas.openxmlformats.org/presentationml/2006/main">
  <p:tag name="DVSHAPEID" val="PFyrKHrIYTvM1UtVkn7Xkb"/>
</p:tagLst>
</file>

<file path=ppt/tags/tag16.xml><?xml version="1.0" encoding="utf-8"?>
<p:tagLst xmlns:a="http://schemas.openxmlformats.org/drawingml/2006/main" xmlns:r="http://schemas.openxmlformats.org/officeDocument/2006/relationships" xmlns:p="http://schemas.openxmlformats.org/presentationml/2006/main">
  <p:tag name="DVSHAPEID" val="5iF9AlbcRmpT8DUszyJvhO"/>
</p:tagLst>
</file>

<file path=ppt/tags/tag17.xml><?xml version="1.0" encoding="utf-8"?>
<p:tagLst xmlns:a="http://schemas.openxmlformats.org/drawingml/2006/main" xmlns:r="http://schemas.openxmlformats.org/officeDocument/2006/relationships" xmlns:p="http://schemas.openxmlformats.org/presentationml/2006/main">
  <p:tag name="DVSHAPEID" val="VBWe54aJHs4EAfMB75wL18"/>
</p:tagLst>
</file>

<file path=ppt/tags/tag18.xml><?xml version="1.0" encoding="utf-8"?>
<p:tagLst xmlns:a="http://schemas.openxmlformats.org/drawingml/2006/main" xmlns:r="http://schemas.openxmlformats.org/officeDocument/2006/relationships" xmlns:p="http://schemas.openxmlformats.org/presentationml/2006/main">
  <p:tag name="DVSHAPEID" val="m8LQ0RNyeOUgm4dmg727FX"/>
</p:tagLst>
</file>

<file path=ppt/tags/tag19.xml><?xml version="1.0" encoding="utf-8"?>
<p:tagLst xmlns:a="http://schemas.openxmlformats.org/drawingml/2006/main" xmlns:r="http://schemas.openxmlformats.org/officeDocument/2006/relationships" xmlns:p="http://schemas.openxmlformats.org/presentationml/2006/main">
  <p:tag name="DVSHAPEID" val="Ot2EGYrDYvMNeOse3jW8eg"/>
</p:tagLst>
</file>

<file path=ppt/tags/tag2.xml><?xml version="1.0" encoding="utf-8"?>
<p:tagLst xmlns:a="http://schemas.openxmlformats.org/drawingml/2006/main" xmlns:r="http://schemas.openxmlformats.org/officeDocument/2006/relationships" xmlns:p="http://schemas.openxmlformats.org/presentationml/2006/main">
  <p:tag name="DVSHAPEID" val="Eo2HWuJV9V0smEon833pS8"/>
</p:tagLst>
</file>

<file path=ppt/tags/tag20.xml><?xml version="1.0" encoding="utf-8"?>
<p:tagLst xmlns:a="http://schemas.openxmlformats.org/drawingml/2006/main" xmlns:r="http://schemas.openxmlformats.org/officeDocument/2006/relationships" xmlns:p="http://schemas.openxmlformats.org/presentationml/2006/main">
  <p:tag name="DVSHAPEID" val="KjTHnLPpJTtpjhOmaO7APo"/>
</p:tagLst>
</file>

<file path=ppt/tags/tag21.xml><?xml version="1.0" encoding="utf-8"?>
<p:tagLst xmlns:a="http://schemas.openxmlformats.org/drawingml/2006/main" xmlns:r="http://schemas.openxmlformats.org/officeDocument/2006/relationships" xmlns:p="http://schemas.openxmlformats.org/presentationml/2006/main">
  <p:tag name="DVSHAPEID" val="uzPoT13JbwJyJILYBGNzMS"/>
</p:tagLst>
</file>

<file path=ppt/tags/tag22.xml><?xml version="1.0" encoding="utf-8"?>
<p:tagLst xmlns:a="http://schemas.openxmlformats.org/drawingml/2006/main" xmlns:r="http://schemas.openxmlformats.org/officeDocument/2006/relationships" xmlns:p="http://schemas.openxmlformats.org/presentationml/2006/main">
  <p:tag name="DVSHAPEID" val="jPuaqH871DqlPjSYRNl0IW"/>
</p:tagLst>
</file>

<file path=ppt/tags/tag23.xml><?xml version="1.0" encoding="utf-8"?>
<p:tagLst xmlns:a="http://schemas.openxmlformats.org/drawingml/2006/main" xmlns:r="http://schemas.openxmlformats.org/officeDocument/2006/relationships" xmlns:p="http://schemas.openxmlformats.org/presentationml/2006/main">
  <p:tag name="DVSHAPEID" val="FLy5AbdqNgCBf0UJBmA3u6"/>
</p:tagLst>
</file>

<file path=ppt/tags/tag24.xml><?xml version="1.0" encoding="utf-8"?>
<p:tagLst xmlns:a="http://schemas.openxmlformats.org/drawingml/2006/main" xmlns:r="http://schemas.openxmlformats.org/officeDocument/2006/relationships" xmlns:p="http://schemas.openxmlformats.org/presentationml/2006/main">
  <p:tag name="DVSHAPEID" val="8nSs6CO0dMam9JBk6XUBQ9"/>
</p:tagLst>
</file>

<file path=ppt/tags/tag25.xml><?xml version="1.0" encoding="utf-8"?>
<p:tagLst xmlns:a="http://schemas.openxmlformats.org/drawingml/2006/main" xmlns:r="http://schemas.openxmlformats.org/officeDocument/2006/relationships" xmlns:p="http://schemas.openxmlformats.org/presentationml/2006/main">
  <p:tag name="DVSHAPEID" val="Je3R47cZpEszDac84BBM3Q"/>
</p:tagLst>
</file>

<file path=ppt/tags/tag26.xml><?xml version="1.0" encoding="utf-8"?>
<p:tagLst xmlns:a="http://schemas.openxmlformats.org/drawingml/2006/main" xmlns:r="http://schemas.openxmlformats.org/officeDocument/2006/relationships" xmlns:p="http://schemas.openxmlformats.org/presentationml/2006/main">
  <p:tag name="DVSHAPEID" val="rTRa7ggC9TgYEEpfxHOdmv"/>
</p:tagLst>
</file>

<file path=ppt/tags/tag27.xml><?xml version="1.0" encoding="utf-8"?>
<p:tagLst xmlns:a="http://schemas.openxmlformats.org/drawingml/2006/main" xmlns:r="http://schemas.openxmlformats.org/officeDocument/2006/relationships" xmlns:p="http://schemas.openxmlformats.org/presentationml/2006/main">
  <p:tag name="DVSHAPEID" val="Uz6r8XTiZ36SNaZT0VJNvz"/>
</p:tagLst>
</file>

<file path=ppt/tags/tag28.xml><?xml version="1.0" encoding="utf-8"?>
<p:tagLst xmlns:a="http://schemas.openxmlformats.org/drawingml/2006/main" xmlns:r="http://schemas.openxmlformats.org/officeDocument/2006/relationships" xmlns:p="http://schemas.openxmlformats.org/presentationml/2006/main">
  <p:tag name="DVSHAPEID" val="jFvyJO4UYPuVYh4G8iJQUc"/>
</p:tagLst>
</file>

<file path=ppt/tags/tag29.xml><?xml version="1.0" encoding="utf-8"?>
<p:tagLst xmlns:a="http://schemas.openxmlformats.org/drawingml/2006/main" xmlns:r="http://schemas.openxmlformats.org/officeDocument/2006/relationships" xmlns:p="http://schemas.openxmlformats.org/presentationml/2006/main">
  <p:tag name="DVSHAPEID" val="FaDbSJvOQYWtWxGbyfln2P"/>
</p:tagLst>
</file>

<file path=ppt/tags/tag3.xml><?xml version="1.0" encoding="utf-8"?>
<p:tagLst xmlns:a="http://schemas.openxmlformats.org/drawingml/2006/main" xmlns:r="http://schemas.openxmlformats.org/officeDocument/2006/relationships" xmlns:p="http://schemas.openxmlformats.org/presentationml/2006/main">
  <p:tag name="DVSHAPEID" val="Gqvo4Ium2FZAvgeaSXL2Av"/>
</p:tagLst>
</file>

<file path=ppt/tags/tag30.xml><?xml version="1.0" encoding="utf-8"?>
<p:tagLst xmlns:a="http://schemas.openxmlformats.org/drawingml/2006/main" xmlns:r="http://schemas.openxmlformats.org/officeDocument/2006/relationships" xmlns:p="http://schemas.openxmlformats.org/presentationml/2006/main">
  <p:tag name="DVSHAPEID" val="XdmHq0BQ1hpzXQZzFl9NZa"/>
</p:tagLst>
</file>

<file path=ppt/tags/tag31.xml><?xml version="1.0" encoding="utf-8"?>
<p:tagLst xmlns:a="http://schemas.openxmlformats.org/drawingml/2006/main" xmlns:r="http://schemas.openxmlformats.org/officeDocument/2006/relationships" xmlns:p="http://schemas.openxmlformats.org/presentationml/2006/main">
  <p:tag name="DVSHAPEID" val="DT3wRDPQI7iQcqObivc0XF"/>
</p:tagLst>
</file>

<file path=ppt/tags/tag32.xml><?xml version="1.0" encoding="utf-8"?>
<p:tagLst xmlns:a="http://schemas.openxmlformats.org/drawingml/2006/main" xmlns:r="http://schemas.openxmlformats.org/officeDocument/2006/relationships" xmlns:p="http://schemas.openxmlformats.org/presentationml/2006/main">
  <p:tag name="DVSHAPEID" val="4mzPbYz0efPNzsEU8Y1bzh"/>
</p:tagLst>
</file>

<file path=ppt/tags/tag33.xml><?xml version="1.0" encoding="utf-8"?>
<p:tagLst xmlns:a="http://schemas.openxmlformats.org/drawingml/2006/main" xmlns:r="http://schemas.openxmlformats.org/officeDocument/2006/relationships" xmlns:p="http://schemas.openxmlformats.org/presentationml/2006/main">
  <p:tag name="DVSHAPEID" val="h7EzKt2EAZdYPGW2rQgHT3"/>
</p:tagLst>
</file>

<file path=ppt/tags/tag34.xml><?xml version="1.0" encoding="utf-8"?>
<p:tagLst xmlns:a="http://schemas.openxmlformats.org/drawingml/2006/main" xmlns:r="http://schemas.openxmlformats.org/officeDocument/2006/relationships" xmlns:p="http://schemas.openxmlformats.org/presentationml/2006/main">
  <p:tag name="DVSHAPEID" val="1oQmxoneZL6N5saCe5YAEQ"/>
</p:tagLst>
</file>

<file path=ppt/tags/tag35.xml><?xml version="1.0" encoding="utf-8"?>
<p:tagLst xmlns:a="http://schemas.openxmlformats.org/drawingml/2006/main" xmlns:r="http://schemas.openxmlformats.org/officeDocument/2006/relationships" xmlns:p="http://schemas.openxmlformats.org/presentationml/2006/main">
  <p:tag name="DVSHAPEID" val="ABDXY5xaURne6gJoWDgm0r"/>
</p:tagLst>
</file>

<file path=ppt/tags/tag36.xml><?xml version="1.0" encoding="utf-8"?>
<p:tagLst xmlns:a="http://schemas.openxmlformats.org/drawingml/2006/main" xmlns:r="http://schemas.openxmlformats.org/officeDocument/2006/relationships" xmlns:p="http://schemas.openxmlformats.org/presentationml/2006/main">
  <p:tag name="DVSHAPEID" val="S2BtRPCaIjobNfIzphGORe"/>
</p:tagLst>
</file>

<file path=ppt/tags/tag37.xml><?xml version="1.0" encoding="utf-8"?>
<p:tagLst xmlns:a="http://schemas.openxmlformats.org/drawingml/2006/main" xmlns:r="http://schemas.openxmlformats.org/officeDocument/2006/relationships" xmlns:p="http://schemas.openxmlformats.org/presentationml/2006/main">
  <p:tag name="DVSHAPEID" val="pRmUTP9kjiP9IBlueIyK93"/>
</p:tagLst>
</file>

<file path=ppt/tags/tag38.xml><?xml version="1.0" encoding="utf-8"?>
<p:tagLst xmlns:a="http://schemas.openxmlformats.org/drawingml/2006/main" xmlns:r="http://schemas.openxmlformats.org/officeDocument/2006/relationships" xmlns:p="http://schemas.openxmlformats.org/presentationml/2006/main">
  <p:tag name="DVSHAPEID" val="PVstFmeZFbADCK7WVM1n06"/>
</p:tagLst>
</file>

<file path=ppt/tags/tag39.xml><?xml version="1.0" encoding="utf-8"?>
<p:tagLst xmlns:a="http://schemas.openxmlformats.org/drawingml/2006/main" xmlns:r="http://schemas.openxmlformats.org/officeDocument/2006/relationships" xmlns:p="http://schemas.openxmlformats.org/presentationml/2006/main">
  <p:tag name="DVSHAPEID" val="lEw7eV3Yf65l1rspaM6kCE"/>
</p:tagLst>
</file>

<file path=ppt/tags/tag4.xml><?xml version="1.0" encoding="utf-8"?>
<p:tagLst xmlns:a="http://schemas.openxmlformats.org/drawingml/2006/main" xmlns:r="http://schemas.openxmlformats.org/officeDocument/2006/relationships" xmlns:p="http://schemas.openxmlformats.org/presentationml/2006/main">
  <p:tag name="DVSHAPEID" val="8tY7C9JbeBmvHCbxp1qMTk"/>
</p:tagLst>
</file>

<file path=ppt/tags/tag40.xml><?xml version="1.0" encoding="utf-8"?>
<p:tagLst xmlns:a="http://schemas.openxmlformats.org/drawingml/2006/main" xmlns:r="http://schemas.openxmlformats.org/officeDocument/2006/relationships" xmlns:p="http://schemas.openxmlformats.org/presentationml/2006/main">
  <p:tag name="DVSHAPEID" val="z4ZAniMMJL3JzNWx8jWGWt"/>
</p:tagLst>
</file>

<file path=ppt/tags/tag41.xml><?xml version="1.0" encoding="utf-8"?>
<p:tagLst xmlns:a="http://schemas.openxmlformats.org/drawingml/2006/main" xmlns:r="http://schemas.openxmlformats.org/officeDocument/2006/relationships" xmlns:p="http://schemas.openxmlformats.org/presentationml/2006/main">
  <p:tag name="DVSHAPEID" val="ygJGtwBehFtG5s8EyLctmk"/>
</p:tagLst>
</file>

<file path=ppt/tags/tag42.xml><?xml version="1.0" encoding="utf-8"?>
<p:tagLst xmlns:a="http://schemas.openxmlformats.org/drawingml/2006/main" xmlns:r="http://schemas.openxmlformats.org/officeDocument/2006/relationships" xmlns:p="http://schemas.openxmlformats.org/presentationml/2006/main">
  <p:tag name="DVSHAPEID" val="hhREtCENoVH5wIQHOgavto"/>
</p:tagLst>
</file>

<file path=ppt/tags/tag43.xml><?xml version="1.0" encoding="utf-8"?>
<p:tagLst xmlns:a="http://schemas.openxmlformats.org/drawingml/2006/main" xmlns:r="http://schemas.openxmlformats.org/officeDocument/2006/relationships" xmlns:p="http://schemas.openxmlformats.org/presentationml/2006/main">
  <p:tag name="DVSHAPEID" val="fTIuptKbut6eYrOP3ZAuhy"/>
</p:tagLst>
</file>

<file path=ppt/tags/tag44.xml><?xml version="1.0" encoding="utf-8"?>
<p:tagLst xmlns:a="http://schemas.openxmlformats.org/drawingml/2006/main" xmlns:r="http://schemas.openxmlformats.org/officeDocument/2006/relationships" xmlns:p="http://schemas.openxmlformats.org/presentationml/2006/main">
  <p:tag name="DVSHAPEID" val="YZVqNQWWiRQT1YWYca2dre"/>
</p:tagLst>
</file>

<file path=ppt/tags/tag45.xml><?xml version="1.0" encoding="utf-8"?>
<p:tagLst xmlns:a="http://schemas.openxmlformats.org/drawingml/2006/main" xmlns:r="http://schemas.openxmlformats.org/officeDocument/2006/relationships" xmlns:p="http://schemas.openxmlformats.org/presentationml/2006/main">
  <p:tag name="DVSHAPEID" val="YhJpSYcbVZ7HUIyZGTeyaf"/>
</p:tagLst>
</file>

<file path=ppt/tags/tag46.xml><?xml version="1.0" encoding="utf-8"?>
<p:tagLst xmlns:a="http://schemas.openxmlformats.org/drawingml/2006/main" xmlns:r="http://schemas.openxmlformats.org/officeDocument/2006/relationships" xmlns:p="http://schemas.openxmlformats.org/presentationml/2006/main">
  <p:tag name="DVSHAPEID" val="o5pQS4Mpr36K1EGnYXJ7WQ"/>
</p:tagLst>
</file>

<file path=ppt/tags/tag47.xml><?xml version="1.0" encoding="utf-8"?>
<p:tagLst xmlns:a="http://schemas.openxmlformats.org/drawingml/2006/main" xmlns:r="http://schemas.openxmlformats.org/officeDocument/2006/relationships" xmlns:p="http://schemas.openxmlformats.org/presentationml/2006/main">
  <p:tag name="DVSHAPEID" val="Mk4dpdt8ZS4JTEZ268ovx3"/>
</p:tagLst>
</file>

<file path=ppt/tags/tag48.xml><?xml version="1.0" encoding="utf-8"?>
<p:tagLst xmlns:a="http://schemas.openxmlformats.org/drawingml/2006/main" xmlns:r="http://schemas.openxmlformats.org/officeDocument/2006/relationships" xmlns:p="http://schemas.openxmlformats.org/presentationml/2006/main">
  <p:tag name="DVSHAPEID" val="A9HUjiVgO3ixj5MFEzWj4d"/>
</p:tagLst>
</file>

<file path=ppt/tags/tag49.xml><?xml version="1.0" encoding="utf-8"?>
<p:tagLst xmlns:a="http://schemas.openxmlformats.org/drawingml/2006/main" xmlns:r="http://schemas.openxmlformats.org/officeDocument/2006/relationships" xmlns:p="http://schemas.openxmlformats.org/presentationml/2006/main">
  <p:tag name="DVSHAPEID" val="GhL2oWRBIriIJUwvUadJ40"/>
</p:tagLst>
</file>

<file path=ppt/tags/tag5.xml><?xml version="1.0" encoding="utf-8"?>
<p:tagLst xmlns:a="http://schemas.openxmlformats.org/drawingml/2006/main" xmlns:r="http://schemas.openxmlformats.org/officeDocument/2006/relationships" xmlns:p="http://schemas.openxmlformats.org/presentationml/2006/main">
  <p:tag name="DVSHAPEID" val="tM879Xa5DQyah1pW5lDQqn"/>
</p:tagLst>
</file>

<file path=ppt/tags/tag50.xml><?xml version="1.0" encoding="utf-8"?>
<p:tagLst xmlns:a="http://schemas.openxmlformats.org/drawingml/2006/main" xmlns:r="http://schemas.openxmlformats.org/officeDocument/2006/relationships" xmlns:p="http://schemas.openxmlformats.org/presentationml/2006/main">
  <p:tag name="DVSHAPEID" val="rllUgrtPzeZmtp9hUZodlQ"/>
</p:tagLst>
</file>

<file path=ppt/tags/tag51.xml><?xml version="1.0" encoding="utf-8"?>
<p:tagLst xmlns:a="http://schemas.openxmlformats.org/drawingml/2006/main" xmlns:r="http://schemas.openxmlformats.org/officeDocument/2006/relationships" xmlns:p="http://schemas.openxmlformats.org/presentationml/2006/main">
  <p:tag name="DVSHAPEID" val="eAmR89EL5l9FQpGuGq7SR3"/>
</p:tagLst>
</file>

<file path=ppt/tags/tag52.xml><?xml version="1.0" encoding="utf-8"?>
<p:tagLst xmlns:a="http://schemas.openxmlformats.org/drawingml/2006/main" xmlns:r="http://schemas.openxmlformats.org/officeDocument/2006/relationships" xmlns:p="http://schemas.openxmlformats.org/presentationml/2006/main">
  <p:tag name="DVSHAPEID" val="Jmq6mDfekQFA6KxoijaO8D"/>
</p:tagLst>
</file>

<file path=ppt/tags/tag53.xml><?xml version="1.0" encoding="utf-8"?>
<p:tagLst xmlns:a="http://schemas.openxmlformats.org/drawingml/2006/main" xmlns:r="http://schemas.openxmlformats.org/officeDocument/2006/relationships" xmlns:p="http://schemas.openxmlformats.org/presentationml/2006/main">
  <p:tag name="DVSHAPEID" val="dNzJAqiX5sYaQ0q1N1vR0j"/>
</p:tagLst>
</file>

<file path=ppt/tags/tag54.xml><?xml version="1.0" encoding="utf-8"?>
<p:tagLst xmlns:a="http://schemas.openxmlformats.org/drawingml/2006/main" xmlns:r="http://schemas.openxmlformats.org/officeDocument/2006/relationships" xmlns:p="http://schemas.openxmlformats.org/presentationml/2006/main">
  <p:tag name="DVSHAPEID" val="0giWWh8NI3U59CxC3PVnKd"/>
</p:tagLst>
</file>

<file path=ppt/tags/tag55.xml><?xml version="1.0" encoding="utf-8"?>
<p:tagLst xmlns:a="http://schemas.openxmlformats.org/drawingml/2006/main" xmlns:r="http://schemas.openxmlformats.org/officeDocument/2006/relationships" xmlns:p="http://schemas.openxmlformats.org/presentationml/2006/main">
  <p:tag name="DVSHAPEID" val="BWTxXgw8ihDTNirDu1PiJV"/>
</p:tagLst>
</file>

<file path=ppt/tags/tag56.xml><?xml version="1.0" encoding="utf-8"?>
<p:tagLst xmlns:a="http://schemas.openxmlformats.org/drawingml/2006/main" xmlns:r="http://schemas.openxmlformats.org/officeDocument/2006/relationships" xmlns:p="http://schemas.openxmlformats.org/presentationml/2006/main">
  <p:tag name="DVSHAPEID" val="fLQOtaYFWDyNEm2okRhzLD"/>
</p:tagLst>
</file>

<file path=ppt/tags/tag57.xml><?xml version="1.0" encoding="utf-8"?>
<p:tagLst xmlns:a="http://schemas.openxmlformats.org/drawingml/2006/main" xmlns:r="http://schemas.openxmlformats.org/officeDocument/2006/relationships" xmlns:p="http://schemas.openxmlformats.org/presentationml/2006/main">
  <p:tag name="DVSHAPEID" val="rfPebplUxstGG8G9MlaCk0"/>
</p:tagLst>
</file>

<file path=ppt/tags/tag58.xml><?xml version="1.0" encoding="utf-8"?>
<p:tagLst xmlns:a="http://schemas.openxmlformats.org/drawingml/2006/main" xmlns:r="http://schemas.openxmlformats.org/officeDocument/2006/relationships" xmlns:p="http://schemas.openxmlformats.org/presentationml/2006/main">
  <p:tag name="DVSHAPEID" val="l0E4A5GY0a9CjBYfZzk255"/>
</p:tagLst>
</file>

<file path=ppt/tags/tag59.xml><?xml version="1.0" encoding="utf-8"?>
<p:tagLst xmlns:a="http://schemas.openxmlformats.org/drawingml/2006/main" xmlns:r="http://schemas.openxmlformats.org/officeDocument/2006/relationships" xmlns:p="http://schemas.openxmlformats.org/presentationml/2006/main">
  <p:tag name="DVSHAPEID" val="jYGUHa4Vo8jrTPA6Ofdzri"/>
</p:tagLst>
</file>

<file path=ppt/tags/tag6.xml><?xml version="1.0" encoding="utf-8"?>
<p:tagLst xmlns:a="http://schemas.openxmlformats.org/drawingml/2006/main" xmlns:r="http://schemas.openxmlformats.org/officeDocument/2006/relationships" xmlns:p="http://schemas.openxmlformats.org/presentationml/2006/main">
  <p:tag name="DVSHAPEID" val="dZyBZkxJBNCN0cZvZL09Xw"/>
</p:tagLst>
</file>

<file path=ppt/tags/tag60.xml><?xml version="1.0" encoding="utf-8"?>
<p:tagLst xmlns:a="http://schemas.openxmlformats.org/drawingml/2006/main" xmlns:r="http://schemas.openxmlformats.org/officeDocument/2006/relationships" xmlns:p="http://schemas.openxmlformats.org/presentationml/2006/main">
  <p:tag name="DVSHAPEID" val="w3O5axlBhiUfGFoGnvT5L1"/>
</p:tagLst>
</file>

<file path=ppt/tags/tag61.xml><?xml version="1.0" encoding="utf-8"?>
<p:tagLst xmlns:a="http://schemas.openxmlformats.org/drawingml/2006/main" xmlns:r="http://schemas.openxmlformats.org/officeDocument/2006/relationships" xmlns:p="http://schemas.openxmlformats.org/presentationml/2006/main">
  <p:tag name="DVSHAPEID" val="jSH9ETK5OwD1sC6C0wzNQ0"/>
</p:tagLst>
</file>

<file path=ppt/tags/tag62.xml><?xml version="1.0" encoding="utf-8"?>
<p:tagLst xmlns:a="http://schemas.openxmlformats.org/drawingml/2006/main" xmlns:r="http://schemas.openxmlformats.org/officeDocument/2006/relationships" xmlns:p="http://schemas.openxmlformats.org/presentationml/2006/main">
  <p:tag name="DVSHAPEID" val="wE9VI8RHFmxuKWn0TsQcto"/>
</p:tagLst>
</file>

<file path=ppt/tags/tag63.xml><?xml version="1.0" encoding="utf-8"?>
<p:tagLst xmlns:a="http://schemas.openxmlformats.org/drawingml/2006/main" xmlns:r="http://schemas.openxmlformats.org/officeDocument/2006/relationships" xmlns:p="http://schemas.openxmlformats.org/presentationml/2006/main">
  <p:tag name="DVSHAPEID" val="BFdLAKvmvXail30JaCd7Qh"/>
</p:tagLst>
</file>

<file path=ppt/tags/tag64.xml><?xml version="1.0" encoding="utf-8"?>
<p:tagLst xmlns:a="http://schemas.openxmlformats.org/drawingml/2006/main" xmlns:r="http://schemas.openxmlformats.org/officeDocument/2006/relationships" xmlns:p="http://schemas.openxmlformats.org/presentationml/2006/main">
  <p:tag name="DVSHAPEID" val="tXR9fZD7XEx72tHWx6cjRz"/>
</p:tagLst>
</file>

<file path=ppt/tags/tag65.xml><?xml version="1.0" encoding="utf-8"?>
<p:tagLst xmlns:a="http://schemas.openxmlformats.org/drawingml/2006/main" xmlns:r="http://schemas.openxmlformats.org/officeDocument/2006/relationships" xmlns:p="http://schemas.openxmlformats.org/presentationml/2006/main">
  <p:tag name="DVSHAPEID" val="ksAj0ahdYmykbgTqvvJoZw"/>
</p:tagLst>
</file>

<file path=ppt/tags/tag66.xml><?xml version="1.0" encoding="utf-8"?>
<p:tagLst xmlns:a="http://schemas.openxmlformats.org/drawingml/2006/main" xmlns:r="http://schemas.openxmlformats.org/officeDocument/2006/relationships" xmlns:p="http://schemas.openxmlformats.org/presentationml/2006/main">
  <p:tag name="DVSECTIONID" val="Y0V1Wiyq8TI2mgrCoimzhq"/>
</p:tagLst>
</file>

<file path=ppt/tags/tag7.xml><?xml version="1.0" encoding="utf-8"?>
<p:tagLst xmlns:a="http://schemas.openxmlformats.org/drawingml/2006/main" xmlns:r="http://schemas.openxmlformats.org/officeDocument/2006/relationships" xmlns:p="http://schemas.openxmlformats.org/presentationml/2006/main">
  <p:tag name="DVSHAPEID" val="Xxl98tW482U5y9yxXQxUeK"/>
</p:tagLst>
</file>

<file path=ppt/tags/tag8.xml><?xml version="1.0" encoding="utf-8"?>
<p:tagLst xmlns:a="http://schemas.openxmlformats.org/drawingml/2006/main" xmlns:r="http://schemas.openxmlformats.org/officeDocument/2006/relationships" xmlns:p="http://schemas.openxmlformats.org/presentationml/2006/main">
  <p:tag name="DVSHAPEID" val="yt1cXzmRPhqG21gPc4NxFz"/>
</p:tagLst>
</file>

<file path=ppt/tags/tag9.xml><?xml version="1.0" encoding="utf-8"?>
<p:tagLst xmlns:a="http://schemas.openxmlformats.org/drawingml/2006/main" xmlns:r="http://schemas.openxmlformats.org/officeDocument/2006/relationships" xmlns:p="http://schemas.openxmlformats.org/presentationml/2006/main">
  <p:tag name="DVSHAPEID" val="TUDQWsNaB3icYR7VvmIgcD"/>
</p:tagLst>
</file>

<file path=ppt/theme/theme1.xml><?xml version="1.0" encoding="utf-8"?>
<a:theme xmlns:a="http://schemas.openxmlformats.org/drawingml/2006/main" name="template">
  <a:themeElements>
    <a:clrScheme name="DBrumley201205 1">
      <a:dk1>
        <a:srgbClr val="000000"/>
      </a:dk1>
      <a:lt1>
        <a:srgbClr val="FFFFFF"/>
      </a:lt1>
      <a:dk2>
        <a:srgbClr val="990000"/>
      </a:dk2>
      <a:lt2>
        <a:srgbClr val="E3E1E1"/>
      </a:lt2>
      <a:accent1>
        <a:srgbClr val="990000"/>
      </a:accent1>
      <a:accent2>
        <a:srgbClr val="E47932"/>
      </a:accent2>
      <a:accent3>
        <a:srgbClr val="00709E"/>
      </a:accent3>
      <a:accent4>
        <a:srgbClr val="595A5A"/>
      </a:accent4>
      <a:accent5>
        <a:srgbClr val="009446"/>
      </a:accent5>
      <a:accent6>
        <a:srgbClr val="936241"/>
      </a:accent6>
      <a:hlink>
        <a:srgbClr val="0000FF"/>
      </a:hlink>
      <a:folHlink>
        <a:srgbClr val="800080"/>
      </a:folHlink>
    </a:clrScheme>
    <a:fontScheme name="Office 2">
      <a:majorFont>
        <a:latin typeface="Calibri"/>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28575" cap="rnd" cmpd="sng">
          <a:noFill/>
          <a:prstDash val="solid"/>
          <a:miter lim="800000"/>
        </a:ln>
        <a:effectLst/>
      </a:spPr>
      <a:bodyPr wrap="square" lIns="0" tIns="0" rIns="0" bIns="0" rtlCol="0" anchor="ctr" anchorCtr="1">
        <a:noAutofit/>
      </a:bodyPr>
      <a:lstStyle>
        <a:defPPr algn="ctr">
          <a:defRPr sz="24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a:ln w="28575" cap="rnd" cmpd="sng">
          <a:solidFill>
            <a:schemeClr val="tx1"/>
          </a:solidFill>
          <a:miter lim="800000"/>
          <a:headEnd type="none"/>
          <a:tailEnd type="none"/>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nchor="t" anchorCtr="0">
        <a:spAutoFit/>
      </a:bodyPr>
      <a:lstStyle>
        <a:defPPr>
          <a:defRPr sz="32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14641</TotalTime>
  <Words>1557</Words>
  <Application>Microsoft Office PowerPoint</Application>
  <PresentationFormat>On-screen Show (4:3)</PresentationFormat>
  <Paragraphs>283</Paragraphs>
  <Slides>48</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48</vt:i4>
      </vt:variant>
    </vt:vector>
  </HeadingPairs>
  <TitlesOfParts>
    <vt:vector size="57" baseType="lpstr">
      <vt:lpstr>Arial</vt:lpstr>
      <vt:lpstr>Calibri</vt:lpstr>
      <vt:lpstr>Cambria</vt:lpstr>
      <vt:lpstr>Courier New</vt:lpstr>
      <vt:lpstr>Helvetica</vt:lpstr>
      <vt:lpstr>Menlo</vt:lpstr>
      <vt:lpstr>Noto Sans Symbols</vt:lpstr>
      <vt:lpstr>Times New Roman</vt:lpstr>
      <vt:lpstr>template</vt:lpstr>
      <vt:lpstr> Introduction  Designing Classes Prelude </vt:lpstr>
      <vt:lpstr>Homework:</vt:lpstr>
      <vt:lpstr>Homework</vt:lpstr>
      <vt:lpstr>Data Organization in Life</vt:lpstr>
      <vt:lpstr>Abstract Data Type (ADT)</vt:lpstr>
      <vt:lpstr>Computer Data Organization</vt:lpstr>
      <vt:lpstr>Lists</vt:lpstr>
      <vt:lpstr>Abstract Data Type (ADT)</vt:lpstr>
      <vt:lpstr>Is a list an array?</vt:lpstr>
      <vt:lpstr>What if you want a programmer to implement a list?</vt:lpstr>
      <vt:lpstr>Class Responsibility Collaborator (CRC) Card</vt:lpstr>
      <vt:lpstr>Using UML Notation to Specify a Class</vt:lpstr>
      <vt:lpstr>Interfaces</vt:lpstr>
      <vt:lpstr>List, ArrayList, LinkedList</vt:lpstr>
      <vt:lpstr>Observe</vt:lpstr>
      <vt:lpstr>Observe again</vt:lpstr>
      <vt:lpstr>ArrayList vs LinkedList Performance</vt:lpstr>
      <vt:lpstr>What will you learn in CSE 274?</vt:lpstr>
      <vt:lpstr>Abstract Data Types you should learn:</vt:lpstr>
      <vt:lpstr>Designing Classes</vt:lpstr>
      <vt:lpstr>Object Oriented Programming</vt:lpstr>
      <vt:lpstr>Inheritance</vt:lpstr>
      <vt:lpstr>Polymorphism</vt:lpstr>
      <vt:lpstr>Encapsulation</vt:lpstr>
      <vt:lpstr>Encapsulation</vt:lpstr>
      <vt:lpstr>Abstraction</vt:lpstr>
      <vt:lpstr>Abstraction</vt:lpstr>
      <vt:lpstr>Specifying Methods</vt:lpstr>
      <vt:lpstr>Example of Precondition</vt:lpstr>
      <vt:lpstr>Java Interfaces</vt:lpstr>
      <vt:lpstr>Interface Measurable</vt:lpstr>
      <vt:lpstr>PowerPoint Presentation</vt:lpstr>
      <vt:lpstr>Implementing an Interface</vt:lpstr>
      <vt:lpstr>Implementing an Interface</vt:lpstr>
      <vt:lpstr>Interface as a Data Type</vt:lpstr>
      <vt:lpstr>Interface vs. Abstract Class</vt:lpstr>
      <vt:lpstr>Choosing Classes</vt:lpstr>
      <vt:lpstr>CSC Card Example</vt:lpstr>
      <vt:lpstr>Unified Modeling Language Class</vt:lpstr>
      <vt:lpstr>UML Interface Example</vt:lpstr>
      <vt:lpstr>UML Class Hierarchy </vt:lpstr>
      <vt:lpstr>UML Interface Implementation</vt:lpstr>
      <vt:lpstr>UML Class Associations</vt:lpstr>
      <vt:lpstr>Reusing Classes</vt:lpstr>
      <vt:lpstr>Generic Data Types</vt:lpstr>
      <vt:lpstr>Generic Class </vt:lpstr>
      <vt:lpstr>PowerPoint Presentation</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Darpa Presentation</dc:title>
  <dc:creator>ed</dc:creator>
  <cp:lastModifiedBy>"mohamem"</cp:lastModifiedBy>
  <cp:revision>4650</cp:revision>
  <dcterms:created xsi:type="dcterms:W3CDTF">2011-11-02T18:57:24Z</dcterms:created>
  <dcterms:modified xsi:type="dcterms:W3CDTF">2018-08-30T16:29:02Z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Google.Documents.Tracking">
    <vt:lpwstr>false</vt:lpwstr>
  </property>
  <property fmtid="{D5CDD505-2E9C-101B-9397-08002B2CF9AE}" pid="3" name="Google.Documents.DocumentId">
    <vt:lpwstr>11L1CS3lWunNfTuci5gPLtht4ZjOn7gyfIKyZn-f7p20</vt:lpwstr>
  </property>
  <property fmtid="{D5CDD505-2E9C-101B-9397-08002B2CF9AE}" pid="4" name="Google.Documents.RevisionId">
    <vt:lpwstr>13701622749194124332</vt:lpwstr>
  </property>
  <property fmtid="{D5CDD505-2E9C-101B-9397-08002B2CF9AE}" pid="5" name="Google.Documents.PreviousRevisionId">
    <vt:lpwstr>17594234182614114890</vt:lpwstr>
  </property>
  <property fmtid="{D5CDD505-2E9C-101B-9397-08002B2CF9AE}" pid="6" name="Google.Documents.PluginVersion">
    <vt:lpwstr>2.0.2424.7283</vt:lpwstr>
  </property>
  <property fmtid="{D5CDD505-2E9C-101B-9397-08002B2CF9AE}" pid="7" name="Google.Documents.MergeIncapabilityFlags">
    <vt:i4>0</vt:i4>
  </property>
</Properties>
</file>