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</p:sldMasterIdLst>
  <p:notesMasterIdLst>
    <p:notesMasterId r:id="rId19"/>
  </p:notesMasterIdLst>
  <p:handoutMasterIdLst>
    <p:handoutMasterId r:id="rId20"/>
  </p:handoutMasterIdLst>
  <p:sldIdLst>
    <p:sldId id="835" r:id="rId3"/>
    <p:sldId id="1050" r:id="rId4"/>
    <p:sldId id="1051" r:id="rId5"/>
    <p:sldId id="1052" r:id="rId6"/>
    <p:sldId id="1053" r:id="rId7"/>
    <p:sldId id="1054" r:id="rId8"/>
    <p:sldId id="1055" r:id="rId9"/>
    <p:sldId id="1056" r:id="rId10"/>
    <p:sldId id="1057" r:id="rId11"/>
    <p:sldId id="1058" r:id="rId12"/>
    <p:sldId id="1059" r:id="rId13"/>
    <p:sldId id="1060" r:id="rId14"/>
    <p:sldId id="1061" r:id="rId15"/>
    <p:sldId id="1062" r:id="rId16"/>
    <p:sldId id="1063" r:id="rId17"/>
    <p:sldId id="3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  <p15:guide id="5" orient="horz" pos="1584">
          <p15:clr>
            <a:srgbClr val="A4A3A4"/>
          </p15:clr>
        </p15:guide>
        <p15:guide id="6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C5C8B"/>
    <a:srgbClr val="FF3300"/>
    <a:srgbClr val="0000FF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791" autoAdjust="0"/>
  </p:normalViewPr>
  <p:slideViewPr>
    <p:cSldViewPr snapToObjects="1">
      <p:cViewPr varScale="1">
        <p:scale>
          <a:sx n="92" d="100"/>
          <a:sy n="92" d="100"/>
        </p:scale>
        <p:origin x="2106" y="78"/>
      </p:cViewPr>
      <p:guideLst>
        <p:guide orient="horz" pos="2880"/>
        <p:guide orient="horz" pos="1392"/>
        <p:guide pos="3840"/>
        <p:guide pos="1920"/>
        <p:guide orient="horz" pos="1584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9/6/2018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AE2781C-3131-644C-A39B-D48D3831D8A0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5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6D2F80-B2E2-DA48-A73C-8D27FCE09A18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8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1D4F3BA-FDB9-9844-AF5C-ADFACC0D4005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0E002D3-7C23-4642-A76C-F8FD5DFDDF35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9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8268-9344-2349-A92C-564C30E780EB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53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07C43026-A2E2-CB41-9B00-FB650AB62B47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A51808E-B86A-3049-9E73-66230804105F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5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C2AE5A6-8A00-9D4F-8BFC-81445E065A10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45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0BF4048-B1EC-004A-A42E-7CFEC5F95F2B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35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B3EA1C3-66FE-B146-B8CD-D12359AFFB12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197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E4F9789-9E7B-9445-BA18-928DDAC33B10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7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4ABFA97-EBAF-9D4A-9845-F2CD0727B02A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40415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70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CB4C7E2E-E20D-8F45-BC54-3028A7161583}" type="datetime1">
              <a:rPr lang="en-US" smtClean="0">
                <a:solidFill>
                  <a:srgbClr val="009446"/>
                </a:solidFill>
              </a:rPr>
              <a:pPr/>
              <a:t>9/6/2018</a:t>
            </a:fld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>
              <a:solidFill>
                <a:srgbClr val="0094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3200" dirty="0" smtClean="0"/>
              <a:t>Chapter 1: Bags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75168" y="4572000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/>
              <a:t>Manar</a:t>
            </a:r>
            <a:r>
              <a:rPr lang="en-US" sz="2400" b="1" dirty="0" smtClean="0"/>
              <a:t> Mohamed</a:t>
            </a:r>
          </a:p>
          <a:p>
            <a:pPr algn="r"/>
            <a:r>
              <a:rPr lang="en-US" sz="2400" dirty="0" smtClean="0"/>
              <a:t>mohamem@miamioh.edu</a:t>
            </a:r>
            <a:endParaRPr lang="en-US" sz="2400" dirty="0"/>
          </a:p>
        </p:txBody>
      </p:sp>
      <p:pic>
        <p:nvPicPr>
          <p:cNvPr id="4" name="Examples of everyday organization. A todo list, a shopping bag, an organizational chart, a map, a stack of books, a line to buy tickets, a dictionary" descr="Examples of everyday organization. A todo list, a shopping bag, an organizational chart, a map, a stack of books, a line to buy tickets, a dictionary"/>
          <p:cNvPicPr>
            <a:picLocks noChangeAspect="1"/>
          </p:cNvPicPr>
          <p:nvPr/>
        </p:nvPicPr>
        <p:blipFill rotWithShape="1">
          <a:blip r:embed="rId4">
            <a:extLst/>
          </a:blip>
          <a:srcRect l="21782" t="5011" r="58416" b="66364"/>
          <a:stretch/>
        </p:blipFill>
        <p:spPr>
          <a:xfrm>
            <a:off x="5142684" y="1828800"/>
            <a:ext cx="1524000" cy="16002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A Piggy Bank</a:t>
            </a:r>
          </a:p>
        </p:txBody>
      </p:sp>
      <p:sp>
        <p:nvSpPr>
          <p:cNvPr id="85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6187404"/>
            <a:ext cx="8229601" cy="5181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LISTING 1-3 A class of piggy banks</a:t>
            </a:r>
          </a:p>
        </p:txBody>
      </p:sp>
      <p:sp>
        <p:nvSpPr>
          <p:cNvPr id="86" name="/** A class that implements a piggy bank by using a bag. */…"/>
          <p:cNvSpPr txBox="1"/>
          <p:nvPr/>
        </p:nvSpPr>
        <p:spPr>
          <a:xfrm>
            <a:off x="543577" y="1228795"/>
            <a:ext cx="6334637" cy="494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/**</a:t>
            </a:r>
            <a:r>
              <a:rPr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sz="1400" dirty="0"/>
              <a:t>A class that implements a piggy bank by using a bag.</a:t>
            </a:r>
            <a:r>
              <a:rPr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sz="1400" dirty="0"/>
              <a:t>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class</a:t>
            </a:r>
            <a:r>
              <a:rPr sz="1400" dirty="0"/>
              <a:t> PiggyBank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private</a:t>
            </a:r>
            <a:r>
              <a:rPr sz="1400" dirty="0"/>
              <a:t> BagInterface&lt;Coin&gt; coins;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PiggyBank()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coins = </a:t>
            </a:r>
            <a:r>
              <a:rPr sz="1400" dirty="0">
                <a:solidFill>
                  <a:srgbClr val="BA2DA2"/>
                </a:solidFill>
              </a:rPr>
              <a:t>new</a:t>
            </a:r>
            <a:r>
              <a:rPr sz="1400" dirty="0"/>
              <a:t> ArrayBag&lt;&gt;();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} </a:t>
            </a:r>
            <a:r>
              <a:rPr sz="1400" dirty="0"/>
              <a:t>// end default constructor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add(Coin aCoin)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r>
              <a:rPr sz="1400" dirty="0">
                <a:solidFill>
                  <a:srgbClr val="BA2DA2"/>
                </a:solidFill>
              </a:rPr>
              <a:t>return</a:t>
            </a:r>
            <a:r>
              <a:rPr sz="1400" dirty="0"/>
              <a:t> coins.add(aCoin);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} </a:t>
            </a:r>
            <a:r>
              <a:rPr sz="1400" dirty="0"/>
              <a:t>// end add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Coin remove()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r>
              <a:rPr sz="1400" dirty="0">
                <a:solidFill>
                  <a:srgbClr val="BA2DA2"/>
                </a:solidFill>
              </a:rPr>
              <a:t>return</a:t>
            </a:r>
            <a:r>
              <a:rPr sz="1400" dirty="0"/>
              <a:t> coins.remove();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} </a:t>
            </a:r>
            <a:r>
              <a:rPr sz="1400" dirty="0"/>
              <a:t>// end remove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isEmpty()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r>
              <a:rPr sz="1400" dirty="0">
                <a:solidFill>
                  <a:srgbClr val="BA2DA2"/>
                </a:solidFill>
              </a:rPr>
              <a:t>return</a:t>
            </a:r>
            <a:r>
              <a:rPr sz="1400" dirty="0"/>
              <a:t> coins.isEmpty();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} </a:t>
            </a:r>
            <a:r>
              <a:rPr sz="1400" dirty="0"/>
              <a:t>// end isEmpty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} </a:t>
            </a:r>
            <a:r>
              <a:rPr sz="1400" dirty="0"/>
              <a:t>// end PiggyBank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96" y="3565525"/>
            <a:ext cx="2436822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47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457200" y="-63063"/>
            <a:ext cx="8229600" cy="916857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Example: Using A Piggy Bank (Part 1)</a:t>
            </a:r>
          </a:p>
        </p:txBody>
      </p:sp>
      <p:sp>
        <p:nvSpPr>
          <p:cNvPr id="89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43971" y="6187338"/>
            <a:ext cx="8229601" cy="518262"/>
          </a:xfrm>
          <a:prstGeom prst="rect">
            <a:avLst/>
          </a:prstGeom>
        </p:spPr>
        <p:txBody>
          <a:bodyPr/>
          <a:lstStyle>
            <a:lvl1pPr defTabSz="493776">
              <a:defRPr sz="237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LISTING 1-4 A demonstration of the class PiggyBank</a:t>
            </a:r>
          </a:p>
        </p:txBody>
      </p:sp>
      <p:sp>
        <p:nvSpPr>
          <p:cNvPr id="90" name="/** A class that demonstrates the class PiggyBank. */…"/>
          <p:cNvSpPr txBox="1"/>
          <p:nvPr/>
        </p:nvSpPr>
        <p:spPr>
          <a:xfrm>
            <a:off x="474068" y="801793"/>
            <a:ext cx="6158415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/**</a:t>
            </a:r>
            <a:r>
              <a:rPr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sz="1400" dirty="0"/>
              <a:t>A class that demonstrates the class PiggyBank.</a:t>
            </a:r>
            <a:r>
              <a:rPr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sz="1400" dirty="0"/>
              <a:t>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class</a:t>
            </a:r>
            <a:r>
              <a:rPr sz="1400" dirty="0"/>
              <a:t> PiggyBankExample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static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void</a:t>
            </a:r>
            <a:r>
              <a:rPr sz="1400" dirty="0"/>
              <a:t> main(String[] args)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PiggyBank myBank = </a:t>
            </a:r>
            <a:r>
              <a:rPr sz="1400" dirty="0">
                <a:solidFill>
                  <a:srgbClr val="BA2DA2"/>
                </a:solidFill>
              </a:rPr>
              <a:t>new</a:t>
            </a:r>
            <a:r>
              <a:rPr sz="1400" dirty="0"/>
              <a:t> PiggyBank();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r>
              <a:rPr sz="1400" dirty="0" err="1"/>
              <a:t>addCoin</a:t>
            </a:r>
            <a:r>
              <a:rPr sz="1400" dirty="0"/>
              <a:t>(</a:t>
            </a:r>
            <a:r>
              <a:rPr sz="1400" dirty="0">
                <a:solidFill>
                  <a:srgbClr val="BA2DA2"/>
                </a:solidFill>
              </a:rPr>
              <a:t>new</a:t>
            </a:r>
            <a:r>
              <a:rPr sz="1400" dirty="0"/>
              <a:t> </a:t>
            </a:r>
            <a:r>
              <a:rPr sz="1400" dirty="0" smtClean="0"/>
              <a:t>Coin(</a:t>
            </a:r>
            <a:r>
              <a:rPr sz="1400" dirty="0" smtClean="0">
                <a:solidFill>
                  <a:srgbClr val="272AD8"/>
                </a:solidFill>
              </a:rPr>
              <a:t>1</a:t>
            </a:r>
            <a:r>
              <a:rPr sz="1400" dirty="0" smtClean="0"/>
              <a:t>), </a:t>
            </a:r>
            <a:r>
              <a:rPr sz="1400" dirty="0"/>
              <a:t>myBank);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r>
              <a:rPr sz="1400" dirty="0" err="1"/>
              <a:t>addCoin</a:t>
            </a:r>
            <a:r>
              <a:rPr sz="1400" dirty="0"/>
              <a:t>(</a:t>
            </a:r>
            <a:r>
              <a:rPr sz="1400" dirty="0">
                <a:solidFill>
                  <a:srgbClr val="BA2DA2"/>
                </a:solidFill>
              </a:rPr>
              <a:t>new</a:t>
            </a:r>
            <a:r>
              <a:rPr sz="1400" dirty="0"/>
              <a:t> </a:t>
            </a:r>
            <a:r>
              <a:rPr sz="1400" dirty="0" smtClean="0"/>
              <a:t>Coin(</a:t>
            </a:r>
            <a:r>
              <a:rPr sz="1400" dirty="0" smtClean="0">
                <a:solidFill>
                  <a:srgbClr val="272AD8"/>
                </a:solidFill>
              </a:rPr>
              <a:t>5</a:t>
            </a:r>
            <a:r>
              <a:rPr sz="1400" dirty="0" smtClean="0"/>
              <a:t>), </a:t>
            </a:r>
            <a:r>
              <a:rPr sz="1400" dirty="0"/>
              <a:t>myBank);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r>
              <a:rPr sz="1400" dirty="0" err="1"/>
              <a:t>addCoin</a:t>
            </a:r>
            <a:r>
              <a:rPr sz="1400" dirty="0"/>
              <a:t>(</a:t>
            </a:r>
            <a:r>
              <a:rPr sz="1400" dirty="0">
                <a:solidFill>
                  <a:srgbClr val="BA2DA2"/>
                </a:solidFill>
              </a:rPr>
              <a:t>new</a:t>
            </a:r>
            <a:r>
              <a:rPr sz="1400" dirty="0"/>
              <a:t> </a:t>
            </a:r>
            <a:r>
              <a:rPr sz="1400" dirty="0" smtClean="0"/>
              <a:t>Coin(</a:t>
            </a:r>
            <a:r>
              <a:rPr sz="1400" dirty="0" smtClean="0">
                <a:solidFill>
                  <a:srgbClr val="272AD8"/>
                </a:solidFill>
              </a:rPr>
              <a:t>10</a:t>
            </a:r>
            <a:r>
              <a:rPr sz="1400" dirty="0" smtClean="0"/>
              <a:t>), </a:t>
            </a:r>
            <a:r>
              <a:rPr sz="1400" dirty="0"/>
              <a:t>myBank);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r>
              <a:rPr sz="1400" dirty="0" err="1"/>
              <a:t>addCoin</a:t>
            </a:r>
            <a:r>
              <a:rPr sz="1400" dirty="0"/>
              <a:t>(</a:t>
            </a:r>
            <a:r>
              <a:rPr sz="1400" dirty="0">
                <a:solidFill>
                  <a:srgbClr val="BA2DA2"/>
                </a:solidFill>
              </a:rPr>
              <a:t>new</a:t>
            </a:r>
            <a:r>
              <a:rPr sz="1400" dirty="0"/>
              <a:t> </a:t>
            </a:r>
            <a:r>
              <a:rPr sz="1400" dirty="0" smtClean="0"/>
              <a:t>Coin(</a:t>
            </a:r>
            <a:r>
              <a:rPr sz="1400" dirty="0" smtClean="0">
                <a:solidFill>
                  <a:srgbClr val="272AD8"/>
                </a:solidFill>
              </a:rPr>
              <a:t>25</a:t>
            </a:r>
            <a:r>
              <a:rPr sz="1400" dirty="0" smtClean="0"/>
              <a:t>), </a:t>
            </a:r>
            <a:r>
              <a:rPr sz="1400" dirty="0"/>
              <a:t>myBank);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		System.out.println(</a:t>
            </a:r>
            <a:r>
              <a:rPr sz="1400" dirty="0"/>
              <a:t>"Removing all the coins:"</a:t>
            </a:r>
            <a:r>
              <a:rPr sz="1400" dirty="0">
                <a:solidFill>
                  <a:srgbClr val="000000"/>
                </a:solidFill>
              </a:rPr>
              <a:t>);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BA2DA2"/>
                </a:solidFill>
              </a:rPr>
              <a:t>int</a:t>
            </a:r>
            <a:r>
              <a:rPr sz="1400" dirty="0"/>
              <a:t> amountRemoved = </a:t>
            </a:r>
            <a:r>
              <a:rPr sz="1400" dirty="0">
                <a:solidFill>
                  <a:srgbClr val="272AD8"/>
                </a:solidFill>
              </a:rPr>
              <a:t>0</a:t>
            </a:r>
            <a:r>
              <a:rPr sz="1400" dirty="0"/>
              <a:t>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r>
              <a:rPr sz="1400" dirty="0">
                <a:solidFill>
                  <a:srgbClr val="BA2DA2"/>
                </a:solidFill>
              </a:rPr>
              <a:t>while</a:t>
            </a:r>
            <a:r>
              <a:rPr sz="1400" dirty="0"/>
              <a:t> (!myBank.isEmpty())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  Coin removedCoin = myBank.remove();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  System.out.println(</a:t>
            </a:r>
            <a:r>
              <a:rPr sz="1400" dirty="0">
                <a:solidFill>
                  <a:srgbClr val="D12F1B"/>
                </a:solidFill>
              </a:rPr>
              <a:t>"Removed a "</a:t>
            </a:r>
            <a:r>
              <a:rPr sz="1400" dirty="0"/>
              <a:t> + removedCoin.getCoinName() + </a:t>
            </a:r>
            <a:r>
              <a:rPr sz="1400" dirty="0">
                <a:solidFill>
                  <a:srgbClr val="D12F1B"/>
                </a:solidFill>
              </a:rPr>
              <a:t>"."</a:t>
            </a:r>
            <a:r>
              <a:rPr sz="1400" dirty="0"/>
              <a:t>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  amountRemoved = amountRemoved + removedCoin.getValue();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      } </a:t>
            </a:r>
            <a:r>
              <a:rPr sz="1400" dirty="0"/>
              <a:t>// end while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System.out.println(</a:t>
            </a:r>
            <a:r>
              <a:rPr sz="1400" dirty="0">
                <a:solidFill>
                  <a:srgbClr val="D12F1B"/>
                </a:solidFill>
              </a:rPr>
              <a:t>"All done. Removed "</a:t>
            </a:r>
            <a:r>
              <a:rPr sz="1400" dirty="0"/>
              <a:t> + amountRemoved + </a:t>
            </a:r>
            <a:r>
              <a:rPr sz="1400" dirty="0">
                <a:solidFill>
                  <a:srgbClr val="D12F1B"/>
                </a:solidFill>
              </a:rPr>
              <a:t>" cents."</a:t>
            </a:r>
            <a:r>
              <a:rPr sz="1400" dirty="0"/>
              <a:t>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} </a:t>
            </a:r>
            <a:r>
              <a:rPr sz="1400" dirty="0"/>
              <a:t>// end main</a:t>
            </a:r>
          </a:p>
        </p:txBody>
      </p:sp>
    </p:spTree>
    <p:extLst>
      <p:ext uri="{BB962C8B-B14F-4D97-AF65-F5344CB8AC3E}">
        <p14:creationId xmlns:p14="http://schemas.microsoft.com/office/powerpoint/2010/main" val="3218798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xfrm>
            <a:off x="457200" y="-74019"/>
            <a:ext cx="8229600" cy="916857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Example: Using A Piggy Bank (Part 2)</a:t>
            </a:r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752301"/>
            <a:ext cx="8229600" cy="532716"/>
          </a:xfrm>
          <a:prstGeom prst="rect">
            <a:avLst/>
          </a:prstGeom>
        </p:spPr>
        <p:txBody>
          <a:bodyPr/>
          <a:lstStyle>
            <a:lvl1pPr defTabSz="521208">
              <a:defRPr sz="250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LISTING 1-4 A demonstration of the class PiggyBank</a:t>
            </a:r>
          </a:p>
        </p:txBody>
      </p:sp>
      <p:sp>
        <p:nvSpPr>
          <p:cNvPr id="94" name="private static void addCoin(Coin aCoin, PiggyBank aBank)…"/>
          <p:cNvSpPr txBox="1"/>
          <p:nvPr/>
        </p:nvSpPr>
        <p:spPr>
          <a:xfrm>
            <a:off x="457200" y="842837"/>
            <a:ext cx="8200558" cy="2646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	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	</a:t>
            </a:r>
            <a:r>
              <a:rPr sz="1600" dirty="0">
                <a:solidFill>
                  <a:srgbClr val="BA2DA2"/>
                </a:solidFill>
              </a:rPr>
              <a:t>private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static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void</a:t>
            </a:r>
            <a:r>
              <a:rPr sz="1600" dirty="0"/>
              <a:t> addCoin(Coin aCoin, PiggyBank aBank) 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	{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		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(aBank.add(aCoin))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			System.out.println(</a:t>
            </a:r>
            <a:r>
              <a:rPr sz="1600" dirty="0">
                <a:solidFill>
                  <a:srgbClr val="D12F1B"/>
                </a:solidFill>
              </a:rPr>
              <a:t>"Added a "</a:t>
            </a:r>
            <a:r>
              <a:rPr sz="1600" dirty="0"/>
              <a:t> + aCoin.getCoinName() + </a:t>
            </a:r>
            <a:r>
              <a:rPr sz="1600" dirty="0">
                <a:solidFill>
                  <a:srgbClr val="D12F1B"/>
                </a:solidFill>
              </a:rPr>
              <a:t>"."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		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			System.out.println(</a:t>
            </a:r>
            <a:r>
              <a:rPr sz="1600" dirty="0">
                <a:solidFill>
                  <a:srgbClr val="D12F1B"/>
                </a:solidFill>
              </a:rPr>
              <a:t>"Tried to add a "</a:t>
            </a:r>
            <a:r>
              <a:rPr sz="1600" dirty="0"/>
              <a:t> + aCoin.getCoinName() + 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			                   </a:t>
            </a:r>
            <a:r>
              <a:rPr sz="1600" dirty="0">
                <a:solidFill>
                  <a:srgbClr val="D12F1B"/>
                </a:solidFill>
              </a:rPr>
              <a:t>", but couldn't"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	} </a:t>
            </a:r>
            <a:r>
              <a:rPr sz="1600" dirty="0"/>
              <a:t>// end addCoin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PiggyBankExample</a:t>
            </a:r>
          </a:p>
        </p:txBody>
      </p:sp>
      <p:sp>
        <p:nvSpPr>
          <p:cNvPr id="95" name="Rectangle"/>
          <p:cNvSpPr/>
          <p:nvPr/>
        </p:nvSpPr>
        <p:spPr>
          <a:xfrm>
            <a:off x="4724400" y="3109090"/>
            <a:ext cx="3336268" cy="2495419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96" name="Added a PENNY.…"/>
          <p:cNvSpPr txBox="1"/>
          <p:nvPr/>
        </p:nvSpPr>
        <p:spPr>
          <a:xfrm>
            <a:off x="4777154" y="3330476"/>
            <a:ext cx="328155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  <a:r>
              <a:rPr sz="1400" dirty="0"/>
              <a:t>Added a PENNY.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Added a NICKEL.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Added a DIME.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Added a QUARTER.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Removing all the coins: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Removed a QUARTER.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Removed a DIME.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Removed a NICKEL.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Removed a PENNY.</a:t>
            </a:r>
          </a:p>
          <a:p>
            <a:pPr defTabSz="344804"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1400" dirty="0"/>
              <a:t> All done. Removed 41 cents.</a:t>
            </a:r>
          </a:p>
        </p:txBody>
      </p:sp>
      <p:sp>
        <p:nvSpPr>
          <p:cNvPr id="97" name="Program Output"/>
          <p:cNvSpPr txBox="1"/>
          <p:nvPr/>
        </p:nvSpPr>
        <p:spPr>
          <a:xfrm>
            <a:off x="4753746" y="3048000"/>
            <a:ext cx="1418454" cy="51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r>
              <a:rPr dirty="0"/>
              <a:t>Program Output</a:t>
            </a:r>
          </a:p>
        </p:txBody>
      </p:sp>
    </p:spTree>
    <p:extLst>
      <p:ext uri="{BB962C8B-B14F-4D97-AF65-F5344CB8AC3E}">
        <p14:creationId xmlns:p14="http://schemas.microsoft.com/office/powerpoint/2010/main" val="345228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Observations about Vending Machines</a:t>
            </a:r>
          </a:p>
        </p:txBody>
      </p:sp>
      <p:sp>
        <p:nvSpPr>
          <p:cNvPr id="100" name="Text Placeholder 2"/>
          <p:cNvSpPr txBox="1">
            <a:spLocks noGrp="1"/>
          </p:cNvSpPr>
          <p:nvPr>
            <p:ph type="body" idx="1"/>
          </p:nvPr>
        </p:nvSpPr>
        <p:spPr>
          <a:xfrm>
            <a:off x="635000" y="1208487"/>
            <a:ext cx="5151802" cy="503197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Can perform only tasks machine’s interface presents.</a:t>
            </a:r>
          </a:p>
          <a:p>
            <a:r>
              <a:rPr dirty="0"/>
              <a:t>You must understand these tasks</a:t>
            </a:r>
          </a:p>
          <a:p>
            <a:r>
              <a:rPr dirty="0"/>
              <a:t>Cannot access the inside of the machine</a:t>
            </a:r>
          </a:p>
          <a:p>
            <a:r>
              <a:rPr dirty="0"/>
              <a:t>You can use the machine even though you do not know what happens inside.</a:t>
            </a:r>
          </a:p>
          <a:p>
            <a:r>
              <a:rPr dirty="0"/>
              <a:t>Usable even with new </a:t>
            </a:r>
            <a:r>
              <a:rPr dirty="0" smtClean="0"/>
              <a:t>insides</a:t>
            </a:r>
            <a:endParaRPr dirty="0"/>
          </a:p>
        </p:txBody>
      </p:sp>
      <p:pic>
        <p:nvPicPr>
          <p:cNvPr id="101" name="A diagram illustrates a woman standing in front of a vending machine and a call out speech bubble from the woman reads, I am really thirsty hyphen what looks good?&#10;&#10;Picture 2" descr="A diagram illustrates a woman standing in front of a vending machine and a call out speech bubble from the woman reads, I am really thirsty hyphen what looks good?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8055" y="1208487"/>
            <a:ext cx="2725001" cy="296374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FIGURE 1-3  A vending machine"/>
          <p:cNvSpPr txBox="1"/>
          <p:nvPr/>
        </p:nvSpPr>
        <p:spPr>
          <a:xfrm>
            <a:off x="6038055" y="4259026"/>
            <a:ext cx="2593315" cy="91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749808">
              <a:defRPr sz="229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FIGURE 1-3 </a:t>
            </a:r>
            <a:br/>
            <a:r>
              <a:t>A vending machine</a:t>
            </a:r>
          </a:p>
        </p:txBody>
      </p:sp>
    </p:spTree>
    <p:extLst>
      <p:ext uri="{BB962C8B-B14F-4D97-AF65-F5344CB8AC3E}">
        <p14:creationId xmlns:p14="http://schemas.microsoft.com/office/powerpoint/2010/main" val="136946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Observations about ADT Bag</a:t>
            </a:r>
          </a:p>
        </p:txBody>
      </p:sp>
      <p:sp>
        <p:nvSpPr>
          <p:cNvPr id="105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perform only tasks specific to ADT </a:t>
            </a:r>
          </a:p>
          <a:p>
            <a:r>
              <a:t>Must adhere to the specifications of the operations of ADT</a:t>
            </a:r>
          </a:p>
          <a:p>
            <a:r>
              <a:t>Cannot access data inside ADT without ADT operations</a:t>
            </a:r>
          </a:p>
          <a:p>
            <a:r>
              <a:t>Use the ADT, even if don’t know how data is stored</a:t>
            </a:r>
          </a:p>
          <a:p>
            <a:r>
              <a:t>Usable even with new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881843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86384">
              <a:defRPr sz="3784"/>
            </a:pPr>
            <a:r>
              <a:t>Java Class Library: The Interface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81000" y="5989637"/>
            <a:ext cx="8229600" cy="6397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defTabSz="685800">
              <a:defRPr sz="3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Listing 1-5 A Java interface for a class of sets</a:t>
            </a:r>
          </a:p>
        </p:txBody>
      </p:sp>
      <p:sp>
        <p:nvSpPr>
          <p:cNvPr id="109" name="/** An interface that describes the operations of a set of objects. */…"/>
          <p:cNvSpPr txBox="1"/>
          <p:nvPr/>
        </p:nvSpPr>
        <p:spPr>
          <a:xfrm>
            <a:off x="457200" y="1066800"/>
            <a:ext cx="7766720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/** An interface that describes the operations of a set of objects.</a:t>
            </a:r>
            <a:r>
              <a:rPr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sz="1400" dirty="0"/>
              <a:t>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interface</a:t>
            </a:r>
            <a:r>
              <a:rPr sz="1400" dirty="0"/>
              <a:t> SetInterface&lt;T&gt;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{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int</a:t>
            </a:r>
            <a:r>
              <a:rPr sz="1400" dirty="0"/>
              <a:t> getCurrentSize();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isEmpty();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</a:t>
            </a:r>
            <a:r>
              <a:rPr sz="1400" dirty="0"/>
              <a:t>/** Adds a new entry to this set, avoiding duplicates.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    </a:t>
            </a:r>
            <a:r>
              <a:rPr sz="1400" b="1" dirty="0"/>
              <a:t>@param</a:t>
            </a:r>
            <a:r>
              <a:rPr sz="1400" dirty="0"/>
              <a:t> newEntry  The object to be added as a new entry.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    </a:t>
            </a:r>
            <a:r>
              <a:rPr sz="1400" b="1" dirty="0"/>
              <a:t>@return</a:t>
            </a:r>
            <a:r>
              <a:rPr sz="1400" dirty="0"/>
              <a:t>  True if the addition is successful, or 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         false if the item already is in the set. 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add(T newEntry);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</a:t>
            </a:r>
            <a:r>
              <a:rPr sz="1400" dirty="0"/>
              <a:t>/** Removes a specific entry from this set, if possible.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</a:t>
            </a:r>
            <a:r>
              <a:rPr sz="1400" b="1" dirty="0"/>
              <a:t>@param</a:t>
            </a:r>
            <a:r>
              <a:rPr sz="1400" dirty="0"/>
              <a:t> anEntry  The entry to be removed.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</a:t>
            </a:r>
            <a:r>
              <a:rPr sz="1400" b="1" dirty="0"/>
              <a:t>@return</a:t>
            </a:r>
            <a:r>
              <a:rPr sz="1400" dirty="0"/>
              <a:t>  True if the removal was successful, or false if not. 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remove(T anEntry);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T remove();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void</a:t>
            </a:r>
            <a:r>
              <a:rPr sz="1400" dirty="0"/>
              <a:t> clear();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contains(T anEntry);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T[] toArray();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} </a:t>
            </a:r>
            <a:r>
              <a:rPr sz="1400" dirty="0"/>
              <a:t>// end SetInterface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526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ADT Bag</a:t>
            </a:r>
          </a:p>
        </p:txBody>
      </p:sp>
      <p:sp>
        <p:nvSpPr>
          <p:cNvPr id="53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Definition</a:t>
            </a:r>
          </a:p>
          <a:p>
            <a:pPr lvl="1"/>
            <a:r>
              <a:t>A finite collection of objects in no particular order</a:t>
            </a:r>
          </a:p>
          <a:p>
            <a:pPr lvl="1"/>
            <a:r>
              <a:t>Can contain duplicate items</a:t>
            </a:r>
          </a:p>
          <a:p>
            <a:r>
              <a:t>Possible behaviors</a:t>
            </a:r>
          </a:p>
          <a:p>
            <a:pPr lvl="1"/>
            <a:r>
              <a:t>Get number of items</a:t>
            </a:r>
          </a:p>
          <a:p>
            <a:pPr lvl="1"/>
            <a:r>
              <a:t>Check for empty</a:t>
            </a:r>
          </a:p>
          <a:p>
            <a:pPr lvl="1"/>
            <a:r>
              <a:t>Add, remove objects </a:t>
            </a:r>
          </a:p>
        </p:txBody>
      </p:sp>
    </p:spTree>
    <p:extLst>
      <p:ext uri="{BB962C8B-B14F-4D97-AF65-F5344CB8AC3E}">
        <p14:creationId xmlns:p14="http://schemas.microsoft.com/office/powerpoint/2010/main" val="852138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Class Responsibility Collaborator (CRC) Card</a:t>
            </a:r>
            <a:endParaRPr dirty="0"/>
          </a:p>
        </p:txBody>
      </p:sp>
      <p:sp>
        <p:nvSpPr>
          <p:cNvPr id="56" name="FIGURE 1-1 A CRC card for a class Bag"/>
          <p:cNvSpPr txBox="1">
            <a:spLocks noGrp="1"/>
          </p:cNvSpPr>
          <p:nvPr>
            <p:ph type="body" sz="quarter" idx="1"/>
          </p:nvPr>
        </p:nvSpPr>
        <p:spPr>
          <a:xfrm>
            <a:off x="443971" y="5957580"/>
            <a:ext cx="8229601" cy="519420"/>
          </a:xfrm>
          <a:prstGeom prst="rect">
            <a:avLst/>
          </a:prstGeom>
        </p:spPr>
        <p:txBody>
          <a:bodyPr/>
          <a:lstStyle/>
          <a:p>
            <a:pPr defTabSz="448055">
              <a:defRPr sz="215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FIGURE 1-1 A CRC card for a class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Bag</a:t>
            </a:r>
          </a:p>
        </p:txBody>
      </p:sp>
      <p:graphicFrame>
        <p:nvGraphicFramePr>
          <p:cNvPr id="57" name="Table"/>
          <p:cNvGraphicFramePr/>
          <p:nvPr>
            <p:extLst>
              <p:ext uri="{D42A27DB-BD31-4B8C-83A1-F6EECF244321}">
                <p14:modId xmlns:p14="http://schemas.microsoft.com/office/powerpoint/2010/main" val="827318786"/>
              </p:ext>
            </p:extLst>
          </p:nvPr>
        </p:nvGraphicFramePr>
        <p:xfrm>
          <a:off x="1474240" y="1293853"/>
          <a:ext cx="6374360" cy="4497347"/>
        </p:xfrm>
        <a:graphic>
          <a:graphicData uri="http://schemas.openxmlformats.org/drawingml/2006/table">
            <a:tbl>
              <a:tblPr/>
              <a:tblGrid>
                <a:gridCol w="637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359">
                <a:tc>
                  <a:txBody>
                    <a:bodyPr/>
                    <a:lstStyle/>
                    <a:p>
                      <a:pPr marL="1206500" marR="1852929" algn="ctr" defTabSz="457200">
                        <a:defRPr sz="1800"/>
                      </a:pPr>
                      <a:r>
                        <a:rPr sz="2500" b="1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128904" algn="l" defTabSz="457200">
                        <a:defRPr sz="1800"/>
                      </a:pPr>
                      <a:r>
                        <a:rPr sz="1600" b="1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Responsibilities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the number of items currently in the 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 whether the bag is empty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a given object to the 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an unspecified object from the 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a particular object from the bag, if possible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all objects from the 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 dirty="0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 the number of times a certain object occurs in the 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whether the bag contains a particular object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76859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Look at all objects that are in the 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l">
                        <a:defRPr sz="1600"/>
                      </a:pPr>
                      <a:endParaRPr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149225" algn="l" defTabSz="457200">
                        <a:defRPr sz="1800"/>
                      </a:pPr>
                      <a:r>
                        <a:rPr sz="1600" b="1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Collaborations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88925" algn="l" defTabSz="457200">
                        <a:defRPr sz="1800"/>
                      </a:pPr>
                      <a:r>
                        <a: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class of objects that the bag can contain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6350">
                      <a:solidFill>
                        <a:srgbClr val="C8CAC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marL="288925" algn="l" defTabSz="457200">
                        <a:defRPr sz="1600" i="1">
                          <a:solidFill>
                            <a:srgbClr val="2F2A2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C8CACB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61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a Bag</a:t>
            </a:r>
          </a:p>
        </p:txBody>
      </p:sp>
      <p:sp>
        <p:nvSpPr>
          <p:cNvPr id="6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Describe its data and specify in detail the methods</a:t>
            </a:r>
          </a:p>
          <a:p>
            <a:r>
              <a:rPr dirty="0"/>
              <a:t>Options that we can take when add cannot complete its task:</a:t>
            </a:r>
          </a:p>
          <a:p>
            <a:pPr lvl="1"/>
            <a:r>
              <a:rPr dirty="0"/>
              <a:t>Do nothing</a:t>
            </a:r>
          </a:p>
          <a:p>
            <a:pPr lvl="1"/>
            <a:r>
              <a:rPr dirty="0"/>
              <a:t>Leave bag unchanged, but signal client</a:t>
            </a:r>
          </a:p>
          <a:p>
            <a:r>
              <a:rPr dirty="0"/>
              <a:t>Note which methods change the object or do not </a:t>
            </a:r>
          </a:p>
        </p:txBody>
      </p:sp>
    </p:spTree>
    <p:extLst>
      <p:ext uri="{BB962C8B-B14F-4D97-AF65-F5344CB8AC3E}">
        <p14:creationId xmlns:p14="http://schemas.microsoft.com/office/powerpoint/2010/main" val="1657955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t>Using UML Notation to Specify a Class</a:t>
            </a:r>
          </a:p>
        </p:txBody>
      </p:sp>
      <p:sp>
        <p:nvSpPr>
          <p:cNvPr id="63" name="FIGURE 1-2 UML notation for the class Bag"/>
          <p:cNvSpPr txBox="1">
            <a:spLocks noGrp="1"/>
          </p:cNvSpPr>
          <p:nvPr>
            <p:ph type="body" sz="quarter" idx="1"/>
          </p:nvPr>
        </p:nvSpPr>
        <p:spPr>
          <a:xfrm>
            <a:off x="457200" y="5410200"/>
            <a:ext cx="8229600" cy="71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defTabSz="685800">
              <a:defRPr sz="3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FIGURE 1-2 UML notation for the class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Bag</a:t>
            </a:r>
          </a:p>
        </p:txBody>
      </p:sp>
      <p:graphicFrame>
        <p:nvGraphicFramePr>
          <p:cNvPr id="64" name="Table"/>
          <p:cNvGraphicFramePr/>
          <p:nvPr>
            <p:extLst>
              <p:ext uri="{D42A27DB-BD31-4B8C-83A1-F6EECF244321}">
                <p14:modId xmlns:p14="http://schemas.microsoft.com/office/powerpoint/2010/main" val="2844113121"/>
              </p:ext>
            </p:extLst>
          </p:nvPr>
        </p:nvGraphicFramePr>
        <p:xfrm>
          <a:off x="1613236" y="1752600"/>
          <a:ext cx="5325269" cy="3312905"/>
        </p:xfrm>
        <a:graphic>
          <a:graphicData uri="http://schemas.openxmlformats.org/drawingml/2006/table">
            <a:tbl>
              <a:tblPr/>
              <a:tblGrid>
                <a:gridCol w="532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6115">
                <a:tc>
                  <a:txBody>
                    <a:bodyPr/>
                    <a:lstStyle/>
                    <a:p>
                      <a:pPr marL="1224280" marR="1305560" algn="ctr" defTabSz="457200">
                        <a:defRPr sz="1800"/>
                      </a:pPr>
                      <a:r>
                        <a:rPr sz="1500" b="1" dirty="0">
                          <a:solidFill>
                            <a:srgbClr val="2F2A2B"/>
                          </a:solidFill>
                        </a:rPr>
                        <a:t>Bag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115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75">
                <a:tc>
                  <a:txBody>
                    <a:bodyPr/>
                    <a:lstStyle/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+getCurrentSize(): integer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+isEmpty():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+add(newEntry: T):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+remove(): T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+remove(anEntry: T):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+clear(): void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+getFrequencyOf(anEntry: T): integer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+contains(anEntry: T): boolean</a:t>
                      </a:r>
                      <a:endParaRPr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7625" algn="l" defTabSz="457200">
                        <a:defRPr sz="1500">
                          <a:solidFill>
                            <a:srgbClr val="2F2A2B"/>
                          </a:solidFill>
                        </a:defRPr>
                      </a:pPr>
                      <a:r>
                        <a:rPr dirty="0"/>
                        <a:t>+toArray(): T[]</a:t>
                      </a:r>
                    </a:p>
                  </a:txBody>
                  <a:tcPr marL="63500" marR="63500" marT="0" marB="0" anchor="ctr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03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Decision</a:t>
            </a:r>
          </a:p>
        </p:txBody>
      </p:sp>
      <p:sp>
        <p:nvSpPr>
          <p:cNvPr id="67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to do for unusual conditions?</a:t>
            </a:r>
          </a:p>
          <a:p>
            <a:pPr lvl="1"/>
            <a:r>
              <a:rPr dirty="0"/>
              <a:t>Assume it won’t happen</a:t>
            </a:r>
          </a:p>
          <a:p>
            <a:pPr lvl="1"/>
            <a:r>
              <a:rPr dirty="0"/>
              <a:t>Ignore invalid situations</a:t>
            </a:r>
          </a:p>
          <a:p>
            <a:pPr lvl="1"/>
            <a:r>
              <a:rPr dirty="0"/>
              <a:t>Guess at the client’s intention</a:t>
            </a:r>
          </a:p>
          <a:p>
            <a:pPr lvl="1"/>
            <a:r>
              <a:rPr dirty="0"/>
              <a:t>Return value that signals a problem</a:t>
            </a:r>
          </a:p>
          <a:p>
            <a:pPr lvl="1"/>
            <a:r>
              <a:rPr dirty="0"/>
              <a:t>Return a </a:t>
            </a:r>
            <a:r>
              <a:rPr dirty="0" err="1"/>
              <a:t>boolean</a:t>
            </a:r>
            <a:endParaRPr dirty="0"/>
          </a:p>
          <a:p>
            <a:pPr lvl="1"/>
            <a:r>
              <a:rPr dirty="0"/>
              <a:t>Throw an exception</a:t>
            </a:r>
          </a:p>
        </p:txBody>
      </p:sp>
    </p:spTree>
    <p:extLst>
      <p:ext uri="{BB962C8B-B14F-4D97-AF65-F5344CB8AC3E}">
        <p14:creationId xmlns:p14="http://schemas.microsoft.com/office/powerpoint/2010/main" val="2065879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Interface (Part 1)</a:t>
            </a:r>
          </a:p>
        </p:txBody>
      </p:sp>
      <p:sp>
        <p:nvSpPr>
          <p:cNvPr id="70" name="Text Placeholder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30936">
              <a:defRPr sz="303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00" dirty="0"/>
              <a:t>LISTING 1-1 A Java interface for a class of bags</a:t>
            </a:r>
          </a:p>
        </p:txBody>
      </p:sp>
      <p:sp>
        <p:nvSpPr>
          <p:cNvPr id="71" name="/** An interface that describes the operations of a bag of objects. */…"/>
          <p:cNvSpPr txBox="1"/>
          <p:nvPr/>
        </p:nvSpPr>
        <p:spPr>
          <a:xfrm>
            <a:off x="462205" y="2041043"/>
            <a:ext cx="8300838" cy="4664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An interface that describes the operations of a bag of objects.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interface</a:t>
            </a:r>
            <a:r>
              <a:rPr dirty="0"/>
              <a:t> BagInterface&lt;T&gt;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Gets the current number of entries 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 </a:t>
            </a:r>
            <a:r>
              <a:rPr b="1" dirty="0"/>
              <a:t>@return</a:t>
            </a:r>
            <a:r>
              <a:rPr dirty="0"/>
              <a:t>  The integer number of entries currently in the bag.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int</a:t>
            </a:r>
            <a:r>
              <a:rPr dirty="0"/>
              <a:t> getCurrentSize();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Sees whether this bag is empty.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 </a:t>
            </a:r>
            <a:r>
              <a:rPr b="1" dirty="0"/>
              <a:t>@return</a:t>
            </a:r>
            <a:r>
              <a:rPr dirty="0"/>
              <a:t>  True if the bag is empty,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boolean</a:t>
            </a:r>
            <a:r>
              <a:rPr dirty="0"/>
              <a:t> isEmpty();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@param</a:t>
            </a:r>
            <a:r>
              <a:rPr dirty="0"/>
              <a:t> newEntry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@return</a:t>
            </a:r>
            <a:r>
              <a:rPr dirty="0"/>
              <a:t>  True if the addition is successful,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boolean</a:t>
            </a:r>
            <a:r>
              <a:rPr dirty="0"/>
              <a:t> add(T newEntry);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Removes one unspecified entry from this bag, if possible.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Either the removed entry, if the removal.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was successful, or null.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remove();</a:t>
            </a:r>
          </a:p>
        </p:txBody>
      </p:sp>
    </p:spTree>
    <p:extLst>
      <p:ext uri="{BB962C8B-B14F-4D97-AF65-F5344CB8AC3E}">
        <p14:creationId xmlns:p14="http://schemas.microsoft.com/office/powerpoint/2010/main" val="2366912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Interface (Part 2)</a:t>
            </a:r>
          </a:p>
        </p:txBody>
      </p:sp>
      <p:sp>
        <p:nvSpPr>
          <p:cNvPr id="74" name="Text Placeholder 5"/>
          <p:cNvSpPr txBox="1">
            <a:spLocks noGrp="1"/>
          </p:cNvSpPr>
          <p:nvPr>
            <p:ph type="body" sz="quarter" idx="1"/>
          </p:nvPr>
        </p:nvSpPr>
        <p:spPr>
          <a:xfrm>
            <a:off x="443971" y="6233507"/>
            <a:ext cx="8229601" cy="548293"/>
          </a:xfrm>
          <a:prstGeom prst="rect">
            <a:avLst/>
          </a:prstGeom>
        </p:spPr>
        <p:txBody>
          <a:bodyPr/>
          <a:lstStyle>
            <a:lvl1pPr defTabSz="521208">
              <a:defRPr sz="2508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LISTING 1-1 A Java interface for a class of bags</a:t>
            </a:r>
          </a:p>
        </p:txBody>
      </p:sp>
      <p:sp>
        <p:nvSpPr>
          <p:cNvPr id="75" name="/** Removes one occurrence of a given entry from this bag, if possible.…"/>
          <p:cNvSpPr txBox="1"/>
          <p:nvPr/>
        </p:nvSpPr>
        <p:spPr>
          <a:xfrm>
            <a:off x="457200" y="1246288"/>
            <a:ext cx="6020236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	</a:t>
            </a:r>
            <a:r>
              <a:rPr sz="1400" dirty="0"/>
              <a:t>/** Removes one occurrence of a given entry from this bag, if possible.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</a:t>
            </a:r>
            <a:r>
              <a:rPr sz="1400" b="1" dirty="0"/>
              <a:t>@param</a:t>
            </a:r>
            <a:r>
              <a:rPr sz="1400" dirty="0"/>
              <a:t> anEntry  The entry to be removed.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</a:t>
            </a:r>
            <a:r>
              <a:rPr sz="1400" b="1" dirty="0"/>
              <a:t>@return</a:t>
            </a:r>
            <a:r>
              <a:rPr sz="1400" dirty="0"/>
              <a:t>  True if the removal was successful, or false if not. 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</a:t>
            </a:r>
            <a:r>
              <a:rPr lang="en-US" sz="1400" dirty="0" smtClean="0"/>
              <a:t>    </a:t>
            </a:r>
            <a:r>
              <a:rPr sz="1400" dirty="0" smtClean="0">
                <a:solidFill>
                  <a:srgbClr val="BA2DA2"/>
                </a:solidFill>
              </a:rPr>
              <a:t>public</a:t>
            </a:r>
            <a:r>
              <a:rPr sz="1400" dirty="0" smtClean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remove(T anEntry);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</a:t>
            </a:r>
            <a:r>
              <a:rPr sz="1400" dirty="0"/>
              <a:t>/** Removes all entries from this bag. 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void</a:t>
            </a:r>
            <a:r>
              <a:rPr sz="1400" dirty="0"/>
              <a:t> clear();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</a:t>
            </a:r>
            <a:r>
              <a:rPr sz="1400" dirty="0"/>
              <a:t>/** Counts the number of times a given entry appears in this bag.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 </a:t>
            </a:r>
            <a:r>
              <a:rPr sz="1400" b="1" dirty="0"/>
              <a:t>@param</a:t>
            </a:r>
            <a:r>
              <a:rPr sz="1400" dirty="0"/>
              <a:t> anEntry  The entry to be counted.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 </a:t>
            </a:r>
            <a:r>
              <a:rPr sz="1400" b="1" dirty="0"/>
              <a:t>@return</a:t>
            </a:r>
            <a:r>
              <a:rPr sz="1400" dirty="0"/>
              <a:t>  The number of times anEntry appears in the bag. 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int</a:t>
            </a:r>
            <a:r>
              <a:rPr sz="1400" dirty="0"/>
              <a:t> getFrequencyOf(T anEntry);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</a:t>
            </a:r>
            <a:r>
              <a:rPr sz="1400" dirty="0"/>
              <a:t>/** Tests whether this bag contains a given entry.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 </a:t>
            </a:r>
            <a:r>
              <a:rPr sz="1400" b="1" dirty="0"/>
              <a:t>@param</a:t>
            </a:r>
            <a:r>
              <a:rPr sz="1400" dirty="0"/>
              <a:t> anEntry  The entry to find.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 </a:t>
            </a:r>
            <a:r>
              <a:rPr sz="1400" b="1" dirty="0"/>
              <a:t>@return</a:t>
            </a:r>
            <a:r>
              <a:rPr sz="1400" dirty="0"/>
              <a:t>  True if the bag contains anEntry, or false if not. 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</a:t>
            </a:r>
            <a:r>
              <a:rPr sz="1400" dirty="0">
                <a:solidFill>
                  <a:srgbClr val="BA2DA2"/>
                </a:solidFill>
              </a:rPr>
              <a:t>boolean</a:t>
            </a:r>
            <a:r>
              <a:rPr sz="1400" dirty="0"/>
              <a:t> contains(T anEntry);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	</a:t>
            </a:r>
            <a:r>
              <a:rPr sz="1400" dirty="0"/>
              <a:t>/** Retrieves all entries that are in this bag.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	 </a:t>
            </a:r>
            <a:r>
              <a:rPr sz="1400" b="1" dirty="0"/>
              <a:t>@return</a:t>
            </a:r>
            <a:r>
              <a:rPr sz="1400" dirty="0"/>
              <a:t>  A newly allocated array of all the entries in the bag.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                Note: If the bag is empty, the returned array is empty. */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400" dirty="0"/>
              <a:t>	</a:t>
            </a:r>
            <a:r>
              <a:rPr sz="1400" dirty="0">
                <a:solidFill>
                  <a:srgbClr val="BA2DA2"/>
                </a:solidFill>
              </a:rPr>
              <a:t>public</a:t>
            </a:r>
            <a:r>
              <a:rPr sz="1400" dirty="0"/>
              <a:t> T[] toArray();</a:t>
            </a:r>
            <a:endParaRPr sz="1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400" dirty="0">
                <a:solidFill>
                  <a:srgbClr val="000000"/>
                </a:solidFill>
              </a:rPr>
              <a:t>} </a:t>
            </a:r>
            <a:r>
              <a:rPr sz="1400" dirty="0"/>
              <a:t>// end BagInterface</a:t>
            </a:r>
          </a:p>
        </p:txBody>
      </p:sp>
    </p:spTree>
    <p:extLst>
      <p:ext uri="{BB962C8B-B14F-4D97-AF65-F5344CB8AC3E}">
        <p14:creationId xmlns:p14="http://schemas.microsoft.com/office/powerpoint/2010/main" val="4105873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"/>
          <p:cNvSpPr/>
          <p:nvPr/>
        </p:nvSpPr>
        <p:spPr>
          <a:xfrm>
            <a:off x="6248467" y="1405466"/>
            <a:ext cx="2723058" cy="1270001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the ADT Bag</a:t>
            </a:r>
          </a:p>
        </p:txBody>
      </p:sp>
      <p:sp>
        <p:nvSpPr>
          <p:cNvPr id="79" name="Text Placeholder 4"/>
          <p:cNvSpPr txBox="1">
            <a:spLocks noGrp="1"/>
          </p:cNvSpPr>
          <p:nvPr>
            <p:ph type="body" sz="quarter" idx="1"/>
          </p:nvPr>
        </p:nvSpPr>
        <p:spPr>
          <a:xfrm>
            <a:off x="201863" y="6111237"/>
            <a:ext cx="8471710" cy="636943"/>
          </a:xfrm>
          <a:prstGeom prst="rect">
            <a:avLst/>
          </a:prstGeom>
        </p:spPr>
        <p:txBody>
          <a:bodyPr>
            <a:normAutofit fontScale="92500"/>
          </a:bodyPr>
          <a:lstStyle>
            <a:lvl1pPr>
              <a:defRPr sz="23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LISTING 1-2 A program that maintains a bag for online shopping</a:t>
            </a:r>
          </a:p>
        </p:txBody>
      </p:sp>
      <p:sp>
        <p:nvSpPr>
          <p:cNvPr id="80" name="/** A class that maintains a shopping cart for an online store. */…"/>
          <p:cNvSpPr txBox="1"/>
          <p:nvPr/>
        </p:nvSpPr>
        <p:spPr>
          <a:xfrm>
            <a:off x="228600" y="1129428"/>
            <a:ext cx="7704304" cy="5118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A class that maintains a shopping cart for an online store.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OnlineShopper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args)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Item[] items = {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Item(</a:t>
            </a:r>
            <a:r>
              <a:rPr dirty="0">
                <a:solidFill>
                  <a:srgbClr val="D12F1B"/>
                </a:solidFill>
              </a:rPr>
              <a:t>"Bird feeder"</a:t>
            </a:r>
            <a:r>
              <a:rPr dirty="0"/>
              <a:t>, </a:t>
            </a:r>
            <a:r>
              <a:rPr dirty="0">
                <a:solidFill>
                  <a:srgbClr val="272AD8"/>
                </a:solidFill>
              </a:rPr>
              <a:t>2050</a:t>
            </a:r>
            <a:r>
              <a:rPr dirty="0"/>
              <a:t>),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Item(</a:t>
            </a:r>
            <a:r>
              <a:rPr dirty="0">
                <a:solidFill>
                  <a:srgbClr val="D12F1B"/>
                </a:solidFill>
              </a:rPr>
              <a:t>"Squirrel guard"</a:t>
            </a:r>
            <a:r>
              <a:rPr dirty="0"/>
              <a:t>, </a:t>
            </a:r>
            <a:r>
              <a:rPr dirty="0">
                <a:solidFill>
                  <a:srgbClr val="272AD8"/>
                </a:solidFill>
              </a:rPr>
              <a:t>1547</a:t>
            </a:r>
            <a:r>
              <a:rPr dirty="0"/>
              <a:t>),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Item(</a:t>
            </a:r>
            <a:r>
              <a:rPr dirty="0">
                <a:solidFill>
                  <a:srgbClr val="D12F1B"/>
                </a:solidFill>
              </a:rPr>
              <a:t>"Bird bath"</a:t>
            </a:r>
            <a:r>
              <a:rPr dirty="0"/>
              <a:t>, </a:t>
            </a:r>
            <a:r>
              <a:rPr dirty="0">
                <a:solidFill>
                  <a:srgbClr val="272AD8"/>
                </a:solidFill>
              </a:rPr>
              <a:t>4499</a:t>
            </a:r>
            <a:r>
              <a:rPr dirty="0"/>
              <a:t>),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Item(</a:t>
            </a:r>
            <a:r>
              <a:rPr dirty="0">
                <a:solidFill>
                  <a:srgbClr val="D12F1B"/>
                </a:solidFill>
              </a:rPr>
              <a:t>"Sunflower seeds"</a:t>
            </a:r>
            <a:r>
              <a:rPr dirty="0"/>
              <a:t>, </a:t>
            </a:r>
            <a:r>
              <a:rPr dirty="0">
                <a:solidFill>
                  <a:srgbClr val="272AD8"/>
                </a:solidFill>
              </a:rPr>
              <a:t>1295</a:t>
            </a:r>
            <a:r>
              <a:rPr dirty="0"/>
              <a:t>)};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BagInterface&lt;Item&gt; shoppingCart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Bag&lt;&gt;();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int</a:t>
            </a:r>
            <a:r>
              <a:rPr dirty="0"/>
              <a:t> totalCost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// Statements that add selected items to the shopping cart: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index &lt; items.length;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Item nextItem = items[index]; </a:t>
            </a:r>
            <a:r>
              <a:rPr dirty="0">
                <a:solidFill>
                  <a:srgbClr val="008400"/>
                </a:solidFill>
              </a:rPr>
              <a:t>// Simulate getting item from shopper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shoppingCart.add(nextItem);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totalCost = totalCost + nextItem.getPrice();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Simulate checkout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(!shoppingCart.isEmpty())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System.out.println(shoppingCart.remove());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System.out.println(</a:t>
            </a:r>
            <a:r>
              <a:rPr dirty="0">
                <a:solidFill>
                  <a:srgbClr val="D12F1B"/>
                </a:solidFill>
              </a:rPr>
              <a:t>"Total cost: "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"\t$"</a:t>
            </a:r>
            <a:r>
              <a:rPr dirty="0"/>
              <a:t> + totalCost / </a:t>
            </a:r>
            <a:r>
              <a:rPr dirty="0">
                <a:solidFill>
                  <a:srgbClr val="272AD8"/>
                </a:solidFill>
              </a:rPr>
              <a:t>100</a:t>
            </a:r>
            <a:r>
              <a:rPr dirty="0"/>
              <a:t> + </a:t>
            </a:r>
            <a:r>
              <a:rPr dirty="0">
                <a:solidFill>
                  <a:srgbClr val="D12F1B"/>
                </a:solidFill>
              </a:rPr>
              <a:t>"."</a:t>
            </a:r>
            <a:r>
              <a:rPr dirty="0"/>
              <a:t> +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totalCost % </a:t>
            </a:r>
            <a:r>
              <a:rPr dirty="0">
                <a:solidFill>
                  <a:srgbClr val="272AD8"/>
                </a:solidFill>
              </a:rPr>
              <a:t>100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OnlineShopper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1" name="Sunflower seeds $12.95…"/>
          <p:cNvSpPr txBox="1"/>
          <p:nvPr/>
        </p:nvSpPr>
        <p:spPr>
          <a:xfrm>
            <a:off x="6251295" y="1700530"/>
            <a:ext cx="271740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Sunflower seeds $12.95</a:t>
            </a:r>
          </a:p>
          <a:p>
            <a:pPr defTabSz="344804">
              <a:tabLst>
                <a:tab pos="342900" algn="l"/>
              </a:tabLst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Bird bath	    $44.99</a:t>
            </a:r>
          </a:p>
          <a:p>
            <a:pPr defTabSz="344804">
              <a:tabLst>
                <a:tab pos="342900" algn="l"/>
              </a:tabLst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Squirrel guard	 $15.47</a:t>
            </a:r>
          </a:p>
          <a:p>
            <a:pPr defTabSz="344804">
              <a:tabLst>
                <a:tab pos="342900" algn="l"/>
              </a:tabLst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Bird feeder	    $20.50</a:t>
            </a:r>
          </a:p>
          <a:p>
            <a:pPr defTabSz="344804">
              <a:tabLst>
                <a:tab pos="342900" algn="l"/>
              </a:tabLst>
              <a:defRPr sz="1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Total cost: 	 $93.91</a:t>
            </a:r>
          </a:p>
        </p:txBody>
      </p:sp>
      <p:sp>
        <p:nvSpPr>
          <p:cNvPr id="82" name="Program Output"/>
          <p:cNvSpPr txBox="1"/>
          <p:nvPr/>
        </p:nvSpPr>
        <p:spPr>
          <a:xfrm>
            <a:off x="6362401" y="1400704"/>
            <a:ext cx="1418455" cy="51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r>
              <a:t>Program Output</a:t>
            </a:r>
          </a:p>
        </p:txBody>
      </p:sp>
    </p:spTree>
    <p:extLst>
      <p:ext uri="{BB962C8B-B14F-4D97-AF65-F5344CB8AC3E}">
        <p14:creationId xmlns:p14="http://schemas.microsoft.com/office/powerpoint/2010/main" val="2225930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">
  <a:themeElements>
    <a:clrScheme name="Custom 3">
      <a:dk1>
        <a:srgbClr val="000000"/>
      </a:dk1>
      <a:lt1>
        <a:srgbClr val="FFFFFE"/>
      </a:lt1>
      <a:dk2>
        <a:srgbClr val="990000"/>
      </a:dk2>
      <a:lt2>
        <a:srgbClr val="FFFFFE"/>
      </a:lt2>
      <a:accent1>
        <a:srgbClr val="A32D1F"/>
      </a:accent1>
      <a:accent2>
        <a:srgbClr val="E47932"/>
      </a:accent2>
      <a:accent3>
        <a:srgbClr val="A32D1F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14555</TotalTime>
  <Words>637</Words>
  <Application>Microsoft Office PowerPoint</Application>
  <PresentationFormat>On-screen Show (4:3)</PresentationFormat>
  <Paragraphs>250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Helvetica</vt:lpstr>
      <vt:lpstr>Menlo</vt:lpstr>
      <vt:lpstr>Times New Roman</vt:lpstr>
      <vt:lpstr>template</vt:lpstr>
      <vt:lpstr>1_template</vt:lpstr>
      <vt:lpstr>Chapter 1: Bags </vt:lpstr>
      <vt:lpstr>The ADT Bag</vt:lpstr>
      <vt:lpstr>Class Responsibility Collaborator (CRC) Card</vt:lpstr>
      <vt:lpstr>Specifying a Bag</vt:lpstr>
      <vt:lpstr>Using UML Notation to Specify a Class</vt:lpstr>
      <vt:lpstr>Design Decision</vt:lpstr>
      <vt:lpstr>An Interface (Part 1)</vt:lpstr>
      <vt:lpstr>An Interface (Part 2)</vt:lpstr>
      <vt:lpstr>Using the ADT Bag</vt:lpstr>
      <vt:lpstr>Example: A Piggy Bank</vt:lpstr>
      <vt:lpstr>Example: Using A Piggy Bank (Part 1)</vt:lpstr>
      <vt:lpstr>Example: Using A Piggy Bank (Part 2)</vt:lpstr>
      <vt:lpstr>Observations about Vending Machines</vt:lpstr>
      <vt:lpstr>Observations about ADT Bag</vt:lpstr>
      <vt:lpstr>Java Class Library: The Interface Set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"mohamem"</cp:lastModifiedBy>
  <cp:revision>4640</cp:revision>
  <dcterms:created xsi:type="dcterms:W3CDTF">2011-11-02T18:57:24Z</dcterms:created>
  <dcterms:modified xsi:type="dcterms:W3CDTF">2018-09-06T16:32:16Z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