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835" r:id="rId2"/>
    <p:sldId id="879" r:id="rId3"/>
    <p:sldId id="880" r:id="rId4"/>
    <p:sldId id="881" r:id="rId5"/>
    <p:sldId id="882" r:id="rId6"/>
    <p:sldId id="837" r:id="rId7"/>
    <p:sldId id="877" r:id="rId8"/>
    <p:sldId id="878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0" r:id="rId31"/>
    <p:sldId id="861" r:id="rId32"/>
    <p:sldId id="862" r:id="rId33"/>
    <p:sldId id="863" r:id="rId34"/>
    <p:sldId id="864" r:id="rId35"/>
    <p:sldId id="865" r:id="rId36"/>
    <p:sldId id="866" r:id="rId37"/>
    <p:sldId id="867" r:id="rId38"/>
    <p:sldId id="868" r:id="rId39"/>
    <p:sldId id="869" r:id="rId40"/>
    <p:sldId id="870" r:id="rId41"/>
    <p:sldId id="871" r:id="rId42"/>
    <p:sldId id="872" r:id="rId43"/>
    <p:sldId id="873" r:id="rId44"/>
    <p:sldId id="874" r:id="rId45"/>
    <p:sldId id="875" r:id="rId46"/>
    <p:sldId id="3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92" d="100"/>
          <a:sy n="92" d="100"/>
        </p:scale>
        <p:origin x="2106" y="66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9/12/2018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97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902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0316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3200" dirty="0" smtClean="0"/>
              <a:t>Chapter </a:t>
            </a:r>
            <a:r>
              <a:rPr lang="en-US" sz="3200" dirty="0" smtClean="0"/>
              <a:t>2: </a:t>
            </a:r>
            <a:r>
              <a:rPr lang="en-US" altLang="en-US" sz="3200" dirty="0"/>
              <a:t>Bag Implementations </a:t>
            </a:r>
            <a:br>
              <a:rPr lang="en-US" altLang="en-US" sz="3200" dirty="0"/>
            </a:br>
            <a:r>
              <a:rPr lang="en-US" altLang="en-US" sz="3200" dirty="0"/>
              <a:t>that Use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/>
              <a:t>Manar</a:t>
            </a:r>
            <a:r>
              <a:rPr lang="en-US" sz="2400" b="1" dirty="0" smtClean="0"/>
              <a:t> Mohamed</a:t>
            </a:r>
          </a:p>
          <a:p>
            <a:pPr algn="r"/>
            <a:r>
              <a:rPr lang="en-US" sz="2400" dirty="0" smtClean="0"/>
              <a:t>mohamem@miamioh.edu</a:t>
            </a:r>
            <a:endParaRPr lang="en-US" sz="2400" dirty="0"/>
          </a:p>
        </p:txBody>
      </p:sp>
      <p:pic>
        <p:nvPicPr>
          <p:cNvPr id="4" name="Examples of everyday organization. A todo list, a shopping bag, an organizational chart, a map, a stack of books, a line to buy tickets, a dictionary" descr="Examples of everyday organization. A todo list, a shopping bag, an organizational chart, a map, a stack of books, a line to buy tickets, a dictionary"/>
          <p:cNvPicPr>
            <a:picLocks noChangeAspect="1"/>
          </p:cNvPicPr>
          <p:nvPr/>
        </p:nvPicPr>
        <p:blipFill rotWithShape="1">
          <a:blip r:embed="rId4">
            <a:extLst/>
          </a:blip>
          <a:srcRect l="21782" t="5011" r="58416" b="66364"/>
          <a:stretch/>
        </p:blipFill>
        <p:spPr>
          <a:xfrm>
            <a:off x="7239000" y="488660"/>
            <a:ext cx="1524000" cy="1600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2-1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619250"/>
            <a:ext cx="7105650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2-1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635125"/>
            <a:ext cx="6772275" cy="347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2-1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1812925"/>
            <a:ext cx="6435725" cy="326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Fixed-Size Array</a:t>
            </a:r>
            <a:endParaRPr lang="en-US" altLang="en-US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7735888" cy="793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FIGURE 2-3 Adding entries to an array that represents a bag, whose capacity is six, until it becomes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1314450"/>
            <a:ext cx="5316538" cy="406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Fixed-Size Array</a:t>
            </a:r>
            <a:endParaRPr lang="en-US" altLang="en-US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7818438" cy="793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FIGURE 2-3 Adding entries to an array that represents a bag, whose capacity is six, until it becomes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75" y="1662113"/>
            <a:ext cx="5286375" cy="335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Fixed-Size Array</a:t>
            </a:r>
            <a:endParaRPr lang="en-US" altLang="en-US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791200"/>
            <a:ext cx="8369300" cy="5715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32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4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1717675"/>
            <a:ext cx="6346825" cy="3894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0400" y="5680075"/>
            <a:ext cx="8369300" cy="682625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3" y="2549525"/>
            <a:ext cx="7789862" cy="174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Fixed-Size Array</a:t>
            </a:r>
          </a:p>
        </p:txBody>
      </p:sp>
      <p:sp>
        <p:nvSpPr>
          <p:cNvPr id="12291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60400" y="5764213"/>
            <a:ext cx="8369300" cy="59848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4800" smtClean="0"/>
              <a:t/>
            </a:r>
            <a:br>
              <a:rPr lang="en-US" altLang="en-US" sz="4800" smtClean="0"/>
            </a:b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1890713"/>
            <a:ext cx="7905750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805488"/>
            <a:ext cx="8369300" cy="557212"/>
          </a:xfrm>
        </p:spPr>
        <p:txBody>
          <a:bodyPr/>
          <a:lstStyle/>
          <a:p>
            <a:pPr eaLnBrk="1" hangingPunct="1"/>
            <a:r>
              <a:rPr lang="en-US" altLang="en-US" smtClean="0"/>
              <a:t>Revised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652588"/>
            <a:ext cx="76676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2288" y="5514975"/>
            <a:ext cx="8369300" cy="557213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to check initialization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552700"/>
            <a:ext cx="80391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9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the following code.  Which string should the </a:t>
            </a:r>
            <a:r>
              <a:rPr lang="en-US" u="sng" dirty="0"/>
              <a:t>user</a:t>
            </a:r>
            <a:r>
              <a:rPr lang="en-US" dirty="0"/>
              <a:t> expect to be returned by the call to remove()?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Bag bag = </a:t>
            </a:r>
            <a:r>
              <a:rPr lang="da-DK" b="1" dirty="0">
                <a:solidFill>
                  <a:srgbClr val="C00000"/>
                </a:solidFill>
                <a:latin typeface="Consolas" panose="020B0609020204030204" pitchFamily="49" charset="0"/>
              </a:rPr>
              <a:t>new Bag(5);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"cat");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"dog");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"house");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String house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r>
              <a:rPr lang="en-US" b="1" dirty="0"/>
              <a:t/>
            </a:r>
            <a:br>
              <a:rPr lang="en-US" b="1" dirty="0"/>
            </a:br>
            <a:endParaRPr lang="en-US" dirty="0" smtClean="0"/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dog</a:t>
            </a:r>
          </a:p>
          <a:p>
            <a:r>
              <a:rPr lang="en-US" dirty="0" smtClean="0"/>
              <a:t>house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AI1">
            <a:extLst>
              <a:ext uri="{FF2B5EF4-FFF2-40B4-BE49-F238E27FC236}">
                <a16:creationId xmlns:a16="http://schemas.microsoft.com/office/drawing/2014/main" id="{BB2DBAD1-41E2-40B3-A9D1-B900D84300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5248" y="5562600"/>
            <a:ext cx="2683752" cy="351282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83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805488"/>
            <a:ext cx="8369300" cy="557212"/>
          </a:xfrm>
        </p:spPr>
        <p:txBody>
          <a:bodyPr/>
          <a:lstStyle/>
          <a:p>
            <a:pPr eaLnBrk="1" hangingPunct="1"/>
            <a:r>
              <a:rPr lang="en-US" altLang="en-US" smtClean="0"/>
              <a:t>Revise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2663" y="1612900"/>
            <a:ext cx="463867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3355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Stubs for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813" y="1603375"/>
            <a:ext cx="39497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2-2 A program that tests core methods </a:t>
            </a:r>
            <a:br>
              <a:rPr lang="en-US" altLang="en-US" smtClean="0"/>
            </a:br>
            <a:r>
              <a:rPr lang="en-US" altLang="en-US" smtClean="0"/>
              <a:t>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338" y="1304925"/>
            <a:ext cx="5975350" cy="389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2-2 A program that tests core methods </a:t>
            </a:r>
            <a:br>
              <a:rPr lang="en-US" altLang="en-US" smtClean="0"/>
            </a:br>
            <a:r>
              <a:rPr lang="en-US" altLang="en-US" smtClean="0"/>
              <a:t>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1931988"/>
            <a:ext cx="7362825" cy="296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7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763" y="54356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2-2 A program that tests core methods </a:t>
            </a:r>
            <a:br>
              <a:rPr lang="en-US" altLang="en-US" smtClean="0"/>
            </a:br>
            <a:r>
              <a:rPr lang="en-US" altLang="en-US" smtClean="0"/>
              <a:t>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477963"/>
            <a:ext cx="6837363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763" y="54356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2-2 A program that tests core methods </a:t>
            </a:r>
            <a:br>
              <a:rPr lang="en-US" altLang="en-US" smtClean="0"/>
            </a:br>
            <a:r>
              <a:rPr lang="en-US" altLang="en-US" smtClean="0"/>
              <a:t>of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365375"/>
            <a:ext cx="62039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350" y="5376863"/>
            <a:ext cx="858996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1801813"/>
            <a:ext cx="4895850" cy="320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8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500688"/>
            <a:ext cx="8672513" cy="95885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63" y="1676400"/>
            <a:ext cx="6877050" cy="353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7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5376863"/>
            <a:ext cx="86725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05025"/>
            <a:ext cx="4019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813" y="5307013"/>
            <a:ext cx="8710612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2259013"/>
            <a:ext cx="7148512" cy="239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5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E74AD5C-881F-4C9B-80C5-6451678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code.  What is the value of </a:t>
            </a:r>
            <a:r>
              <a:rPr lang="en-US" u="sng" dirty="0"/>
              <a:t>empty</a:t>
            </a:r>
            <a:r>
              <a:rPr lang="en-US" dirty="0"/>
              <a:t>?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Bag bag = </a:t>
            </a:r>
            <a:r>
              <a:rPr lang="da-DK" b="1" dirty="0">
                <a:solidFill>
                  <a:srgbClr val="C00000"/>
                </a:solidFill>
                <a:latin typeface="Consolas" panose="020B0609020204030204" pitchFamily="49" charset="0"/>
              </a:rPr>
              <a:t>new Bag(5);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"cat");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"cat");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"cat");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empty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bag.isEmpty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0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true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false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C0CCC739-FCF3-4D9F-AEF4-E5B002110A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4400" y="5181600"/>
            <a:ext cx="580597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1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473700"/>
            <a:ext cx="87106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488" y="1763713"/>
            <a:ext cx="5308600" cy="343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0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813" y="5307013"/>
            <a:ext cx="8710612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2-4 The array bag after a successful </a:t>
            </a:r>
            <a:br>
              <a:rPr lang="en-US" altLang="en-US" smtClean="0"/>
            </a:br>
            <a:r>
              <a:rPr lang="en-US" altLang="en-US" smtClean="0"/>
              <a:t>search for the string “Nancy"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205038"/>
            <a:ext cx="592455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8988" y="5307013"/>
            <a:ext cx="7675562" cy="1041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FIGURE 2-5 (a) A gap in the array bag after setting the entry in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bag[index]</a:t>
            </a:r>
            <a:r>
              <a:rPr lang="en-US" altLang="en-US" smtClean="0"/>
              <a:t> to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mtClean="0"/>
              <a:t>; (b) the array after shifting subsequent entries to avoid a gap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263" y="1462088"/>
            <a:ext cx="4983162" cy="351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9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2-6 Avoiding a gap in the array </a:t>
            </a:r>
            <a:br>
              <a:rPr lang="en-US" altLang="en-US" smtClean="0"/>
            </a:br>
            <a:r>
              <a:rPr lang="en-US" altLang="en-US" smtClean="0"/>
              <a:t>while removing an entry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690688"/>
            <a:ext cx="481965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6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New definition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676400"/>
            <a:ext cx="5445125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second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2092325"/>
            <a:ext cx="8086725" cy="250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removeEntry</a:t>
            </a:r>
            <a:r>
              <a:rPr lang="en-US" altLang="en-US" smtClean="0"/>
              <a:t> method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428750"/>
            <a:ext cx="809625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916613"/>
            <a:ext cx="8710613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 for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8" y="1390650"/>
            <a:ext cx="6257925" cy="431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8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0" y="5916613"/>
            <a:ext cx="8710613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Revised definition for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673350"/>
            <a:ext cx="5892800" cy="1687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3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2-7 Resizing an array copies its </a:t>
            </a:r>
            <a:br>
              <a:rPr lang="en-US" altLang="en-US" smtClean="0"/>
            </a:br>
            <a:r>
              <a:rPr lang="en-US" altLang="en-US" smtClean="0"/>
              <a:t>contents to a larger second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2768600"/>
            <a:ext cx="814705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1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Consider the following code with 6 method calls.  How many of these 6 method calls will return false?</a:t>
            </a:r>
            <a:br>
              <a:rPr lang="en-US" sz="36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Bag bag = new Bag(1);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("cat");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("dog");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("dog");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bag.isEmpty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1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2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3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4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5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6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8D04AEA-8E74-4B0A-ADBF-09C3D62CB2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0985" y="4679666"/>
            <a:ext cx="185738" cy="287274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26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8838" y="5335588"/>
            <a:ext cx="7689850" cy="1041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FIGURE 2-8 (a) An array; (b) two references to the same array; (c) the original array variable now references a new, larger array;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498600"/>
            <a:ext cx="657225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6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5335588"/>
            <a:ext cx="7467600" cy="1041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/>
              <a:t>FIGURE 2-8 (d) the entries in the original array are copied to the new array; (e) the original array is discarded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924050"/>
            <a:ext cx="67532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2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0213" y="4324350"/>
            <a:ext cx="7910512" cy="10414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000" smtClean="0"/>
              <a:t>FIGURE 2-9 The effect of the statement </a:t>
            </a:r>
          </a:p>
          <a:p>
            <a:pPr eaLnBrk="1" hangingPunct="1"/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 = Arrays.copyOf(myArray, 2 * myArray.length);</a:t>
            </a:r>
          </a:p>
          <a:p>
            <a:pPr eaLnBrk="1" hangingPunct="1"/>
            <a:r>
              <a:rPr lang="en-US" altLang="en-US" sz="2000" smtClean="0"/>
              <a:t>(a) The argument array; (b) the parameter that references the argument array; (c) a new, larger array that gets the contents of the argument array; (d) the return value that references the new array; (e) the argument variable is assigned the return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Pearson Education, Inc., Upper Sa </a:t>
            </a:r>
            <a:r>
              <a:rPr lang="en-US" dirty="0" err="1" smtClean="0"/>
              <a:t>ddle</a:t>
            </a:r>
            <a:r>
              <a:rPr lang="en-US" dirty="0" smtClean="0"/>
              <a:t> River, NJ.  All rights reserved.</a:t>
            </a:r>
            <a:endParaRPr 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38" y="1301750"/>
            <a:ext cx="6834187" cy="2909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6688" y="5805488"/>
            <a:ext cx="8863012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Previous definition of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9225"/>
            <a:ext cx="441960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9700" y="5708650"/>
            <a:ext cx="88646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Revision of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doubleCapacity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276475"/>
            <a:ext cx="7631112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0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Pros and Cons of </a:t>
            </a:r>
            <a:br>
              <a:rPr lang="en-US" altLang="en-US" dirty="0" smtClean="0"/>
            </a:br>
            <a:r>
              <a:rPr lang="en-US" altLang="en-US" dirty="0" smtClean="0"/>
              <a:t>Using an Array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 entry to the bag is fast</a:t>
            </a:r>
          </a:p>
          <a:p>
            <a:pPr eaLnBrk="1" hangingPunct="1"/>
            <a:r>
              <a:rPr lang="en-US" altLang="en-US" dirty="0" smtClean="0"/>
              <a:t>Removing an unspecified entry is fast</a:t>
            </a:r>
          </a:p>
          <a:p>
            <a:pPr eaLnBrk="1" hangingPunct="1"/>
            <a:r>
              <a:rPr lang="en-US" altLang="en-US" dirty="0" smtClean="0"/>
              <a:t>Removing a particular entry requires time to locate the entry</a:t>
            </a:r>
          </a:p>
          <a:p>
            <a:pPr eaLnBrk="1" hangingPunct="1"/>
            <a:r>
              <a:rPr lang="en-US" altLang="en-US" dirty="0" smtClean="0"/>
              <a:t>Increasing the size of the array requires time to copy its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C7EA-49A5-4753-9136-2665A63D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bag with capacity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6143-BCA3-499B-99BB-C867F15C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226469"/>
            <a:ext cx="8250443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dirty="0">
                <a:solidFill>
                  <a:srgbClr val="C00000"/>
                </a:solidFill>
                <a:latin typeface="Consolas" panose="020B0609020204030204" pitchFamily="49" charset="0"/>
              </a:rPr>
              <a:t>Bag bag = new Bag(1);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("cat");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// true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("dog");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u="sng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bag is full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("dog");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u="sng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bag does not contain dog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bag.isEmpty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u="sng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cat is still in the bag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returns "cat"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returns null</a:t>
            </a:r>
          </a:p>
        </p:txBody>
      </p:sp>
    </p:spTree>
    <p:extLst>
      <p:ext uri="{BB962C8B-B14F-4D97-AF65-F5344CB8AC3E}">
        <p14:creationId xmlns:p14="http://schemas.microsoft.com/office/powerpoint/2010/main" val="2621526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Fixed-Size Array to </a:t>
            </a:r>
            <a:br>
              <a:rPr lang="en-US" altLang="en-US" smtClean="0"/>
            </a:br>
            <a:r>
              <a:rPr lang="en-US" altLang="en-US" smtClean="0"/>
              <a:t>Implement the ADT Bag</a:t>
            </a:r>
          </a:p>
        </p:txBody>
      </p:sp>
      <p:sp>
        <p:nvSpPr>
          <p:cNvPr id="307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653088"/>
            <a:ext cx="8369300" cy="7096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FIGURE 2-1 A classroom that contains </a:t>
            </a:r>
            <a:br>
              <a:rPr lang="en-US" altLang="en-US" smtClean="0"/>
            </a:br>
            <a:r>
              <a:rPr lang="en-US" altLang="en-US" smtClean="0"/>
              <a:t>desks in fixed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4213" y="1655763"/>
            <a:ext cx="5584825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9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812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What is an advantage of moving a student as just described so that the </a:t>
            </a:r>
            <a:r>
              <a:rPr lang="en-US" dirty="0" smtClean="0"/>
              <a:t>vacated desk </a:t>
            </a:r>
            <a:r>
              <a:rPr lang="en-US" dirty="0"/>
              <a:t>does not remain vacant?</a:t>
            </a:r>
          </a:p>
          <a:p>
            <a:r>
              <a:rPr lang="en-US" dirty="0" smtClean="0"/>
              <a:t>What </a:t>
            </a:r>
            <a:r>
              <a:rPr lang="en-US" dirty="0"/>
              <a:t>is an advantage of leaving the vacated desk vacant?</a:t>
            </a:r>
          </a:p>
          <a:p>
            <a:r>
              <a:rPr lang="en-US" dirty="0" smtClean="0"/>
              <a:t>If </a:t>
            </a:r>
            <a:r>
              <a:rPr lang="en-US" dirty="0"/>
              <a:t>a student were to drop the course, which one could do so without </a:t>
            </a:r>
            <a:r>
              <a:rPr lang="en-US" dirty="0" smtClean="0"/>
              <a:t>forcing another </a:t>
            </a:r>
            <a:r>
              <a:rPr lang="en-US" dirty="0"/>
              <a:t>to change desks?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5985" y="0"/>
            <a:ext cx="2730306" cy="184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0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t>Using UML Notation to Specify a Class</a:t>
            </a:r>
          </a:p>
        </p:txBody>
      </p:sp>
      <p:sp>
        <p:nvSpPr>
          <p:cNvPr id="63" name="FIGURE 1-2 UML notation for the class Bag"/>
          <p:cNvSpPr txBox="1">
            <a:spLocks noGrp="1"/>
          </p:cNvSpPr>
          <p:nvPr>
            <p:ph type="body" sz="quarter" idx="1"/>
          </p:nvPr>
        </p:nvSpPr>
        <p:spPr>
          <a:xfrm>
            <a:off x="457200" y="5410200"/>
            <a:ext cx="8229600" cy="71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FIGURE 1-2 UML notation for the 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Bag</a:t>
            </a:r>
          </a:p>
        </p:txBody>
      </p:sp>
      <p:graphicFrame>
        <p:nvGraphicFramePr>
          <p:cNvPr id="64" name="Table"/>
          <p:cNvGraphicFramePr/>
          <p:nvPr>
            <p:extLst/>
          </p:nvPr>
        </p:nvGraphicFramePr>
        <p:xfrm>
          <a:off x="1613236" y="1752600"/>
          <a:ext cx="5325269" cy="3312905"/>
        </p:xfrm>
        <a:graphic>
          <a:graphicData uri="http://schemas.openxmlformats.org/drawingml/2006/table">
            <a:tbl>
              <a:tblPr/>
              <a:tblGrid>
                <a:gridCol w="532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6115">
                <a:tc>
                  <a:txBody>
                    <a:bodyPr/>
                    <a:lstStyle/>
                    <a:p>
                      <a:pPr marL="1224280" marR="1305560" algn="ctr" defTabSz="457200">
                        <a:defRPr sz="1800"/>
                      </a:pPr>
                      <a:r>
                        <a:rPr sz="1500" b="1" dirty="0">
                          <a:solidFill>
                            <a:srgbClr val="2F2A2B"/>
                          </a:solidFill>
                        </a:rPr>
                        <a:t>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15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75">
                <a:tc>
                  <a:txBody>
                    <a:bodyPr/>
                    <a:lstStyle/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+getCurrentSize(): integer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+isEmpty():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+add(newEntry: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+remove(): T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+remove(anEntry: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+getFrequencyOf(anEntry: T): integer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+contains(anEntry: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+toArray(): T[]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638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13388"/>
            <a:ext cx="8369300" cy="849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FIGURE 2-2 UML notation for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r>
              <a:rPr lang="en-US" altLang="en-US" smtClean="0"/>
              <a:t>, including the class’s data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1692275"/>
            <a:ext cx="4522788" cy="34750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6C2CE09B7924A11B98C0D697A66790C&lt;/guid&gt;&#10;            &lt;repollguid&gt;2BB875DA499A476087C57F8193C43719&lt;/repollguid&gt;&#10;            &lt;sourceid&gt;78CAD1F55F024A7CA41533A17B589E53&lt;/sourceid&gt;&#10;            &lt;questiontext&gt;Consider the following code.  Which string should the user expect to be returned by the call to remove()?Bag bag = new Bag(5);bag.add(&quot;cat&quot;);bag.add(&quot;dog&quot;);bag.add(&quot;house&quot;);String house = bag.remove();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cat&lt;/answertext&gt;&#10;                    &lt;valuetype&gt;-1&lt;/valuetype&gt;&#10;                &lt;/answer&gt;&#10;                &lt;answer&gt;&#10;                    &lt;guid&gt;4B40CC6C914E4C189BF6920047025E6D&lt;/guid&gt;&#10;                    &lt;answertext&gt;dog&lt;/answertext&gt;&#10;                    &lt;valuetype&gt;-1&lt;/valuetype&gt;&#10;                &lt;/answer&gt;&#10;                &lt;answer&gt;&#10;                    &lt;guid&gt;EB0AE14F4B8F4D2FA8360A70F2062FCA&lt;/guid&gt;&#10;                    &lt;answertext&gt;house&lt;/answertext&gt;&#10;                    &lt;valuetype&gt;-1&lt;/valuetype&gt;&#10;                &lt;/answer&gt;&#10;                &lt;answer&gt;&#10;                    &lt;guid&gt;6528FBACBE58468DA4057D3E0AA020D2&lt;/guid&gt;&#10;                    &lt;answertext&gt;null&lt;/answertext&gt;&#10;                    &lt;valuetype&gt;-1&lt;/valuetype&gt;&#10;                &lt;/answer&gt;&#10;                &lt;answer&gt;&#10;                    &lt;guid&gt;330D642FF56E468ABE68A65E24159172&lt;/guid&gt;&#10;                    &lt;answertext&gt;None of the abov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89C3FF63BED45ABA5156178FA1C83D3&lt;/guid&gt;&#10;            &lt;repollguid&gt;2BB875DA499A476087C57F8193C43719&lt;/repollguid&gt;&#10;            &lt;sourceid&gt;78CAD1F55F024A7CA41533A17B589E53&lt;/sourceid&gt;&#10;            &lt;questiontext&gt;Consider the following code.  What is the value of empty?Bag bag = new Bag(5);bag.add(&quot;cat&quot;);bag.add(&quot;cat&quot;);bag.remove(&quot;cat&quot;);boolean empty = bag.isEmpty();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0&lt;/answertext&gt;&#10;                    &lt;valuetype&gt;-1&lt;/valuetype&gt;&#10;                &lt;/answer&gt;&#10;                &lt;answer&gt;&#10;                    &lt;guid&gt;4B40CC6C914E4C189BF6920047025E6D&lt;/guid&gt;&#10;                    &lt;answertext&gt;true&lt;/answertext&gt;&#10;                    &lt;valuetype&gt;-1&lt;/valuetype&gt;&#10;                &lt;/answer&gt;&#10;                &lt;answer&gt;&#10;                    &lt;guid&gt;EB0AE14F4B8F4D2FA8360A70F2062FCA&lt;/guid&gt;&#10;                    &lt;answertext&gt;false&lt;/answertext&gt;&#10;                    &lt;valuetype&gt;1&lt;/valuetype&gt;&#10;                &lt;/answer&gt;&#10;                &lt;answer&gt;&#10;                    &lt;guid&gt;6528FBACBE58468DA4057D3E0AA020D2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B7DD0B055634F45BDB37DA1F4DE0F6D&lt;/guid&gt;&#10;            &lt;repollguid&gt;2BB875DA499A476087C57F8193C43719&lt;/repollguid&gt;&#10;            &lt;sourceid&gt;78CAD1F55F024A7CA41533A17B589E53&lt;/sourceid&gt;&#10;            &lt;questiontext&gt;Consider the following code with 6 method calls.  How many of these 6 method calls will return false?Bag bag = new Bag(1);bag.add(&quot;cat&quot;);bag.add(&quot;dog&quot;);bag.remove(&quot;dog&quot;);bag.isEmpty();bag.remove();bag.remove();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1&lt;/answertext&gt;&#10;                    &lt;valuetype&gt;-1&lt;/valuetype&gt;&#10;                &lt;/answer&gt;&#10;                &lt;answer&gt;&#10;                    &lt;guid&gt;4B40CC6C914E4C189BF6920047025E6D&lt;/guid&gt;&#10;                    &lt;answertext&gt;2&lt;/answertext&gt;&#10;                    &lt;valuetype&gt;-1&lt;/valuetype&gt;&#10;                &lt;/answer&gt;&#10;                &lt;answer&gt;&#10;                    &lt;guid&gt;EB0AE14F4B8F4D2FA8360A70F2062FCA&lt;/guid&gt;&#10;                    &lt;answertext&gt;3&lt;/answertext&gt;&#10;                    &lt;valuetype&gt;1&lt;/valuetype&gt;&#10;                &lt;/answer&gt;&#10;                &lt;answer&gt;&#10;                    &lt;guid&gt;6528FBACBE58468DA4057D3E0AA020D2&lt;/guid&gt;&#10;                    &lt;answertext&gt;4&lt;/answertext&gt;&#10;                    &lt;valuetype&gt;-1&lt;/valuetype&gt;&#10;                &lt;/answer&gt;&#10;                &lt;answer&gt;&#10;                    &lt;guid&gt;A42CA3588C3F4F60974D5554F090A00A&lt;/guid&gt;&#10;                    &lt;answertext&gt;5&lt;/answertext&gt;&#10;                    &lt;valuetype&gt;-1&lt;/valuetype&gt;&#10;                &lt;/answer&gt;&#10;                &lt;answer&gt;&#10;                    &lt;guid&gt;BA1DE76F6A5D4227A08CF0414BD8DB1D&lt;/guid&gt;&#10;                    &lt;answertext&gt;6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14674</TotalTime>
  <Words>1220</Words>
  <Application>Microsoft Office PowerPoint</Application>
  <PresentationFormat>On-screen Show (4:3)</PresentationFormat>
  <Paragraphs>163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</vt:lpstr>
      <vt:lpstr>Consolas</vt:lpstr>
      <vt:lpstr>Courier New</vt:lpstr>
      <vt:lpstr>Times New Roman</vt:lpstr>
      <vt:lpstr>template</vt:lpstr>
      <vt:lpstr>Chapter 2: Bag Implementations  that Use Arrays</vt:lpstr>
      <vt:lpstr>PowerPoint Presentation</vt:lpstr>
      <vt:lpstr>  </vt:lpstr>
      <vt:lpstr>PowerPoint Presentation</vt:lpstr>
      <vt:lpstr>A bag with capacity 1:</vt:lpstr>
      <vt:lpstr>Fixed-Size Array to  Implement the ADT Bag</vt:lpstr>
      <vt:lpstr>PowerPoint Presentation</vt:lpstr>
      <vt:lpstr>Using UML Notation to Specify a Class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Making the Implementation Secure</vt:lpstr>
      <vt:lpstr>Making the Implementation Secure</vt:lpstr>
      <vt:lpstr>Making the Implementation Secure</vt:lpstr>
      <vt:lpstr>Testing the Core Methods</vt:lpstr>
      <vt:lpstr>Testing the Core Methods</vt:lpstr>
      <vt:lpstr>Testing the Core Methods</vt:lpstr>
      <vt:lpstr>Testing the Core Methods</vt:lpstr>
      <vt:lpstr>Testing the Core Methods</vt:lpstr>
      <vt:lpstr>Implementing More Methods</vt:lpstr>
      <vt:lpstr>Implementing More Methods</vt:lpstr>
      <vt:lpstr>Implementing More Methods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Using Array Resizing</vt:lpstr>
      <vt:lpstr>Using Array Resizing</vt:lpstr>
      <vt:lpstr>Using Array Resizing</vt:lpstr>
      <vt:lpstr>Using Array Resizing</vt:lpstr>
      <vt:lpstr>New Implementation of a Bag</vt:lpstr>
      <vt:lpstr>New Implementation of a Bag</vt:lpstr>
      <vt:lpstr>Pros and Cons of  Using an Array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4643</cp:revision>
  <dcterms:created xsi:type="dcterms:W3CDTF">2011-11-02T18:57:24Z</dcterms:created>
  <dcterms:modified xsi:type="dcterms:W3CDTF">2018-09-12T21:05:18Z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