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835" r:id="rId2"/>
    <p:sldId id="913" r:id="rId3"/>
    <p:sldId id="890" r:id="rId4"/>
    <p:sldId id="891" r:id="rId5"/>
    <p:sldId id="892" r:id="rId6"/>
    <p:sldId id="893" r:id="rId7"/>
    <p:sldId id="894" r:id="rId8"/>
    <p:sldId id="895" r:id="rId9"/>
    <p:sldId id="896" r:id="rId10"/>
    <p:sldId id="897" r:id="rId11"/>
    <p:sldId id="898" r:id="rId12"/>
    <p:sldId id="899" r:id="rId13"/>
    <p:sldId id="902" r:id="rId14"/>
    <p:sldId id="903" r:id="rId15"/>
    <p:sldId id="904" r:id="rId16"/>
    <p:sldId id="907" r:id="rId17"/>
    <p:sldId id="908" r:id="rId18"/>
    <p:sldId id="909" r:id="rId19"/>
    <p:sldId id="914" r:id="rId20"/>
    <p:sldId id="915" r:id="rId21"/>
    <p:sldId id="916" r:id="rId22"/>
    <p:sldId id="917" r:id="rId23"/>
    <p:sldId id="920" r:id="rId24"/>
    <p:sldId id="921" r:id="rId25"/>
    <p:sldId id="922" r:id="rId26"/>
    <p:sldId id="923" r:id="rId27"/>
    <p:sldId id="3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392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  <p15:guide id="5" orient="horz" pos="1584">
          <p15:clr>
            <a:srgbClr val="A4A3A4"/>
          </p15:clr>
        </p15:guide>
        <p15:guide id="6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verick Woo" initials="m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C5C8B"/>
    <a:srgbClr val="FF3300"/>
    <a:srgbClr val="0000FF"/>
    <a:srgbClr val="FF0000"/>
    <a:srgbClr val="0080FF"/>
    <a:srgbClr val="3F5842"/>
    <a:srgbClr val="595A5A"/>
    <a:srgbClr val="A32D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81791" autoAdjust="0"/>
  </p:normalViewPr>
  <p:slideViewPr>
    <p:cSldViewPr snapToObjects="1">
      <p:cViewPr varScale="1">
        <p:scale>
          <a:sx n="92" d="100"/>
          <a:sy n="92" d="100"/>
        </p:scale>
        <p:origin x="2106" y="78"/>
      </p:cViewPr>
      <p:guideLst>
        <p:guide orient="horz" pos="2880"/>
        <p:guide orient="horz" pos="1392"/>
        <p:guide pos="3840"/>
        <p:guide pos="1920"/>
        <p:guide orient="horz" pos="1584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-34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61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982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63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58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9170D3-89C4-BB42-836D-D925400CC7A3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1F5B7F-F702-E24B-B97E-863D4E495E13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A9756D6-8139-C44F-931B-372F152FA7C2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DE4327B-086F-C14D-B06F-CE57E273F375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3BD3B-C321-3747-A281-298A36F52409}" type="datetime1">
              <a:rPr lang="en-US" smtClean="0"/>
              <a:t>9/20/2018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5B71E-FB01-F541-8DE0-7E75CAB5AD6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56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69022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0316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DD7A3CB-B31F-F44D-BE5E-9BB9DAE334F7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1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7413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42061-E09A-C64F-AC91-6B22DD773FB7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88B15C4-75F8-8145-B332-9C9E6CC1694D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E902-58D7-5940-B7B2-BB1B96F0CB4F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7BE05AF-3078-DE4E-8E55-E5E804412B8D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38595AD-FC1D-6647-9C7B-6A6A09EB9496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8FB06B4-F6A6-3F44-9030-7566931308D3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BF8F280-9551-E344-89F9-EAAD5E158938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1524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A990C2A9-FE53-4849-A08D-11DD13CE8E41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Arrays.html#copyOf-T:A-int-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22715/when-to-use-linkedlist-over-arrayli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9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sz="3200" dirty="0" smtClean="0"/>
              <a:t>Chapter 3: </a:t>
            </a:r>
            <a:r>
              <a:rPr lang="en-US" altLang="en-US" sz="3200" dirty="0"/>
              <a:t>Bag </a:t>
            </a:r>
            <a:r>
              <a:rPr lang="en-US" altLang="en-US" sz="3200" dirty="0" smtClean="0"/>
              <a:t>Implementation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/>
              <a:t>that </a:t>
            </a:r>
            <a:r>
              <a:rPr lang="en-US" altLang="en-US" sz="3200" dirty="0" smtClean="0"/>
              <a:t>Links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5168" y="4572000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 smtClean="0"/>
              <a:t>Manar</a:t>
            </a:r>
            <a:r>
              <a:rPr lang="en-US" sz="2400" b="1" dirty="0" smtClean="0"/>
              <a:t> Mohamed</a:t>
            </a:r>
          </a:p>
          <a:p>
            <a:pPr algn="r"/>
            <a:r>
              <a:rPr lang="en-US" sz="2400" dirty="0" smtClean="0"/>
              <a:t>mohamem@miamioh.edu</a:t>
            </a:r>
            <a:endParaRPr lang="en-US" sz="2400" dirty="0"/>
          </a:p>
        </p:txBody>
      </p:sp>
      <p:pic>
        <p:nvPicPr>
          <p:cNvPr id="4" name="Examples of everyday organization. A todo list, a shopping bag, an organizational chart, a map, a stack of books, a line to buy tickets, a dictionary" descr="Examples of everyday organization. A todo list, a shopping bag, an organizational chart, a map, a stack of books, a line to buy tickets, a dictionary"/>
          <p:cNvPicPr>
            <a:picLocks noChangeAspect="1"/>
          </p:cNvPicPr>
          <p:nvPr/>
        </p:nvPicPr>
        <p:blipFill rotWithShape="1">
          <a:blip r:embed="rId4">
            <a:extLst/>
          </a:blip>
          <a:srcRect l="21782" t="5011" r="58416" b="66364"/>
          <a:stretch/>
        </p:blipFill>
        <p:spPr>
          <a:xfrm>
            <a:off x="7239000" y="488660"/>
            <a:ext cx="1524000" cy="160020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26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8BCE0-830B-409B-801D-839233FD2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objects for equality using .equals() rather than ==</a:t>
            </a:r>
          </a:p>
          <a:p>
            <a:r>
              <a:rPr lang="en-US" dirty="0"/>
              <a:t>== checks if references are equal</a:t>
            </a:r>
          </a:p>
          <a:p>
            <a:r>
              <a:rPr lang="en-US" dirty="0"/>
              <a:t>equals() checks if the objects are </a:t>
            </a:r>
            <a:r>
              <a:rPr lang="en-US" dirty="0" smtClean="0"/>
              <a:t>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77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D98653A9-D707-480C-A749-7752A53665CD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array representing our bag contains </a:t>
            </a:r>
            <a:br>
              <a:rPr lang="en-US" dirty="0"/>
            </a:br>
            <a:r>
              <a:rPr lang="en-US" dirty="0"/>
              <a:t>{"t", "o", "p", null, null}, what should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bag.toArray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return?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 smtClean="0"/>
              <a:t>{"</a:t>
            </a:r>
            <a:r>
              <a:rPr lang="en-US" dirty="0"/>
              <a:t>t", "o", "p", null, null}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{"t", "o", "p"}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none of these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2EB27CA7-413E-47BD-B5EE-249752468D29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CAI1">
            <a:extLst>
              <a:ext uri="{FF2B5EF4-FFF2-40B4-BE49-F238E27FC236}">
                <a16:creationId xmlns:a16="http://schemas.microsoft.com/office/drawing/2014/main" id="{49C0D602-C9BB-490A-8858-B2B5E71DEBC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71600" y="4191000"/>
            <a:ext cx="1514475" cy="38328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4176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8BCE0-830B-409B-801D-839233FD2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only want to see the items that were put in the bag.</a:t>
            </a:r>
          </a:p>
          <a:p>
            <a:r>
              <a:rPr lang="en-US" dirty="0"/>
              <a:t>The size of the returned array should be the number of items in the bag.</a:t>
            </a:r>
          </a:p>
          <a:p>
            <a:r>
              <a:rPr lang="en-US" dirty="0"/>
              <a:t>If there are no items in the bag, return an array of size 0.</a:t>
            </a:r>
          </a:p>
        </p:txBody>
      </p:sp>
    </p:spTree>
    <p:extLst>
      <p:ext uri="{BB962C8B-B14F-4D97-AF65-F5344CB8AC3E}">
        <p14:creationId xmlns:p14="http://schemas.microsoft.com/office/powerpoint/2010/main" val="993720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778E-3CE0-4BA2-AF9A-13AD26D4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way to copy an array: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B2DE7-488D-4903-824D-A448C4A95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763" indent="-385763">
              <a:buAutoNum type="arabicPeriod"/>
            </a:pPr>
            <a:r>
              <a:rPr lang="en-US" dirty="0"/>
              <a:t>Create an array of the desired size</a:t>
            </a:r>
          </a:p>
          <a:p>
            <a:pPr marL="385763" indent="-385763">
              <a:buAutoNum type="arabicPeriod"/>
            </a:pPr>
            <a:r>
              <a:rPr lang="en-US" dirty="0"/>
              <a:t>Copy the items one by one from the old array to the new array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45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3CC7-D2FC-4F25-9D88-61DB7063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copy an array: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F17AC-11CE-4B47-9824-B0D1B6E36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Arrays.copyOf( </a:t>
            </a:r>
            <a:r>
              <a:rPr lang="en-US" dirty="0" err="1">
                <a:hlinkClick r:id="rId2"/>
              </a:rPr>
              <a:t>oldArray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newSize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pPr lvl="1"/>
            <a:r>
              <a:rPr lang="en-US" dirty="0"/>
              <a:t>Returns a new array, either padded (with extra nulls), or truncated</a:t>
            </a:r>
          </a:p>
          <a:p>
            <a:pPr lvl="1"/>
            <a:r>
              <a:rPr lang="en-US" dirty="0"/>
              <a:t>It is equally inefficient because all it does is makes a new array and copies the items one by one.</a:t>
            </a:r>
          </a:p>
        </p:txBody>
      </p:sp>
    </p:spTree>
    <p:extLst>
      <p:ext uri="{BB962C8B-B14F-4D97-AF65-F5344CB8AC3E}">
        <p14:creationId xmlns:p14="http://schemas.microsoft.com/office/powerpoint/2010/main" val="557703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What if you wanted to have a bag that can grow to any size?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/>
              <a:t>You could use a resizable array implementation.</a:t>
            </a:r>
          </a:p>
          <a:p>
            <a:pPr>
              <a:spcBef>
                <a:spcPts val="0"/>
              </a:spcBef>
              <a:buNone/>
            </a:pPr>
            <a:r>
              <a:rPr lang="en" sz="2800" dirty="0"/>
              <a:t>How?  If the array is full and we want to add another element...</a:t>
            </a:r>
          </a:p>
          <a:p>
            <a:pPr marL="342900">
              <a:spcBef>
                <a:spcPts val="0"/>
              </a:spcBef>
            </a:pPr>
            <a:r>
              <a:rPr lang="en" sz="2800" dirty="0"/>
              <a:t>Create a new array that is bigger (twice the size is a good choice)</a:t>
            </a:r>
          </a:p>
          <a:p>
            <a:pPr marL="342900">
              <a:spcBef>
                <a:spcPts val="0"/>
              </a:spcBef>
            </a:pPr>
            <a:r>
              <a:rPr lang="en" sz="2800" dirty="0"/>
              <a:t>Copy the data from the old array to the new array</a:t>
            </a:r>
          </a:p>
          <a:p>
            <a:pPr marL="342900">
              <a:spcBef>
                <a:spcPts val="0"/>
              </a:spcBef>
            </a:pPr>
            <a:r>
              <a:rPr lang="en" sz="2800" dirty="0"/>
              <a:t>Point the instance variable to the new, bigger array</a:t>
            </a:r>
          </a:p>
          <a:p>
            <a:pPr>
              <a:spcBef>
                <a:spcPts val="0"/>
              </a:spcBef>
              <a:buNone/>
            </a:pPr>
            <a:r>
              <a:rPr lang="en" sz="2800" dirty="0"/>
              <a:t>Arrays.copyOf() is a useful method that accomplishes the same thing.</a:t>
            </a:r>
          </a:p>
          <a:p>
            <a:pPr>
              <a:spcBef>
                <a:spcPts val="0"/>
              </a:spcBef>
              <a:buNone/>
            </a:pPr>
            <a:r>
              <a:rPr lang="en" sz="2800" dirty="0"/>
              <a:t>See chapter 2.</a:t>
            </a:r>
          </a:p>
        </p:txBody>
      </p:sp>
    </p:spTree>
    <p:extLst>
      <p:ext uri="{BB962C8B-B14F-4D97-AF65-F5344CB8AC3E}">
        <p14:creationId xmlns:p14="http://schemas.microsoft.com/office/powerpoint/2010/main" val="2817221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Linked Data: An alternative to resizable arrays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Resizable arrays (think: ArrayList) have some good and bad qualities:</a:t>
            </a:r>
          </a:p>
          <a:p>
            <a:pPr marL="342900">
              <a:spcBef>
                <a:spcPts val="0"/>
              </a:spcBef>
            </a:pPr>
            <a:r>
              <a:rPr lang="en" sz="2400" dirty="0"/>
              <a:t>GOOD: index based so it is easy to access the item you need </a:t>
            </a:r>
          </a:p>
          <a:p>
            <a:pPr marL="342900">
              <a:spcBef>
                <a:spcPts val="0"/>
              </a:spcBef>
            </a:pPr>
            <a:r>
              <a:rPr lang="en" sz="2400" dirty="0"/>
              <a:t>BAD: inserting and deleting items is "expensive" because it requires shifting elements up or </a:t>
            </a:r>
            <a:r>
              <a:rPr lang="en" sz="2400" dirty="0" smtClean="0"/>
              <a:t>down, </a:t>
            </a:r>
            <a:r>
              <a:rPr lang="en-US" sz="2400" dirty="0"/>
              <a:t>Resizing </a:t>
            </a:r>
            <a:r>
              <a:rPr lang="en-US" sz="2400" dirty="0" smtClean="0"/>
              <a:t>requires </a:t>
            </a:r>
            <a:r>
              <a:rPr lang="en-US" sz="2400" dirty="0"/>
              <a:t>overhead of </a:t>
            </a:r>
            <a:r>
              <a:rPr lang="en-US" sz="2400" dirty="0" smtClean="0"/>
              <a:t>time</a:t>
            </a:r>
            <a:endParaRPr lang="en" sz="2400" dirty="0"/>
          </a:p>
          <a:p>
            <a:pPr>
              <a:spcBef>
                <a:spcPts val="0"/>
              </a:spcBef>
              <a:buNone/>
            </a:pPr>
            <a:r>
              <a:rPr lang="en" sz="2400" dirty="0"/>
              <a:t>Linked data are an alternative to resizable arrays.  They also have good and bad qualities:</a:t>
            </a:r>
          </a:p>
          <a:p>
            <a:pPr marL="342900">
              <a:spcBef>
                <a:spcPts val="0"/>
              </a:spcBef>
            </a:pPr>
            <a:r>
              <a:rPr lang="en" sz="2400" dirty="0"/>
              <a:t>GOOD: inserting and deleting items is much more efficient...no shifting needed</a:t>
            </a:r>
          </a:p>
          <a:p>
            <a:pPr marL="342900">
              <a:spcBef>
                <a:spcPts val="0"/>
              </a:spcBef>
            </a:pPr>
            <a:r>
              <a:rPr lang="en" sz="2400" dirty="0"/>
              <a:t>BAD: no indexes, so accessing an element by position is "expensive" 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/>
              <a:t>See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http://stackoverflow.com/questions/322715/when-to-use-linkedlist-over-arraylist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12965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What is Linked Data?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Analogy: A scavenger hunt with clues to the next location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26" name="Picture 2" descr="Image result for A scavenger hunt with clues to the next lo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42" y="3886200"/>
            <a:ext cx="3159445" cy="210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378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Linked data relies on the idea of having "nodes"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A node contains two key pieces of information:</a:t>
            </a:r>
          </a:p>
          <a:p>
            <a:pPr marL="342900">
              <a:spcBef>
                <a:spcPts val="0"/>
              </a:spcBef>
            </a:pPr>
            <a:r>
              <a:rPr lang="en" sz="2400" dirty="0"/>
              <a:t>The data (for example, a String, an integer, etc.)</a:t>
            </a:r>
          </a:p>
          <a:p>
            <a:pPr marL="342900">
              <a:spcBef>
                <a:spcPts val="0"/>
              </a:spcBef>
            </a:pPr>
            <a:r>
              <a:rPr lang="en" sz="2400" dirty="0"/>
              <a:t>A "pointer" to the next node (in Java… a reference...null if there is no next node)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400" dirty="0"/>
              <a:t>So, a linked data structure (linked list, linked bag) is just a bunch of nodes.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2052" name="Picture 4" descr="Linked 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4191000"/>
            <a:ext cx="50577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CD297128-4AF5-422E-AB47-0D4008BD1543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</a:t>
            </a:r>
            <a:r>
              <a:rPr lang="en-US" u="sng" dirty="0"/>
              <a:t>array</a:t>
            </a:r>
            <a:r>
              <a:rPr lang="en-US" dirty="0"/>
              <a:t> implementation of an </a:t>
            </a:r>
            <a:r>
              <a:rPr lang="en-US" dirty="0" err="1"/>
              <a:t>int</a:t>
            </a:r>
            <a:r>
              <a:rPr lang="en-US" dirty="0"/>
              <a:t> Bag, which of these operations uses a loop?</a:t>
            </a:r>
          </a:p>
          <a:p>
            <a:pPr marL="0" indent="0">
              <a:buNone/>
            </a:pPr>
            <a:endParaRPr lang="en-US" dirty="0" smtClean="0"/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 smtClean="0"/>
              <a:t>remove</a:t>
            </a:r>
            <a:r>
              <a:rPr lang="en-US" dirty="0"/>
              <a:t>()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remove(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add(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 err="1"/>
              <a:t>getCurrentSize</a:t>
            </a:r>
            <a:r>
              <a:rPr lang="en-US" dirty="0"/>
              <a:t>()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26359ECE-C114-4ABF-88C5-BB53A59B21F1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49DF9579-7EA0-4EB1-9468-B86A5C54457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38201" y="3657600"/>
            <a:ext cx="2667000" cy="533400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8073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9AD9-B54C-40BE-AB8A-138860D6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63AA-D9E2-4A54-94B0-116E094F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an account</a:t>
            </a:r>
          </a:p>
          <a:p>
            <a:r>
              <a:rPr lang="en-US" dirty="0"/>
              <a:t>Start solving problems</a:t>
            </a:r>
          </a:p>
          <a:p>
            <a:pPr lvl="1"/>
            <a:r>
              <a:rPr lang="en-US" dirty="0"/>
              <a:t>Problems 237 and 83 are good </a:t>
            </a:r>
            <a:r>
              <a:rPr lang="en-US"/>
              <a:t>starting problems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CD297128-4AF5-422E-AB47-0D4008BD1543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a chain of linked nodes, which of these uses a loop?</a:t>
            </a:r>
            <a:endParaRPr lang="en-US" dirty="0" smtClean="0"/>
          </a:p>
          <a:p>
            <a:pPr marL="385763" indent="-385763">
              <a:buFont typeface="Arial" panose="020B0604020202020204" pitchFamily="34" charset="0"/>
              <a:buAutoNum type="alphaUcPeriod"/>
            </a:pPr>
            <a:endParaRPr lang="en-US" dirty="0"/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 smtClean="0"/>
              <a:t>adding </a:t>
            </a:r>
            <a:r>
              <a:rPr lang="en-US" dirty="0"/>
              <a:t>to the head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adding to the tail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removing from the head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removing from the tail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26359ECE-C114-4ABF-88C5-BB53A59B21F1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8A160C48-A04D-424D-8CB8-B080A3C075A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63942" y="3723325"/>
            <a:ext cx="2822257" cy="38328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CAI2">
            <a:extLst>
              <a:ext uri="{FF2B5EF4-FFF2-40B4-BE49-F238E27FC236}">
                <a16:creationId xmlns:a16="http://schemas.microsoft.com/office/drawing/2014/main" id="{BF0308AC-445B-412F-B77A-0062BB796CD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63943" y="4876800"/>
            <a:ext cx="3812857" cy="383286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771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CD297128-4AF5-422E-AB47-0D4008BD1543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</a:t>
            </a:r>
            <a:r>
              <a:rPr lang="en-US" u="sng" dirty="0"/>
              <a:t>linked node</a:t>
            </a:r>
            <a:r>
              <a:rPr lang="en-US" dirty="0"/>
              <a:t> implementation of an </a:t>
            </a:r>
            <a:r>
              <a:rPr lang="en-US" dirty="0" err="1"/>
              <a:t>int</a:t>
            </a:r>
            <a:r>
              <a:rPr lang="en-US" dirty="0"/>
              <a:t> Bag, what should remove() return?</a:t>
            </a:r>
            <a:endParaRPr lang="en-US" dirty="0" smtClean="0"/>
          </a:p>
          <a:p>
            <a:pPr marL="385763" indent="-385763">
              <a:buFont typeface="Arial" panose="020B0604020202020204" pitchFamily="34" charset="0"/>
              <a:buAutoNum type="alphaUcPeriod"/>
            </a:pPr>
            <a:endParaRPr lang="en-US" dirty="0"/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 smtClean="0"/>
              <a:t>The </a:t>
            </a:r>
            <a:r>
              <a:rPr lang="en-US" u="sng" dirty="0"/>
              <a:t>head</a:t>
            </a:r>
            <a:r>
              <a:rPr lang="en-US" dirty="0"/>
              <a:t> element because that's what the user will expect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The </a:t>
            </a:r>
            <a:r>
              <a:rPr lang="en-US" u="sng" dirty="0"/>
              <a:t>head</a:t>
            </a:r>
            <a:r>
              <a:rPr lang="en-US" dirty="0"/>
              <a:t> because it is more efficient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The </a:t>
            </a:r>
            <a:r>
              <a:rPr lang="en-US" u="sng" dirty="0"/>
              <a:t>tail</a:t>
            </a:r>
            <a:r>
              <a:rPr lang="en-US" dirty="0"/>
              <a:t> element because that's what the user will expect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The </a:t>
            </a:r>
            <a:r>
              <a:rPr lang="en-US" u="sng" dirty="0"/>
              <a:t>tail</a:t>
            </a:r>
            <a:r>
              <a:rPr lang="en-US" dirty="0"/>
              <a:t> because it is more efficient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26359ECE-C114-4ABF-88C5-BB53A59B21F1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99D7B5AC-7ADA-467D-A41C-645C00AF059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63942" y="3810000"/>
            <a:ext cx="6327458" cy="533400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7836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will be more efficient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CD297128-4AF5-422E-AB47-0D4008BD1543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 smtClean="0"/>
              <a:t>Removing </a:t>
            </a:r>
            <a:r>
              <a:rPr lang="en-US" dirty="0"/>
              <a:t>the first item of an array?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Removing the first item of a chain of linked nodes? 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26359ECE-C114-4ABF-88C5-BB53A59B21F1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313685CF-D3BC-4DF0-B75C-544470C0A63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63943" y="2590800"/>
            <a:ext cx="7546657" cy="956893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196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B0D4-D995-432B-8267-DEEA5A5E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Bag with linked 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0C831-62AB-4D26-A12B-DA501B2D5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Recall the key features of bags:</a:t>
            </a:r>
          </a:p>
          <a:p>
            <a:pPr lvl="1"/>
            <a:r>
              <a:rPr lang="en-US" dirty="0"/>
              <a:t>duplicates OK</a:t>
            </a:r>
          </a:p>
          <a:p>
            <a:pPr lvl="1"/>
            <a:r>
              <a:rPr lang="en-US" dirty="0"/>
              <a:t>order does not matter</a:t>
            </a:r>
          </a:p>
          <a:p>
            <a:pPr lvl="1"/>
            <a:r>
              <a:rPr lang="en-US" dirty="0"/>
              <a:t>need to be able to add, remove, count, find, and so on</a:t>
            </a:r>
          </a:p>
          <a:p>
            <a:pPr lvl="1"/>
            <a:endParaRPr lang="en-US" dirty="0"/>
          </a:p>
          <a:p>
            <a:r>
              <a:rPr lang="en-US" dirty="0"/>
              <a:t>Originally, we implemented with an array</a:t>
            </a:r>
          </a:p>
          <a:p>
            <a:pPr lvl="1"/>
            <a:r>
              <a:rPr lang="en-US" dirty="0"/>
              <a:t>adding new items: added to the end of the array</a:t>
            </a:r>
          </a:p>
          <a:p>
            <a:pPr lvl="1"/>
            <a:r>
              <a:rPr lang="en-US" dirty="0"/>
              <a:t>removing arbitrary items: removed from the end of the array</a:t>
            </a:r>
          </a:p>
          <a:p>
            <a:pPr lvl="1"/>
            <a:endParaRPr lang="en-US" dirty="0"/>
          </a:p>
          <a:p>
            <a:r>
              <a:rPr lang="en-US" dirty="0"/>
              <a:t>This week we will implement with linked nodes</a:t>
            </a:r>
          </a:p>
          <a:p>
            <a:pPr lvl="1"/>
            <a:r>
              <a:rPr lang="en-US" dirty="0"/>
              <a:t>adding new items: add to the beginning (head) of the chain</a:t>
            </a:r>
          </a:p>
          <a:p>
            <a:pPr lvl="1"/>
            <a:r>
              <a:rPr lang="en-US" dirty="0"/>
              <a:t>removing arbitrary items: remove from the beginning (head) of the chain</a:t>
            </a:r>
          </a:p>
        </p:txBody>
      </p:sp>
    </p:spTree>
    <p:extLst>
      <p:ext uri="{BB962C8B-B14F-4D97-AF65-F5344CB8AC3E}">
        <p14:creationId xmlns:p14="http://schemas.microsoft.com/office/powerpoint/2010/main" val="232875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EEC3-3633-43A1-8CA9-29327338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Bag with linked nodes: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4CCE3-7F4C-42DA-ACC1-7448D90F9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use two separate classes: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 err="1"/>
              <a:t>LinkedBag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Or, we could make Node an </a:t>
            </a:r>
            <a:r>
              <a:rPr lang="en-US" u="sng" dirty="0"/>
              <a:t>inner class</a:t>
            </a:r>
            <a:r>
              <a:rPr lang="en-US" dirty="0"/>
              <a:t> of </a:t>
            </a:r>
            <a:r>
              <a:rPr lang="en-US" dirty="0" err="1"/>
              <a:t>LinkedBag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AF6F-B8F3-421D-922B-1CA9B8ED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Bag using linked nodes: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242B3-C78B-4A95-9E41-700D4741A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Instance variables:</a:t>
            </a:r>
          </a:p>
          <a:p>
            <a:pPr lvl="1"/>
            <a:r>
              <a:rPr lang="en-US" dirty="0"/>
              <a:t>The head of the nodes</a:t>
            </a:r>
          </a:p>
          <a:p>
            <a:pPr lvl="1"/>
            <a:r>
              <a:rPr lang="en-US" dirty="0"/>
              <a:t>The number of nodes</a:t>
            </a:r>
          </a:p>
          <a:p>
            <a:pPr lvl="1"/>
            <a:endParaRPr lang="en-US" dirty="0"/>
          </a:p>
          <a:p>
            <a:r>
              <a:rPr lang="en-US" dirty="0"/>
              <a:t>Same methods as before:</a:t>
            </a:r>
          </a:p>
          <a:p>
            <a:pPr lvl="1"/>
            <a:r>
              <a:rPr lang="en-US" dirty="0"/>
              <a:t>add, remove (2 versions), </a:t>
            </a:r>
            <a:r>
              <a:rPr lang="en-US" dirty="0" err="1"/>
              <a:t>getFrequency</a:t>
            </a:r>
            <a:r>
              <a:rPr lang="en-US" dirty="0"/>
              <a:t>(), contains, clear, </a:t>
            </a:r>
            <a:r>
              <a:rPr lang="en-US" dirty="0" err="1"/>
              <a:t>isEmpty</a:t>
            </a:r>
            <a:r>
              <a:rPr lang="en-US" dirty="0"/>
              <a:t>, etc.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30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31BE-5B30-448D-A529-A2291170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watch for: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53CBD-E14D-4AB6-AC0D-973DE529F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cases:</a:t>
            </a:r>
          </a:p>
          <a:p>
            <a:pPr lvl="1"/>
            <a:r>
              <a:rPr lang="en-US" dirty="0"/>
              <a:t>null case</a:t>
            </a:r>
          </a:p>
          <a:p>
            <a:pPr lvl="1"/>
            <a:r>
              <a:rPr lang="en-US" dirty="0"/>
              <a:t>how to remove </a:t>
            </a:r>
            <a:r>
              <a:rPr lang="en-US"/>
              <a:t>a particular node</a:t>
            </a:r>
          </a:p>
        </p:txBody>
      </p:sp>
    </p:spTree>
    <p:extLst>
      <p:ext uri="{BB962C8B-B14F-4D97-AF65-F5344CB8AC3E}">
        <p14:creationId xmlns:p14="http://schemas.microsoft.com/office/powerpoint/2010/main" val="14766864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CEE5-CFBE-4030-AA32-1AA6D4C7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of Bag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8E42-BB0E-46EC-9FF6-5A94CD87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next several slides are about </a:t>
            </a:r>
            <a:r>
              <a:rPr lang="en-US" u="sng" dirty="0"/>
              <a:t>our</a:t>
            </a:r>
            <a:r>
              <a:rPr lang="en-US" i="1" dirty="0"/>
              <a:t> </a:t>
            </a:r>
            <a:r>
              <a:rPr lang="en-US" dirty="0"/>
              <a:t>array-based implementation of Bag.</a:t>
            </a:r>
          </a:p>
        </p:txBody>
      </p:sp>
    </p:spTree>
    <p:extLst>
      <p:ext uri="{BB962C8B-B14F-4D97-AF65-F5344CB8AC3E}">
        <p14:creationId xmlns:p14="http://schemas.microsoft.com/office/powerpoint/2010/main" val="29704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CE74AD5C-881F-4C9B-80C5-64516785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B9CB9FFB-7852-42B7-A6C1-F0C585AF1A3D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code.  Which string will be returned by the call to remove()?</a:t>
            </a:r>
            <a:br>
              <a:rPr lang="en-US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da-DK" dirty="0">
                <a:solidFill>
                  <a:srgbClr val="C00000"/>
                </a:solidFill>
                <a:latin typeface="Consolas" panose="020B0609020204030204" pitchFamily="49" charset="0"/>
              </a:rPr>
              <a:t>Bag bag = </a:t>
            </a:r>
            <a:r>
              <a:rPr lang="da-DK" b="1" dirty="0">
                <a:solidFill>
                  <a:srgbClr val="C00000"/>
                </a:solidFill>
                <a:latin typeface="Consolas" panose="020B0609020204030204" pitchFamily="49" charset="0"/>
              </a:rPr>
              <a:t>new Bag(5);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bag.add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"cat");</a:t>
            </a:r>
            <a:b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bag.add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"dog");</a:t>
            </a:r>
            <a:b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bag.add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"house");</a:t>
            </a:r>
            <a:b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String house =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bag.remove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  <a:endParaRPr lang="en-US" dirty="0" smtClean="0"/>
          </a:p>
          <a:p>
            <a:pPr marL="385763" indent="-385763">
              <a:buFont typeface="Arial" panose="020B0604020202020204" pitchFamily="34" charset="0"/>
              <a:buAutoNum type="alphaUcPeriod"/>
            </a:pPr>
            <a:endParaRPr lang="en-US" dirty="0"/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 smtClean="0"/>
              <a:t>cat</a:t>
            </a:r>
            <a:endParaRPr lang="en-US" dirty="0"/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dog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house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null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None of the above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5E6B60D3-70CA-4358-B4A6-84B21D3C2B81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CAI1">
            <a:extLst>
              <a:ext uri="{FF2B5EF4-FFF2-40B4-BE49-F238E27FC236}">
                <a16:creationId xmlns:a16="http://schemas.microsoft.com/office/drawing/2014/main" id="{B595CF3D-EC94-4FF2-9AD1-C8069FB4880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14400" y="4876698"/>
            <a:ext cx="738188" cy="351282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312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D98653A9-D707-480C-A749-7752A53665C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the array representing our bag contains </a:t>
            </a:r>
            <a:br>
              <a:rPr lang="en-US" dirty="0"/>
            </a:br>
            <a:r>
              <a:rPr lang="en-US" dirty="0"/>
              <a:t>{"t", "o", "p", null, null}, what will it contain after calling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bag.add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("s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")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 smtClean="0"/>
              <a:t>{"</a:t>
            </a:r>
            <a:r>
              <a:rPr lang="en-US" dirty="0"/>
              <a:t>t", "o", "p", "s", null}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{"s", "t", "o", "p", null}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{"t", "o", "p", null, "s"} 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none of these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2EB27CA7-413E-47BD-B5EE-249752468D29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50D12204-3ECB-4280-81B0-67A27C8A99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14400" y="3886200"/>
            <a:ext cx="3747048" cy="457200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220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D98653A9-D707-480C-A749-7752A53665CD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the array representing our bag contains </a:t>
            </a:r>
            <a:br>
              <a:rPr lang="en-US" dirty="0"/>
            </a:br>
            <a:r>
              <a:rPr lang="en-US" dirty="0"/>
              <a:t>{"a", "b", "c", "d", null}, what will it contain after calling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bag.remove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("b")</a:t>
            </a:r>
            <a:r>
              <a:rPr lang="en-US" dirty="0"/>
              <a:t>?</a:t>
            </a:r>
            <a:endParaRPr lang="en-US" dirty="0" smtClean="0"/>
          </a:p>
          <a:p>
            <a:pPr marL="385763" indent="-385763">
              <a:buFont typeface="Arial" panose="020B0604020202020204" pitchFamily="34" charset="0"/>
              <a:buAutoNum type="alphaUcPeriod"/>
            </a:pPr>
            <a:endParaRPr lang="en-US" dirty="0"/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 smtClean="0"/>
              <a:t>{"</a:t>
            </a:r>
            <a:r>
              <a:rPr lang="en-US" dirty="0"/>
              <a:t>a", "d", "c", null, null}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{"a", null, "c", "d", null}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{"a", "c", "d", null, null}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{"a", "d", "c", "d", null}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none of these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2EB27CA7-413E-47BD-B5EE-249752468D29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50D12204-3ECB-4280-81B0-67A27C8A99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28254" y="3357383"/>
            <a:ext cx="4024745" cy="528817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1049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EFEC-348F-4A53-AE21-B8345DD6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 for remove(Object):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1A9D-726C-4DA8-A07B-F94A1753C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Find the object that </a:t>
            </a:r>
            <a:r>
              <a:rPr lang="en-US" u="sng" dirty="0"/>
              <a:t>matches</a:t>
            </a:r>
            <a:r>
              <a:rPr lang="en-US" dirty="0"/>
              <a:t>. {"a", </a:t>
            </a:r>
            <a:r>
              <a:rPr lang="en-US" dirty="0">
                <a:solidFill>
                  <a:srgbClr val="C00000"/>
                </a:solidFill>
              </a:rPr>
              <a:t>"b"</a:t>
            </a:r>
            <a:r>
              <a:rPr lang="en-US" dirty="0"/>
              <a:t>, "c", "d", null} 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Replace it with the last object. {"a", </a:t>
            </a:r>
            <a:r>
              <a:rPr lang="en-US" dirty="0">
                <a:solidFill>
                  <a:srgbClr val="C00000"/>
                </a:solidFill>
              </a:rPr>
              <a:t>"d"</a:t>
            </a:r>
            <a:r>
              <a:rPr lang="en-US" dirty="0"/>
              <a:t>, "c", "d", null}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Set the last reference to null (to clean up unneeded references) {"a", </a:t>
            </a:r>
            <a:r>
              <a:rPr lang="en-US" dirty="0">
                <a:solidFill>
                  <a:srgbClr val="C00000"/>
                </a:solidFill>
              </a:rPr>
              <a:t>"d"</a:t>
            </a:r>
            <a:r>
              <a:rPr lang="en-US" dirty="0"/>
              <a:t>, "c", </a:t>
            </a:r>
            <a:r>
              <a:rPr lang="en-US" dirty="0">
                <a:solidFill>
                  <a:srgbClr val="C00000"/>
                </a:solidFill>
              </a:rPr>
              <a:t>null</a:t>
            </a:r>
            <a:r>
              <a:rPr lang="en-US" dirty="0"/>
              <a:t>, null} </a:t>
            </a:r>
          </a:p>
        </p:txBody>
      </p:sp>
    </p:spTree>
    <p:extLst>
      <p:ext uri="{BB962C8B-B14F-4D97-AF65-F5344CB8AC3E}">
        <p14:creationId xmlns:p14="http://schemas.microsoft.com/office/powerpoint/2010/main" val="2297516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CE74AD5C-881F-4C9B-80C5-64516785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B9CB9FFB-7852-42B7-A6C1-F0C585AF1A3D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b="1" u="sng" dirty="0"/>
              <a:t>words</a:t>
            </a:r>
            <a:r>
              <a:rPr lang="en-US" dirty="0"/>
              <a:t> contains </a:t>
            </a:r>
            <a:r>
              <a:rPr lang="en-US" b="1" dirty="0"/>
              <a:t>{"a", "b", "a", null, null}</a:t>
            </a:r>
            <a:r>
              <a:rPr lang="en-US" dirty="0"/>
              <a:t>, what will be the final value of </a:t>
            </a:r>
            <a:r>
              <a:rPr lang="en-US" b="1" u="sng" dirty="0"/>
              <a:t>count</a:t>
            </a:r>
            <a:r>
              <a:rPr lang="en-US" dirty="0"/>
              <a:t>?</a:t>
            </a:r>
            <a:br>
              <a:rPr lang="en-US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da-DK" dirty="0">
                <a:solidFill>
                  <a:srgbClr val="C00000"/>
                </a:solidFill>
                <a:latin typeface="Consolas" panose="020B0609020204030204" pitchFamily="49" charset="0"/>
              </a:rPr>
              <a:t>int count = 0;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for 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=0;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&lt;3;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++) 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if (words[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] == "a") 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count++;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}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  <a:p>
            <a:pPr marL="385763" indent="-385763">
              <a:buFont typeface="Arial" panose="020B0604020202020204" pitchFamily="34" charset="0"/>
              <a:buAutoNum type="alphaUcPeriod"/>
            </a:pPr>
            <a:endParaRPr lang="en-US" dirty="0"/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 smtClean="0"/>
              <a:t>0</a:t>
            </a:r>
            <a:endParaRPr lang="en-US" dirty="0"/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1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2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3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none of the above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5E6B60D3-70CA-4358-B4A6-84B21D3C2B81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AI1">
            <a:extLst>
              <a:ext uri="{FF2B5EF4-FFF2-40B4-BE49-F238E27FC236}">
                <a16:creationId xmlns:a16="http://schemas.microsoft.com/office/drawing/2014/main" id="{55CAEF18-87DB-469E-948A-DA3C05744B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14400" y="4087368"/>
            <a:ext cx="215504" cy="256032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838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 Shape">
            <a:extLst>
              <a:ext uri="{FF2B5EF4-FFF2-40B4-BE49-F238E27FC236}">
                <a16:creationId xmlns:a16="http://schemas.microsoft.com/office/drawing/2014/main" id="{CE74AD5C-881F-4C9B-80C5-64516785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PAnswers" title="Answer Text Shape">
            <a:extLst>
              <a:ext uri="{FF2B5EF4-FFF2-40B4-BE49-F238E27FC236}">
                <a16:creationId xmlns:a16="http://schemas.microsoft.com/office/drawing/2014/main" id="{B9CB9FFB-7852-42B7-A6C1-F0C585AF1A3D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b="1" u="sng" dirty="0"/>
              <a:t>words</a:t>
            </a:r>
            <a:r>
              <a:rPr lang="en-US" dirty="0"/>
              <a:t> contains </a:t>
            </a:r>
            <a:r>
              <a:rPr lang="en-US" b="1" dirty="0"/>
              <a:t>{"a", "b", "a", null, null}</a:t>
            </a:r>
            <a:r>
              <a:rPr lang="en-US" dirty="0"/>
              <a:t>, what will be the final value of </a:t>
            </a:r>
            <a:r>
              <a:rPr lang="en-US" b="1" u="sng" dirty="0"/>
              <a:t>count</a:t>
            </a:r>
            <a:r>
              <a:rPr lang="en-US" dirty="0"/>
              <a:t>?</a:t>
            </a:r>
            <a:br>
              <a:rPr lang="en-US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da-DK" dirty="0">
                <a:solidFill>
                  <a:srgbClr val="C00000"/>
                </a:solidFill>
                <a:latin typeface="Consolas" panose="020B0609020204030204" pitchFamily="49" charset="0"/>
              </a:rPr>
              <a:t>int count = 0;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for 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=0;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&lt;3;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++) 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if (words[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].equals("a")) 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count++;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}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 smtClean="0"/>
              <a:t>0</a:t>
            </a:r>
            <a:endParaRPr lang="en-US" dirty="0"/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1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2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3</a:t>
            </a:r>
          </a:p>
          <a:p>
            <a:pPr marL="385763" indent="-385763">
              <a:buFont typeface="Arial" panose="020B0604020202020204" pitchFamily="34" charset="0"/>
              <a:buAutoNum type="alphaUcPeriod"/>
            </a:pPr>
            <a:r>
              <a:rPr lang="en-US" dirty="0"/>
              <a:t>none of the above</a:t>
            </a:r>
          </a:p>
        </p:txBody>
      </p:sp>
      <p:sp>
        <p:nvSpPr>
          <p:cNvPr id="4" name="TPPolling">
            <a:extLst>
              <a:ext uri="{FF2B5EF4-FFF2-40B4-BE49-F238E27FC236}">
                <a16:creationId xmlns:a16="http://schemas.microsoft.com/office/drawing/2014/main" id="{5E6B60D3-70CA-4358-B4A6-84B21D3C2B81}"/>
              </a:ext>
            </a:extLst>
          </p:cNvPr>
          <p:cNvSpPr/>
          <p:nvPr/>
        </p:nvSpPr>
        <p:spPr>
          <a:xfrm>
            <a:off x="0" y="857250"/>
            <a:ext cx="9525" cy="9525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CAI1">
            <a:extLst>
              <a:ext uri="{FF2B5EF4-FFF2-40B4-BE49-F238E27FC236}">
                <a16:creationId xmlns:a16="http://schemas.microsoft.com/office/drawing/2014/main" id="{A3903379-CEAB-46F5-A87B-EAA735B57FA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5898" y="4800600"/>
            <a:ext cx="215504" cy="351282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0678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6AE0E4EB639E41DF9954E1957B85D00D&lt;/guid&gt;&#10;        &lt;description /&gt;&#10;        &lt;date&gt;9/9/2017 3:24:4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FB08C1552094764A0E267A1D9D98329&lt;/guid&gt;&#10;            &lt;repollguid&gt;2BB875DA499A476087C57F8193C43719&lt;/repollguid&gt;&#10;            &lt;sourceid&gt;78CAD1F55F024A7CA41533A17B589E53&lt;/sourceid&gt;&#10;            &lt;questiontext&gt;Consider the following code.  Which string will be returned by the call to remove()?Bag bag = new Bag(5);bag.add(&quot;cat&quot;);bag.add(&quot;dog&quot;);bag.add(&quot;house&quot;);String house = bag.remove();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1D90A858A0244ED8D542963FC62F4E8&lt;/guid&gt;&#10;                    &lt;answertext&gt;cat&lt;/answertext&gt;&#10;                    &lt;valuetype&gt;-1&lt;/valuetype&gt;&#10;                &lt;/answer&gt;&#10;                &lt;answer&gt;&#10;                    &lt;guid&gt;4B40CC6C914E4C189BF6920047025E6D&lt;/guid&gt;&#10;                    &lt;answertext&gt;dog&lt;/answertext&gt;&#10;                    &lt;valuetype&gt;-1&lt;/valuetype&gt;&#10;                &lt;/answer&gt;&#10;                &lt;answer&gt;&#10;                    &lt;guid&gt;EB0AE14F4B8F4D2FA8360A70F2062FCA&lt;/guid&gt;&#10;                    &lt;answertext&gt;house&lt;/answertext&gt;&#10;                    &lt;valuetype&gt;1&lt;/valuetype&gt;&#10;                &lt;/answer&gt;&#10;                &lt;answer&gt;&#10;                    &lt;guid&gt;6528FBACBE58468DA4057D3E0AA020D2&lt;/guid&gt;&#10;                    &lt;answertext&gt;null&lt;/answertext&gt;&#10;                    &lt;valuetype&gt;-1&lt;/valuetype&gt;&#10;                &lt;/answer&gt;&#10;                &lt;answer&gt;&#10;                    &lt;guid&gt;330D642FF56E468ABE68A65E24159172&lt;/guid&gt;&#10;                    &lt;answertext&gt;None of the above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D25F386248E246B8907B4BACA6023E04&lt;/guid&gt;&#10;        &lt;description /&gt;&#10;        &lt;date&gt;9/9/2017 3:58:0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48E12D94EE84ED79A66653BE1EC7B43&lt;/guid&gt;&#10;            &lt;repollguid&gt;94A84FB417F84E608AD3921D0F66EEB1&lt;/repollguid&gt;&#10;            &lt;sourceid&gt;3FFD89C264F84BD09874A1B169F02840&lt;/sourceid&gt;&#10;            &lt;questiontext&gt;If the array representing our bag contains {&quot;t&quot;, &quot;o&quot;, &quot;p&quot;, null, null}, what will it contain after calling bag.add(&quot;s&quot;)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BCE95395CA50408BBDE3EF2D7F4EA289&lt;/guid&gt;&#10;                    &lt;answertext&gt;{&quot;t&quot;, &quot;o&quot;, &quot;p&quot;, &quot;s&quot;, null}&lt;/answertext&gt;&#10;                    &lt;valuetype&gt;1&lt;/valuetype&gt;&#10;                &lt;/answer&gt;&#10;                &lt;answer&gt;&#10;                    &lt;guid&gt;F77965F94C69438A9601C20F2A852D61&lt;/guid&gt;&#10;                    &lt;answertext&gt;{&quot;s&quot;, &quot;t&quot;, &quot;o&quot;, &quot;p&quot;, null}&lt;/answertext&gt;&#10;                    &lt;valuetype&gt;-1&lt;/valuetype&gt;&#10;                &lt;/answer&gt;&#10;                &lt;answer&gt;&#10;                    &lt;guid&gt;BB655D2AD1474B14842EA87442F0F8D5&lt;/guid&gt;&#10;                    &lt;answertext&gt;{&quot;t&quot;, &quot;o&quot;, &quot;p&quot;, null, &quot;s&quot;} &lt;/answertext&gt;&#10;                    &lt;valuetype&gt;-1&lt;/valuetype&gt;&#10;                &lt;/answer&gt;&#10;                &lt;answer&gt;&#10;                    &lt;guid&gt;5943B563C7C04F3DBAD7BB0EF9171B1F&lt;/guid&gt;&#10;                    &lt;answertext&gt;none of these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D25F386248E246B8907B4BACA6023E04&lt;/guid&gt;&#10;        &lt;description /&gt;&#10;        &lt;date&gt;9/9/2017 3:58:0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2EC7EB0981F482DA1E7221A2BB7E0CF&lt;/guid&gt;&#10;            &lt;repollguid&gt;94A84FB417F84E608AD3921D0F66EEB1&lt;/repollguid&gt;&#10;            &lt;sourceid&gt;3FFD89C264F84BD09874A1B169F02840&lt;/sourceid&gt;&#10;            &lt;questiontext&gt;If the array representing our bag contains {&quot;a&quot;, &quot;b&quot;, &quot;c&quot;, &quot;d&quot;, null}, what will it contain after calling bag.remove(&quot;b&quot;)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BCE95395CA50408BBDE3EF2D7F4EA289&lt;/guid&gt;&#10;                    &lt;answertext&gt;{&quot;a&quot;, &quot;d&quot;, &quot;c&quot;, null, null}&lt;/answertext&gt;&#10;                    &lt;valuetype&gt;1&lt;/valuetype&gt;&#10;                &lt;/answer&gt;&#10;                &lt;answer&gt;&#10;                    &lt;guid&gt;F77965F94C69438A9601C20F2A852D61&lt;/guid&gt;&#10;                    &lt;answertext&gt;{&quot;a&quot;, null, &quot;c&quot;, &quot;d&quot;, null}&lt;/answertext&gt;&#10;                    &lt;valuetype&gt;-1&lt;/valuetype&gt;&#10;                &lt;/answer&gt;&#10;                &lt;answer&gt;&#10;                    &lt;guid&gt;BB655D2AD1474B14842EA87442F0F8D5&lt;/guid&gt;&#10;                    &lt;answertext&gt;{&quot;a&quot;, &quot;c&quot;, &quot;d&quot;, null, null}&lt;/answertext&gt;&#10;                    &lt;valuetype&gt;-1&lt;/valuetype&gt;&#10;                &lt;/answer&gt;&#10;                &lt;answer&gt;&#10;                    &lt;guid&gt;5943B563C7C04F3DBAD7BB0EF9171B1F&lt;/guid&gt;&#10;                    &lt;answertext&gt;{&quot;a&quot;, &quot;d&quot;, &quot;c&quot;, &quot;d&quot;, null}&lt;/answertext&gt;&#10;                    &lt;valuetype&gt;-1&lt;/valuetype&gt;&#10;                &lt;/answer&gt;&#10;                &lt;answer&gt;&#10;                    &lt;guid&gt;510E6490FF504E7D9F191605F6D23670&lt;/guid&gt;&#10;                    &lt;answertext&gt;none of these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6AE0E4EB639E41DF9954E1957B85D00D&lt;/guid&gt;&#10;        &lt;description /&gt;&#10;        &lt;date&gt;9/9/2017 3:24:4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F51622034754C1595FEC7C827FE9564&lt;/guid&gt;&#10;            &lt;repollguid&gt;2BB875DA499A476087C57F8193C43719&lt;/repollguid&gt;&#10;            &lt;sourceid&gt;78CAD1F55F024A7CA41533A17B589E53&lt;/sourceid&gt;&#10;            &lt;questiontext&gt;If words contains {&quot;a&quot;, &quot;b&quot;, &quot;a&quot;, null, null}, what will be the final value of count?int count = 0;for (int i=0; i&amp;lt;3; i++) {   if (words[i] == &quot;a&quot;) {     count++;   }}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1D90A858A0244ED8D542963FC62F4E8&lt;/guid&gt;&#10;                    &lt;answertext&gt;0&lt;/answertext&gt;&#10;                    &lt;valuetype&gt;1&lt;/valuetype&gt;&#10;                &lt;/answer&gt;&#10;                &lt;answer&gt;&#10;                    &lt;guid&gt;4B40CC6C914E4C189BF6920047025E6D&lt;/guid&gt;&#10;                    &lt;answertext&gt;1&lt;/answertext&gt;&#10;                    &lt;valuetype&gt;-1&lt;/valuetype&gt;&#10;                &lt;/answer&gt;&#10;                &lt;answer&gt;&#10;                    &lt;guid&gt;EB0AE14F4B8F4D2FA8360A70F2062FCA&lt;/guid&gt;&#10;                    &lt;answertext&gt;2&lt;/answertext&gt;&#10;                    &lt;valuetype&gt;-1&lt;/valuetype&gt;&#10;                &lt;/answer&gt;&#10;                &lt;answer&gt;&#10;                    &lt;guid&gt;6528FBACBE58468DA4057D3E0AA020D2&lt;/guid&gt;&#10;                    &lt;answertext&gt;3&lt;/answertext&gt;&#10;                    &lt;valuetype&gt;-1&lt;/valuetype&gt;&#10;                &lt;/answer&gt;&#10;                &lt;answer&gt;&#10;                    &lt;guid&gt;330D642FF56E468ABE68A65E24159172&lt;/guid&gt;&#10;                    &lt;answertext&gt;none of the above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6AE0E4EB639E41DF9954E1957B85D00D&lt;/guid&gt;&#10;        &lt;description /&gt;&#10;        &lt;date&gt;9/9/2017 3:24:4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61AB3EAA61E4E1B97A97BD4605D1B64&lt;/guid&gt;&#10;            &lt;repollguid&gt;2BB875DA499A476087C57F8193C43719&lt;/repollguid&gt;&#10;            &lt;sourceid&gt;78CAD1F55F024A7CA41533A17B589E53&lt;/sourceid&gt;&#10;            &lt;questiontext&gt;If words contains {&quot;a&quot;, &quot;b&quot;, &quot;a&quot;, null, null}, what will be the final value of count?int count = 0;for (int i=0; i&amp;lt;3; i++) {   if (words[i].equals(&quot;a&quot;)) {     count++;   }}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1D90A858A0244ED8D542963FC62F4E8&lt;/guid&gt;&#10;                    &lt;answertext&gt;0&lt;/answertext&gt;&#10;                    &lt;valuetype&gt;-1&lt;/valuetype&gt;&#10;                &lt;/answer&gt;&#10;                &lt;answer&gt;&#10;                    &lt;guid&gt;4B40CC6C914E4C189BF6920047025E6D&lt;/guid&gt;&#10;                    &lt;answertext&gt;1&lt;/answertext&gt;&#10;                    &lt;valuetype&gt;-1&lt;/valuetype&gt;&#10;                &lt;/answer&gt;&#10;                &lt;answer&gt;&#10;                    &lt;guid&gt;EB0AE14F4B8F4D2FA8360A70F2062FCA&lt;/guid&gt;&#10;                    &lt;answertext&gt;2&lt;/answertext&gt;&#10;                    &lt;valuetype&gt;1&lt;/valuetype&gt;&#10;                &lt;/answer&gt;&#10;                &lt;answer&gt;&#10;                    &lt;guid&gt;6528FBACBE58468DA4057D3E0AA020D2&lt;/guid&gt;&#10;                    &lt;answertext&gt;3&lt;/answertext&gt;&#10;                    &lt;valuetype&gt;-1&lt;/valuetype&gt;&#10;                &lt;/answer&gt;&#10;                &lt;answer&gt;&#10;                    &lt;guid&gt;330D642FF56E468ABE68A65E24159172&lt;/guid&gt;&#10;                    &lt;answertext&gt;none of the above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D25F386248E246B8907B4BACA6023E04&lt;/guid&gt;&#10;        &lt;description /&gt;&#10;        &lt;date&gt;9/9/2017 3:58:0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ADBAB1C8FA446D08AF538C23CBD3E5F&lt;/guid&gt;&#10;            &lt;repollguid&gt;94A84FB417F84E608AD3921D0F66EEB1&lt;/repollguid&gt;&#10;            &lt;sourceid&gt;3FFD89C264F84BD09874A1B169F02840&lt;/sourceid&gt;&#10;            &lt;questiontext&gt;If the array representing our bag contains {&quot;t&quot;, &quot;o&quot;, &quot;p&quot;, null, null}, what should bag.toArray() retur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BCE95395CA50408BBDE3EF2D7F4EA289&lt;/guid&gt;&#10;                    &lt;answertext&gt;{&quot;t&quot;, &quot;o&quot;, &quot;p&quot;, null, null}&lt;/answertext&gt;&#10;                    &lt;valuetype&gt;-1&lt;/valuetype&gt;&#10;                &lt;/answer&gt;&#10;                &lt;answer&gt;&#10;                    &lt;guid&gt;F77965F94C69438A9601C20F2A852D61&lt;/guid&gt;&#10;                    &lt;answertext&gt;{&quot;t&quot;, &quot;o&quot;, &quot;p&quot;}&lt;/answertext&gt;&#10;                    &lt;valuetype&gt;1&lt;/valuetype&gt;&#10;                &lt;/answer&gt;&#10;                &lt;answer&gt;&#10;                    &lt;guid&gt;BB655D2AD1474B14842EA87442F0F8D5&lt;/guid&gt;&#10;                    &lt;answertext&gt;none of these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In an array implementation of an int Bag, which of these operations uses a loop?[;crlf;]69[;]74[;]69[;]False[;]59[;][;crlf;]2.20289855072464[;]2[;]0.526946636599937[;]0.277672757823987[;crlf;]0[;]-1[;]remove()1[;]remove()[;][;crlf;]59[;]1[;]remove(int i)2[;]remove(int i)[;][;crlf;]6[;]-1[;]add(int i)3[;]add(int i)[;][;crlf;]4[;]-1[;]getCurrentSize()4[;]getCurrentSize()[;]"/>
  <p:tag name="HASRESULTS" val="True"/>
  <p:tag name="LIVECHARTING" val="False"/>
  <p:tag name="AUTOOPENPOLL" val="True"/>
  <p:tag name="AUTOFORMATCHART" val="True"/>
  <p:tag name="TPQUESTIONXML" val="﻿&lt;?xml version=&quot;1.0&quot; encoding=&quot;utf-8&quot;?&gt;&#10;&lt;questionlist&gt;&#10;    &lt;properties&gt;&#10;        &lt;guid&gt;C5B3C02B3CC348BE995751823ACE68B4&lt;/guid&gt;&#10;        &lt;description /&gt;&#10;        &lt;date&gt;9/17/2017 3:51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0CAD9412DFF44448A5FC1042EA01C04&lt;/guid&gt;&#10;            &lt;repollguid&gt;0A6C28304ABE41F48DF47F7D0F0A8F3B&lt;/repollguid&gt;&#10;            &lt;sourceid&gt;C7F996FCE9BF4FCEB71DEF7583C01CB5&lt;/sourceid&gt;&#10;            &lt;questiontext&gt;In an array implementation of an int Bag, which of these operations uses a loop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F6799CAD72D4453AA37504F0C1DDB39C&lt;/guid&gt;&#10;                    &lt;answertext&gt;remove()&lt;/answertext&gt;&#10;                    &lt;valuetype&gt;-1&lt;/valuetype&gt;&#10;                &lt;/answer&gt;&#10;                &lt;answer&gt;&#10;                    &lt;guid&gt;371997C3661D412E9D4620A80D889590&lt;/guid&gt;&#10;                    &lt;answertext&gt;remove(int i)&lt;/answertext&gt;&#10;                    &lt;valuetype&gt;1&lt;/valuetype&gt;&#10;                &lt;/answer&gt;&#10;                &lt;answer&gt;&#10;                    &lt;guid&gt;7F05B1C012DB47A0B6F5B7A8021DF982&lt;/guid&gt;&#10;                    &lt;answertext&gt;add(int i)&lt;/answertext&gt;&#10;                    &lt;valuetype&gt;-1&lt;/valuetype&gt;&#10;                &lt;/answer&gt;&#10;                &lt;answer&gt;&#10;                    &lt;guid&gt;A0EFCCE841AB4FC8874DC1642E490E77&lt;/guid&gt;&#10;                    &lt;answertext&gt;getCurrentSize()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In a chain of linked nodes, which of these uses a loop?[;crlf;]71[;]74[;]71[;]False[;]70[;][;crlf;]2.71830985915493[;]2[;]0.952137677811581[;]0.906566157508431[;crlf;]0[;]-1[;]adding to the head1[;]adding to the head[;][;crlf;]45[;]1[;]adding to the tail2[;]adding to the tail[;][;crlf;]1[;]-1[;]removing from the head3[;]removing from the head[;][;crlf;]25[;]1[;]removing from the tail4[;]removing from the tail[;]"/>
  <p:tag name="HASRESULTS" val="True"/>
  <p:tag name="LIVECHARTING" val="False"/>
  <p:tag name="AUTOOPENPOLL" val="True"/>
  <p:tag name="AUTOFORMATCHART" val="True"/>
  <p:tag name="TPQUESTIONXML" val="﻿&lt;?xml version=&quot;1.0&quot; encoding=&quot;utf-8&quot;?&gt;&#10;&lt;questionlist&gt;&#10;    &lt;properties&gt;&#10;        &lt;guid&gt;C5B3C02B3CC348BE995751823ACE68B4&lt;/guid&gt;&#10;        &lt;description /&gt;&#10;        &lt;date&gt;9/17/2017 3:51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27361B9D64D4A85B40ED8B183420DF3&lt;/guid&gt;&#10;            &lt;repollguid&gt;0A6C28304ABE41F48DF47F7D0F0A8F3B&lt;/repollguid&gt;&#10;            &lt;sourceid&gt;C7F996FCE9BF4FCEB71DEF7583C01CB5&lt;/sourceid&gt;&#10;            &lt;questiontext&gt;In a chain of linked nodes, which of these uses a loop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F6799CAD72D4453AA37504F0C1DDB39C&lt;/guid&gt;&#10;                    &lt;answertext&gt;adding to the head&lt;/answertext&gt;&#10;                    &lt;valuetype&gt;-1&lt;/valuetype&gt;&#10;                &lt;/answer&gt;&#10;                &lt;answer&gt;&#10;                    &lt;guid&gt;371997C3661D412E9D4620A80D889590&lt;/guid&gt;&#10;                    &lt;answertext&gt;adding to the tail&lt;/answertext&gt;&#10;                    &lt;valuetype&gt;1&lt;/valuetype&gt;&#10;                &lt;/answer&gt;&#10;                &lt;answer&gt;&#10;                    &lt;guid&gt;7F05B1C012DB47A0B6F5B7A8021DF982&lt;/guid&gt;&#10;                    &lt;answertext&gt;removing from the head&lt;/answertext&gt;&#10;                    &lt;valuetype&gt;-1&lt;/valuetype&gt;&#10;                &lt;/answer&gt;&#10;                &lt;answer&gt;&#10;                    &lt;guid&gt;A0EFCCE841AB4FC8874DC1642E490E77&lt;/guid&gt;&#10;                    &lt;answertext&gt;removing from the tail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In a linked node implementation of an int Bag, what should remove() return?[;crlf;]70[;]74[;]70[;]False[;]59[;][;crlf;]2.27142857142857[;]2[;]0.715570273506754[;]0.512040816326531[;crlf;]1[;]-1[;]The head element because that's what the user will expect1[;]The head element because that's what the user will expect[;][;crlf;]59[;]1[;]The head because it is more efficient2[;]The head because it is more efficient[;][;crlf;]0[;]-1[;]The tail element because that's what the user will expect3[;]The tail element because that's what the user will expect[;][;crlf;]10[;]-1[;]The tail because it is more efficient4[;]The tail because it is more efficient[;]"/>
  <p:tag name="HASRESULTS" val="True"/>
  <p:tag name="LIVECHARTING" val="False"/>
  <p:tag name="AUTOOPENPOLL" val="True"/>
  <p:tag name="AUTOFORMATCHART" val="True"/>
  <p:tag name="TPQUESTIONXML" val="﻿&lt;?xml version=&quot;1.0&quot; encoding=&quot;utf-8&quot;?&gt;&#10;&lt;questionlist&gt;&#10;    &lt;properties&gt;&#10;        &lt;guid&gt;C5B3C02B3CC348BE995751823ACE68B4&lt;/guid&gt;&#10;        &lt;description /&gt;&#10;        &lt;date&gt;9/17/2017 3:51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1DCD7973520452EAAA8D90AE3553EF5&lt;/guid&gt;&#10;            &lt;repollguid&gt;0A6C28304ABE41F48DF47F7D0F0A8F3B&lt;/repollguid&gt;&#10;            &lt;sourceid&gt;C7F996FCE9BF4FCEB71DEF7583C01CB5&lt;/sourceid&gt;&#10;            &lt;questiontext&gt;In a linked node implementation of an int Bag, what should remove() retur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F6799CAD72D4453AA37504F0C1DDB39C&lt;/guid&gt;&#10;                    &lt;answertext&gt;The head element because that's what the user will expect&lt;/answertext&gt;&#10;                    &lt;valuetype&gt;-1&lt;/valuetype&gt;&#10;                &lt;/answer&gt;&#10;                &lt;answer&gt;&#10;                    &lt;guid&gt;371997C3661D412E9D4620A80D889590&lt;/guid&gt;&#10;                    &lt;answertext&gt;The head because it is more efficient&lt;/answertext&gt;&#10;                    &lt;valuetype&gt;1&lt;/valuetype&gt;&#10;                &lt;/answer&gt;&#10;                &lt;answer&gt;&#10;                    &lt;guid&gt;7F05B1C012DB47A0B6F5B7A8021DF982&lt;/guid&gt;&#10;                    &lt;answertext&gt;The tail element because that's what the user will expect&lt;/answertext&gt;&#10;                    &lt;valuetype&gt;-1&lt;/valuetype&gt;&#10;                &lt;/answer&gt;&#10;                &lt;answer&gt;&#10;                    &lt;guid&gt;A0EFCCE841AB4FC8874DC1642E490E77&lt;/guid&gt;&#10;                    &lt;answertext&gt;The tail because it is more efficient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Which will be more efficient?[;crlf;]70[;]74[;]70[;]False[;]68[;][;crlf;]1.97142857142857[;]2[;]0.166598625567009[;]0.0277551020408163[;crlf;]2[;]-1[;]Removing the first item of an array?1[;]Removing the first item of an array?[;][;crlf;]68[;]1[;]Removing the first item of a chain of linked nodes? 2[;]Removing the first item of a chain of linked nodes? [;]"/>
  <p:tag name="HASRESULTS" val="True"/>
  <p:tag name="LIVECHARTING" val="False"/>
  <p:tag name="AUTOOPENPOLL" val="True"/>
  <p:tag name="AUTOFORMATCHART" val="True"/>
  <p:tag name="TPQUESTIONXML" val="﻿&lt;?xml version=&quot;1.0&quot; encoding=&quot;utf-8&quot;?&gt;&#10;&lt;questionlist&gt;&#10;    &lt;properties&gt;&#10;        &lt;guid&gt;C5B3C02B3CC348BE995751823ACE68B4&lt;/guid&gt;&#10;        &lt;description /&gt;&#10;        &lt;date&gt;9/17/2017 3:51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A03EDFDAA794C48A6FB467FEA9125A4&lt;/guid&gt;&#10;            &lt;repollguid&gt;0A6C28304ABE41F48DF47F7D0F0A8F3B&lt;/repollguid&gt;&#10;            &lt;sourceid&gt;C7F996FCE9BF4FCEB71DEF7583C01CB5&lt;/sourceid&gt;&#10;            &lt;questiontext&gt;Which will be more efficient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F6799CAD72D4453AA37504F0C1DDB39C&lt;/guid&gt;&#10;                    &lt;answertext&gt;Removing the first item of an array?&lt;/answertext&gt;&#10;                    &lt;valuetype&gt;-1&lt;/valuetype&gt;&#10;                &lt;/answer&gt;&#10;                &lt;answer&gt;&#10;                    &lt;guid&gt;371997C3661D412E9D4620A80D889590&lt;/guid&gt;&#10;                    &lt;answertext&gt;Removing the first item of a chain of linked nodes? 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heme/theme1.xml><?xml version="1.0" encoding="utf-8"?>
<a:theme xmlns:a="http://schemas.openxmlformats.org/drawingml/2006/main" name="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28575" cap="rnd" cmpd="sng">
          <a:noFill/>
          <a:prstDash val="solid"/>
          <a:miter lim="800000"/>
        </a:ln>
        <a:effectLst/>
      </a:spPr>
      <a:bodyPr wrap="square" lIns="0" tIns="0" rIns="0" bIns="0" rtlCol="0" anchor="ctr" anchorCtr="1">
        <a:noAutofit/>
      </a:bodyPr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ap="rnd" cmpd="sng">
          <a:solidFill>
            <a:schemeClr val="tx1"/>
          </a:solidFill>
          <a:miter lim="800000"/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 anchorCtr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955</Words>
  <Application>Microsoft Office PowerPoint</Application>
  <PresentationFormat>On-screen Show (4:3)</PresentationFormat>
  <Paragraphs>146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</vt:lpstr>
      <vt:lpstr>Consolas</vt:lpstr>
      <vt:lpstr>template</vt:lpstr>
      <vt:lpstr>Chapter 3: Bag Implementation that Links Data</vt:lpstr>
      <vt:lpstr>Leetcode</vt:lpstr>
      <vt:lpstr>Array-based implementation of Bag</vt:lpstr>
      <vt:lpstr>  </vt:lpstr>
      <vt:lpstr>PowerPoint Presentation</vt:lpstr>
      <vt:lpstr>PowerPoint Presentation</vt:lpstr>
      <vt:lpstr>Our algorithm for remove(Object):</vt:lpstr>
      <vt:lpstr>  </vt:lpstr>
      <vt:lpstr>  </vt:lpstr>
      <vt:lpstr>PowerPoint Presentation</vt:lpstr>
      <vt:lpstr>PowerPoint Presentation</vt:lpstr>
      <vt:lpstr>PowerPoint Presentation</vt:lpstr>
      <vt:lpstr>One way to copy an array:</vt:lpstr>
      <vt:lpstr>Another way to copy an array:</vt:lpstr>
      <vt:lpstr>What if you wanted to have a bag that can grow to any size?</vt:lpstr>
      <vt:lpstr>Linked Data: An alternative to resizable arrays</vt:lpstr>
      <vt:lpstr>What is Linked Data?</vt:lpstr>
      <vt:lpstr>Linked data relies on the idea of having "nodes"</vt:lpstr>
      <vt:lpstr>PowerPoint Presentation</vt:lpstr>
      <vt:lpstr>PowerPoint Presentation</vt:lpstr>
      <vt:lpstr>PowerPoint Presentation</vt:lpstr>
      <vt:lpstr>Which will be more efficient?</vt:lpstr>
      <vt:lpstr>Implementing Bag with linked nodes</vt:lpstr>
      <vt:lpstr>Implementing Bag with linked nodes:</vt:lpstr>
      <vt:lpstr>Implementing Bag using linked nodes:</vt:lpstr>
      <vt:lpstr>Things to watch for: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Presentation</dc:title>
  <dc:creator>ed</dc:creator>
  <cp:lastModifiedBy>"mohamem"</cp:lastModifiedBy>
  <cp:revision>4652</cp:revision>
  <dcterms:created xsi:type="dcterms:W3CDTF">2011-11-02T18:57:24Z</dcterms:created>
  <dcterms:modified xsi:type="dcterms:W3CDTF">2018-09-20T16:04:07Z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11L1CS3lWunNfTuci5gPLtht4ZjOn7gyfIKyZn-f7p20</vt:lpwstr>
  </property>
  <property fmtid="{D5CDD505-2E9C-101B-9397-08002B2CF9AE}" pid="4" name="Google.Documents.RevisionId">
    <vt:lpwstr>13701622749194124332</vt:lpwstr>
  </property>
  <property fmtid="{D5CDD505-2E9C-101B-9397-08002B2CF9AE}" pid="5" name="Google.Documents.PreviousRevisionId">
    <vt:lpwstr>17594234182614114890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