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42"/>
  </p:notesMasterIdLst>
  <p:handoutMasterIdLst>
    <p:handoutMasterId r:id="rId43"/>
  </p:handoutMasterIdLst>
  <p:sldIdLst>
    <p:sldId id="835" r:id="rId2"/>
    <p:sldId id="884" r:id="rId3"/>
    <p:sldId id="984" r:id="rId4"/>
    <p:sldId id="985" r:id="rId5"/>
    <p:sldId id="986" r:id="rId6"/>
    <p:sldId id="987" r:id="rId7"/>
    <p:sldId id="988" r:id="rId8"/>
    <p:sldId id="989" r:id="rId9"/>
    <p:sldId id="990" r:id="rId10"/>
    <p:sldId id="991" r:id="rId11"/>
    <p:sldId id="996" r:id="rId12"/>
    <p:sldId id="997" r:id="rId13"/>
    <p:sldId id="998" r:id="rId14"/>
    <p:sldId id="933" r:id="rId15"/>
    <p:sldId id="934" r:id="rId16"/>
    <p:sldId id="935" r:id="rId17"/>
    <p:sldId id="936" r:id="rId18"/>
    <p:sldId id="957" r:id="rId19"/>
    <p:sldId id="937" r:id="rId20"/>
    <p:sldId id="955" r:id="rId21"/>
    <p:sldId id="956" r:id="rId22"/>
    <p:sldId id="938" r:id="rId23"/>
    <p:sldId id="939" r:id="rId24"/>
    <p:sldId id="940" r:id="rId25"/>
    <p:sldId id="941" r:id="rId26"/>
    <p:sldId id="942" r:id="rId27"/>
    <p:sldId id="943" r:id="rId28"/>
    <p:sldId id="944" r:id="rId29"/>
    <p:sldId id="945" r:id="rId30"/>
    <p:sldId id="946" r:id="rId31"/>
    <p:sldId id="947" r:id="rId32"/>
    <p:sldId id="948" r:id="rId33"/>
    <p:sldId id="949" r:id="rId34"/>
    <p:sldId id="950" r:id="rId35"/>
    <p:sldId id="999" r:id="rId36"/>
    <p:sldId id="1000" r:id="rId37"/>
    <p:sldId id="951" r:id="rId38"/>
    <p:sldId id="952" r:id="rId39"/>
    <p:sldId id="953" r:id="rId40"/>
    <p:sldId id="38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392">
          <p15:clr>
            <a:srgbClr val="A4A3A4"/>
          </p15:clr>
        </p15:guide>
        <p15:guide id="3" pos="3840">
          <p15:clr>
            <a:srgbClr val="A4A3A4"/>
          </p15:clr>
        </p15:guide>
        <p15:guide id="4" pos="1920">
          <p15:clr>
            <a:srgbClr val="A4A3A4"/>
          </p15:clr>
        </p15:guide>
        <p15:guide id="5" orient="horz" pos="1584">
          <p15:clr>
            <a:srgbClr val="A4A3A4"/>
          </p15:clr>
        </p15:guide>
        <p15:guide id="6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verick Woo" initials="m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D1E"/>
    <a:srgbClr val="990000"/>
    <a:srgbClr val="FC5C8B"/>
    <a:srgbClr val="FF3300"/>
    <a:srgbClr val="0000FF"/>
    <a:srgbClr val="FF0000"/>
    <a:srgbClr val="0080FF"/>
    <a:srgbClr val="3F5842"/>
    <a:srgbClr val="595A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81791" autoAdjust="0"/>
  </p:normalViewPr>
  <p:slideViewPr>
    <p:cSldViewPr snapToObjects="1">
      <p:cViewPr varScale="1">
        <p:scale>
          <a:sx n="92" d="100"/>
          <a:sy n="92" d="100"/>
        </p:scale>
        <p:origin x="1548" y="78"/>
      </p:cViewPr>
      <p:guideLst>
        <p:guide orient="horz" pos="2880"/>
        <p:guide orient="horz" pos="1392"/>
        <p:guide pos="3840"/>
        <p:guide pos="1920"/>
        <p:guide orient="horz" pos="1584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-347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1C90-955A-E944-AB32-466E55900D6A}" type="datetime1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8D97-067E-974E-BD5D-FA8C0988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A11A-7C1A-F544-A99B-661F38A45889}" type="datetime1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A8A3-9FBB-431D-AAA8-BEEA360F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11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4237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12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394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13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396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2147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388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244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31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329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4848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127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390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208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41971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48031F2-8792-4FBE-BAAE-9E555A72FC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62154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60400" y="5321300"/>
            <a:ext cx="8369300" cy="10414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48031F2-8792-4FBE-BAAE-9E555A72FC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14754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548031F2-8792-4FBE-BAAE-9E555A72FC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9480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48031F2-8792-4FBE-BAAE-9E555A72FC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9923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69022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28650" y="365124"/>
            <a:ext cx="7886700" cy="132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28650" y="1825624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28650" y="6356349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028950" y="6356349"/>
            <a:ext cx="3086100" cy="36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57950" y="6356349"/>
            <a:ext cx="2057400" cy="36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36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9CE8D5-8C01-4558-8F06-B71C3C22BDF0}" type="datetimeFigureOut">
              <a:rPr lang="en-US" smtClean="0"/>
              <a:pPr>
                <a:defRPr/>
              </a:pPr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9D5E-2CF6-4CFD-BA0C-49B83C4A13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7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5809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0146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7708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94987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5358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4505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3B09-5A60-4894-985C-8CFFAF679C5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1620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73B09-5A60-4894-985C-8CFFAF679C52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2015 Pearson Education, Inc., Upper Saddle River, NJ.  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88C3-33E0-49FE-864D-B971E1D6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  <p:sldLayoutId id="2147483693" r:id="rId15"/>
    <p:sldLayoutId id="2147483675" r:id="rId16"/>
    <p:sldLayoutId id="2147483707" r:id="rId1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81000" y="2971800"/>
            <a:ext cx="6858000" cy="706437"/>
          </a:xfrm>
        </p:spPr>
        <p:txBody>
          <a:bodyPr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en-US" sz="3200" b="1" dirty="0" smtClean="0">
                <a:solidFill>
                  <a:srgbClr val="A32D1E"/>
                </a:solidFill>
              </a:rPr>
              <a:t>Chapter </a:t>
            </a:r>
            <a:r>
              <a:rPr lang="en-US" sz="3200" b="1" dirty="0" smtClean="0">
                <a:solidFill>
                  <a:srgbClr val="A32D1E"/>
                </a:solidFill>
              </a:rPr>
              <a:t>4: </a:t>
            </a:r>
            <a:r>
              <a:rPr lang="en-US" altLang="en-US" sz="3200" b="1" dirty="0" smtClean="0">
                <a:solidFill>
                  <a:srgbClr val="A32D1E"/>
                </a:solidFill>
              </a:rPr>
              <a:t>The Efficiency of Algorithms</a:t>
            </a:r>
            <a:endParaRPr lang="en-US" b="1" dirty="0">
              <a:solidFill>
                <a:srgbClr val="A32D1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5168" y="4572000"/>
            <a:ext cx="3583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 smtClean="0"/>
              <a:t>Manar</a:t>
            </a:r>
            <a:r>
              <a:rPr lang="en-US" sz="2400" b="1" dirty="0" smtClean="0"/>
              <a:t> Mohamed</a:t>
            </a:r>
          </a:p>
          <a:p>
            <a:pPr algn="r"/>
            <a:r>
              <a:rPr lang="en-US" sz="2400" dirty="0" smtClean="0"/>
              <a:t>mohamem@miamioh.edu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6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b="1" dirty="0">
                <a:solidFill>
                  <a:srgbClr val="C00000"/>
                </a:solidFill>
              </a:rPr>
              <a:t>Do you recognize these functions?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228600">
              <a:spcBef>
                <a:spcPts val="0"/>
              </a:spcBef>
            </a:pPr>
            <a:r>
              <a:rPr lang="en-US"/>
              <a:t>Which color is…</a:t>
            </a:r>
          </a:p>
          <a:p>
            <a:pPr lvl="1" indent="-228600"/>
            <a:r>
              <a:rPr lang="en-US"/>
              <a:t>constant?</a:t>
            </a:r>
          </a:p>
          <a:p>
            <a:pPr lvl="1" indent="-228600"/>
            <a:r>
              <a:rPr lang="en-US"/>
              <a:t>linear?</a:t>
            </a:r>
          </a:p>
          <a:p>
            <a:pPr lvl="1" indent="-228600"/>
            <a:r>
              <a:rPr lang="en-US"/>
              <a:t>polynomial?</a:t>
            </a:r>
          </a:p>
          <a:p>
            <a:pPr lvl="1" indent="-228600"/>
            <a:r>
              <a:rPr lang="en-US"/>
              <a:t>exponential?</a:t>
            </a:r>
          </a:p>
          <a:p>
            <a:pPr lvl="1" indent="-228600"/>
            <a:r>
              <a:rPr lang="en-US"/>
              <a:t>logarithmic?</a:t>
            </a:r>
          </a:p>
          <a:p>
            <a:pPr lvl="1" indent="-228600"/>
            <a:r>
              <a:rPr lang="en-US"/>
              <a:t>square root?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r="28757"/>
          <a:stretch/>
        </p:blipFill>
        <p:spPr>
          <a:xfrm>
            <a:off x="3286125" y="2029977"/>
            <a:ext cx="5358900" cy="38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>
            <a:off x="7124700" y="4507237"/>
            <a:ext cx="1055400" cy="465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12700" cap="flat" cmpd="sng">
            <a:solidFill>
              <a:srgbClr val="A65F0D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 x</a:t>
            </a:r>
          </a:p>
        </p:txBody>
      </p:sp>
      <p:sp>
        <p:nvSpPr>
          <p:cNvPr id="224" name="Shape 224"/>
          <p:cNvSpPr/>
          <p:nvPr/>
        </p:nvSpPr>
        <p:spPr>
          <a:xfrm>
            <a:off x="7124700" y="3182643"/>
            <a:ext cx="1055400" cy="465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12700" cap="flat" cmpd="sng">
            <a:solidFill>
              <a:srgbClr val="A65F0D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sqrt x</a:t>
            </a:r>
          </a:p>
        </p:txBody>
      </p:sp>
      <p:sp>
        <p:nvSpPr>
          <p:cNvPr id="225" name="Shape 225"/>
          <p:cNvSpPr/>
          <p:nvPr/>
        </p:nvSpPr>
        <p:spPr>
          <a:xfrm>
            <a:off x="5634110" y="3182649"/>
            <a:ext cx="663000" cy="465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12700" cap="flat" cmpd="sng">
            <a:solidFill>
              <a:srgbClr val="A65F0D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26" name="Shape 226"/>
          <p:cNvSpPr/>
          <p:nvPr/>
        </p:nvSpPr>
        <p:spPr>
          <a:xfrm>
            <a:off x="4572000" y="3318918"/>
            <a:ext cx="861000" cy="465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12700" cap="flat" cmpd="sng">
            <a:solidFill>
              <a:srgbClr val="A65F0D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X^2</a:t>
            </a:r>
          </a:p>
        </p:txBody>
      </p:sp>
      <p:sp>
        <p:nvSpPr>
          <p:cNvPr id="227" name="Shape 227"/>
          <p:cNvSpPr/>
          <p:nvPr/>
        </p:nvSpPr>
        <p:spPr>
          <a:xfrm>
            <a:off x="3597602" y="3783731"/>
            <a:ext cx="920400" cy="465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12700" cap="flat" cmpd="sng">
            <a:solidFill>
              <a:srgbClr val="A65F0D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2^x</a:t>
            </a:r>
          </a:p>
        </p:txBody>
      </p:sp>
      <p:sp>
        <p:nvSpPr>
          <p:cNvPr id="228" name="Shape 228"/>
          <p:cNvSpPr/>
          <p:nvPr/>
        </p:nvSpPr>
        <p:spPr>
          <a:xfrm>
            <a:off x="5882652" y="2358393"/>
            <a:ext cx="1574700" cy="465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12700" cap="flat" cmpd="sng">
            <a:solidFill>
              <a:srgbClr val="A65F0D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constant</a:t>
            </a:r>
          </a:p>
        </p:txBody>
      </p:sp>
    </p:spTree>
    <p:extLst>
      <p:ext uri="{BB962C8B-B14F-4D97-AF65-F5344CB8AC3E}">
        <p14:creationId xmlns:p14="http://schemas.microsoft.com/office/powerpoint/2010/main" val="312410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00000"/>
                </a:solidFill>
              </a:rPr>
              <a:t>Example: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Searching a fixed-array bag to see if it contains a particular object…</a:t>
            </a:r>
          </a:p>
          <a:p>
            <a:pPr lvl="1"/>
            <a:r>
              <a:rPr lang="en-US" smtClean="0"/>
              <a:t>The basic operation here is "comparison"</a:t>
            </a:r>
          </a:p>
          <a:p>
            <a:pPr lvl="1"/>
            <a:r>
              <a:rPr lang="en-US" smtClean="0"/>
              <a:t>How many comparisons…</a:t>
            </a:r>
          </a:p>
          <a:p>
            <a:pPr lvl="2"/>
            <a:r>
              <a:rPr lang="en-US" smtClean="0"/>
              <a:t>In the best case?</a:t>
            </a:r>
          </a:p>
          <a:p>
            <a:pPr lvl="2"/>
            <a:r>
              <a:rPr lang="en-US" smtClean="0"/>
              <a:t>In the worst case?</a:t>
            </a:r>
          </a:p>
          <a:p>
            <a:pPr lvl="2"/>
            <a:r>
              <a:rPr lang="en-US" smtClean="0"/>
              <a:t>On average?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does that notation work?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77800" indent="0">
              <a:spcBef>
                <a:spcPts val="0"/>
              </a:spcBef>
              <a:buNone/>
            </a:pPr>
            <a:r>
              <a:rPr lang="en-US" dirty="0"/>
              <a:t>It is </a:t>
            </a:r>
            <a:r>
              <a:rPr lang="en-US" u="sng" dirty="0"/>
              <a:t>not</a:t>
            </a:r>
            <a:r>
              <a:rPr lang="en-US" dirty="0"/>
              <a:t> a formula.</a:t>
            </a:r>
          </a:p>
          <a:p>
            <a:pPr marL="177800" indent="0">
              <a:spcBef>
                <a:spcPts val="0"/>
              </a:spcBef>
              <a:buNone/>
            </a:pPr>
            <a:r>
              <a:rPr lang="en-US" dirty="0"/>
              <a:t>Rather, it shows the general shape of the complexity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Can't we just run it and measure the time?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It's not that simple</a:t>
            </a:r>
          </a:p>
        </p:txBody>
      </p:sp>
    </p:spTree>
    <p:extLst>
      <p:ext uri="{BB962C8B-B14F-4D97-AF65-F5344CB8AC3E}">
        <p14:creationId xmlns:p14="http://schemas.microsoft.com/office/powerpoint/2010/main" val="4760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A32D1E"/>
                </a:solidFill>
              </a:rPr>
              <a:t>Why Efficient Code?</a:t>
            </a:r>
          </a:p>
        </p:txBody>
      </p:sp>
      <p:sp>
        <p:nvSpPr>
          <p:cNvPr id="1843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Computers are faster, have larger memories</a:t>
            </a:r>
          </a:p>
          <a:p>
            <a:pPr lvl="1" eaLnBrk="1" hangingPunct="1"/>
            <a:r>
              <a:rPr lang="en-US" altLang="en-US" dirty="0" smtClean="0"/>
              <a:t>So why worry about efficient code?</a:t>
            </a:r>
          </a:p>
          <a:p>
            <a:pPr eaLnBrk="1" hangingPunct="1"/>
            <a:r>
              <a:rPr lang="en-US" altLang="en-US" dirty="0" smtClean="0"/>
              <a:t>And … how do we measure efficiency?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54514-EB8C-4165-BEC5-22AA3BB4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589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A32D1E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1417-006E-42AD-89DB-26EEB1A5A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Consider the problem of summing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0" indent="0" algn="ctr" eaLnBrk="1" hangingPunct="1">
              <a:buFontTx/>
              <a:buNone/>
              <a:defRPr/>
            </a:pPr>
            <a:endParaRPr lang="en-US" sz="2400" dirty="0"/>
          </a:p>
          <a:p>
            <a:pPr marL="0" indent="0" algn="ctr" eaLnBrk="1" hangingPunct="1">
              <a:buFontTx/>
              <a:buNone/>
              <a:defRPr/>
            </a:pPr>
            <a:endParaRPr lang="en-US" sz="2400" dirty="0" smtClean="0"/>
          </a:p>
          <a:p>
            <a:pPr marL="0" indent="0" algn="ctr" eaLnBrk="1" hangingPunct="1">
              <a:buFontTx/>
              <a:buNone/>
              <a:defRPr/>
            </a:pPr>
            <a:endParaRPr lang="en-US" sz="2400" dirty="0"/>
          </a:p>
          <a:p>
            <a:pPr marL="0" indent="0" algn="ctr" eaLnBrk="1" hangingPunct="1">
              <a:buFontTx/>
              <a:buNone/>
              <a:defRPr/>
            </a:pPr>
            <a:r>
              <a:rPr lang="en-US" sz="2400" dirty="0" smtClean="0"/>
              <a:t>FIGURE </a:t>
            </a:r>
            <a:r>
              <a:rPr lang="en-US" sz="2400" dirty="0"/>
              <a:t>4-1 Three algorithms for computing the sum </a:t>
            </a:r>
            <a:br>
              <a:rPr lang="en-US" sz="2400" dirty="0"/>
            </a:br>
            <a:r>
              <a:rPr lang="en-US" sz="2400" dirty="0"/>
              <a:t>1 + 2 + . </a:t>
            </a:r>
            <a:r>
              <a:rPr lang="en-US" sz="2400" dirty="0"/>
              <a:t>. . + n for an integer n &gt;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1ADD8-D950-4E61-90DF-325D69E8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 Pearson Education, Inc., Upper Saddle River, NJ.  All rights reserved.</a:t>
            </a:r>
          </a:p>
        </p:txBody>
      </p:sp>
      <p:pic>
        <p:nvPicPr>
          <p:cNvPr id="5125" name="Picture 2">
            <a:extLst>
              <a:ext uri="{FF2B5EF4-FFF2-40B4-BE49-F238E27FC236}">
                <a16:creationId xmlns:a16="http://schemas.microsoft.com/office/drawing/2014/main" id="{47316D22-1F76-417C-BC31-E86C2BC5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75" y="2121479"/>
            <a:ext cx="2676525" cy="93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A5B03274-C033-4EA1-B94F-CB87CFE49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l="1037" r="1178"/>
          <a:stretch/>
        </p:blipFill>
        <p:spPr bwMode="auto">
          <a:xfrm>
            <a:off x="1414463" y="3244708"/>
            <a:ext cx="6883400" cy="1830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A32D1E"/>
                </a:solidFill>
              </a:rPr>
              <a:t>Example</a:t>
            </a:r>
          </a:p>
        </p:txBody>
      </p:sp>
      <p:sp>
        <p:nvSpPr>
          <p:cNvPr id="20483" name="Text Placeholder 2"/>
          <p:cNvSpPr>
            <a:spLocks noGrp="1" noChangeArrowheads="1"/>
          </p:cNvSpPr>
          <p:nvPr>
            <p:ph type="body" sz="quarter" idx="11"/>
          </p:nvPr>
        </p:nvSpPr>
        <p:spPr>
          <a:xfrm>
            <a:off x="660400" y="5764213"/>
            <a:ext cx="8369300" cy="598487"/>
          </a:xfrm>
        </p:spPr>
        <p:txBody>
          <a:bodyPr/>
          <a:lstStyle/>
          <a:p>
            <a:pPr eaLnBrk="1" hangingPunct="1"/>
            <a:r>
              <a:rPr lang="en-US" altLang="en-US" smtClean="0"/>
              <a:t>Java code for the three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6458E-2692-4514-95D2-50AEFF4053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2048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1" y="1576388"/>
            <a:ext cx="75692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22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A32D1E"/>
                </a:solidFill>
              </a:rPr>
              <a:t>What is “best”?</a:t>
            </a:r>
          </a:p>
        </p:txBody>
      </p:sp>
      <p:sp>
        <p:nvSpPr>
          <p:cNvPr id="21507" name="Content Placeholder 2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 algorithm has both time and space constraints – that is complexity</a:t>
            </a:r>
          </a:p>
          <a:p>
            <a:pPr lvl="1" eaLnBrk="1" hangingPunct="1"/>
            <a:r>
              <a:rPr lang="en-US" altLang="en-US" dirty="0" smtClean="0"/>
              <a:t>Time complexity</a:t>
            </a:r>
          </a:p>
          <a:p>
            <a:pPr lvl="1" eaLnBrk="1" hangingPunct="1"/>
            <a:r>
              <a:rPr lang="en-US" altLang="en-US" dirty="0" smtClean="0"/>
              <a:t>Space complexity</a:t>
            </a:r>
          </a:p>
          <a:p>
            <a:pPr eaLnBrk="1" hangingPunct="1"/>
            <a:r>
              <a:rPr lang="en-US" altLang="en-US" dirty="0" smtClean="0"/>
              <a:t>This study is called analysis of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11855-363F-4B5E-858F-22E176C633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9421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A32D1E"/>
                </a:solidFill>
              </a:rPr>
              <a:t>Counting Basic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027F-F4A8-4ED6-A8AE-44CE1687895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01700" y="1295400"/>
            <a:ext cx="7861300" cy="660359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A basic operation of an algorithm</a:t>
            </a:r>
          </a:p>
          <a:p>
            <a:pPr lvl="1" eaLnBrk="1" hangingPunct="1">
              <a:defRPr/>
            </a:pPr>
            <a:r>
              <a:rPr lang="en-US" dirty="0"/>
              <a:t>The most significant contributor to its total time requirement</a:t>
            </a:r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  <a:p>
            <a:pPr marL="0" indent="0" algn="ctr" eaLnBrk="1" hangingPunct="1">
              <a:buFontTx/>
              <a:buNone/>
              <a:defRPr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CDD99-F52E-48A6-9DF5-D3C7265965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graphicFrame>
        <p:nvGraphicFramePr>
          <p:cNvPr id="6" name="Table"/>
          <p:cNvGraphicFramePr/>
          <p:nvPr>
            <p:extLst>
              <p:ext uri="{D42A27DB-BD31-4B8C-83A1-F6EECF244321}">
                <p14:modId xmlns:p14="http://schemas.microsoft.com/office/powerpoint/2010/main" val="923140751"/>
              </p:ext>
            </p:extLst>
          </p:nvPr>
        </p:nvGraphicFramePr>
        <p:xfrm>
          <a:off x="457200" y="1874501"/>
          <a:ext cx="8422568" cy="4032967"/>
        </p:xfrm>
        <a:graphic>
          <a:graphicData uri="http://schemas.openxmlformats.org/drawingml/2006/table">
            <a:tbl>
              <a:tblPr firstRow="1" bandRow="1"/>
              <a:tblGrid>
                <a:gridCol w="1165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7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endParaRPr dirty="0"/>
                    </a:p>
                  </a:txBody>
                  <a:tcPr marL="0" marR="0" marT="0" marB="0" anchor="b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810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Algorithm A</a:t>
                      </a:r>
                    </a:p>
                  </a:txBody>
                  <a:tcPr marL="0" marR="0" marT="0" marB="0" anchor="b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810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Algorithm B</a:t>
                      </a:r>
                    </a:p>
                  </a:txBody>
                  <a:tcPr marL="0" marR="0" marT="0" marB="0" anchor="b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810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</a:rPr>
                        <a:t>Algorithm C</a:t>
                      </a:r>
                    </a:p>
                  </a:txBody>
                  <a:tcPr marL="0" marR="0" marT="0" marB="0" anchor="b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810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0102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81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long</a:t>
                      </a:r>
                      <a:r>
                        <a:rPr sz="1400" dirty="0"/>
                        <a:t> sum =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0</a:t>
                      </a:r>
                      <a:r>
                        <a:rPr sz="1400" dirty="0"/>
                        <a:t>;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for</a:t>
                      </a:r>
                      <a:r>
                        <a:rPr sz="1400" dirty="0"/>
                        <a:t> (</a:t>
                      </a: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long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 =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1</a:t>
                      </a:r>
                      <a:r>
                        <a:rPr sz="1400" dirty="0"/>
                        <a:t>;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 &lt;= n;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++)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   sum = sum +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;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81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sum =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0</a:t>
                      </a:r>
                      <a:r>
                        <a:rPr sz="1400" dirty="0"/>
                        <a:t>;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for</a:t>
                      </a:r>
                      <a:r>
                        <a:rPr sz="1400" dirty="0"/>
                        <a:t> (</a:t>
                      </a: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long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 =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1</a:t>
                      </a:r>
                      <a:r>
                        <a:rPr sz="1400" dirty="0"/>
                        <a:t>;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 &lt;= n;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++)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{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   </a:t>
                      </a: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for</a:t>
                      </a:r>
                      <a:r>
                        <a:rPr sz="1400" dirty="0"/>
                        <a:t> (</a:t>
                      </a: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long</a:t>
                      </a:r>
                      <a:r>
                        <a:rPr sz="1400" dirty="0"/>
                        <a:t> j =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1</a:t>
                      </a:r>
                      <a:r>
                        <a:rPr sz="1400" dirty="0"/>
                        <a:t>; j &lt;=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; </a:t>
                      </a:r>
                      <a:r>
                        <a:rPr sz="1400" dirty="0" err="1"/>
                        <a:t>j++</a:t>
                      </a:r>
                      <a:r>
                        <a:rPr sz="1400" dirty="0"/>
                        <a:t>)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      sum = sum +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1</a:t>
                      </a:r>
                      <a:r>
                        <a:rPr sz="1400" dirty="0"/>
                        <a:t>;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solidFill>
                            <a:srgbClr val="008400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>
                          <a:solidFill>
                            <a:srgbClr val="000000"/>
                          </a:solidFill>
                        </a:rPr>
                        <a:t>} </a:t>
                      </a:r>
                      <a:r>
                        <a:rPr sz="1400" dirty="0"/>
                        <a:t>// end for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81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sum = n * (n +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1</a:t>
                      </a:r>
                      <a:r>
                        <a:rPr sz="1400" dirty="0"/>
                        <a:t>) /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2</a:t>
                      </a:r>
                      <a:r>
                        <a:rPr sz="1400" dirty="0"/>
                        <a:t>;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81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/>
                        <a:t>Additons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300" b="1" i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 i="0" dirty="0"/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/>
                        <a:t>Multiplications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/>
                        <a:t>Divisions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254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254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254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/>
                        <a:t>Total Basic Operations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254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300" b="1" i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254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 i="0" dirty="0"/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254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1066" y="6075145"/>
            <a:ext cx="842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4-2 The number of basic operations </a:t>
            </a:r>
            <a:r>
              <a:rPr lang="en-US" dirty="0" smtClean="0"/>
              <a:t> required </a:t>
            </a:r>
            <a:r>
              <a:rPr lang="en-US" dirty="0"/>
              <a:t>by the algorithms in Figure 4-1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7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A32D1E"/>
                </a:solidFill>
              </a:rPr>
              <a:t>Counting Basic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027F-F4A8-4ED6-A8AE-44CE1687895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01700" y="1295400"/>
            <a:ext cx="7861300" cy="660359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A basic operation of an algorithm</a:t>
            </a:r>
          </a:p>
          <a:p>
            <a:pPr lvl="1" eaLnBrk="1" hangingPunct="1">
              <a:defRPr/>
            </a:pPr>
            <a:r>
              <a:rPr lang="en-US" dirty="0"/>
              <a:t>The most significant contributor to its total time requirement</a:t>
            </a:r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  <a:p>
            <a:pPr marL="0" indent="0" algn="ctr" eaLnBrk="1" hangingPunct="1">
              <a:buFontTx/>
              <a:buNone/>
              <a:defRPr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CDD99-F52E-48A6-9DF5-D3C7265965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graphicFrame>
        <p:nvGraphicFramePr>
          <p:cNvPr id="6" name="Table"/>
          <p:cNvGraphicFramePr/>
          <p:nvPr>
            <p:extLst>
              <p:ext uri="{D42A27DB-BD31-4B8C-83A1-F6EECF244321}">
                <p14:modId xmlns:p14="http://schemas.microsoft.com/office/powerpoint/2010/main" val="1162994445"/>
              </p:ext>
            </p:extLst>
          </p:nvPr>
        </p:nvGraphicFramePr>
        <p:xfrm>
          <a:off x="457200" y="1874501"/>
          <a:ext cx="8422568" cy="4032967"/>
        </p:xfrm>
        <a:graphic>
          <a:graphicData uri="http://schemas.openxmlformats.org/drawingml/2006/table">
            <a:tbl>
              <a:tblPr firstRow="1" bandRow="1"/>
              <a:tblGrid>
                <a:gridCol w="1165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7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endParaRPr dirty="0"/>
                    </a:p>
                  </a:txBody>
                  <a:tcPr marL="0" marR="0" marT="0" marB="0" anchor="b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810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Algorithm A</a:t>
                      </a:r>
                    </a:p>
                  </a:txBody>
                  <a:tcPr marL="0" marR="0" marT="0" marB="0" anchor="b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810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Algorithm B</a:t>
                      </a:r>
                    </a:p>
                  </a:txBody>
                  <a:tcPr marL="0" marR="0" marT="0" marB="0" anchor="b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810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</a:rPr>
                        <a:t>Algorithm C</a:t>
                      </a:r>
                    </a:p>
                  </a:txBody>
                  <a:tcPr marL="0" marR="0" marT="0" marB="0" anchor="b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810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0102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81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long</a:t>
                      </a:r>
                      <a:r>
                        <a:rPr sz="1400" dirty="0"/>
                        <a:t> sum =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0</a:t>
                      </a:r>
                      <a:r>
                        <a:rPr sz="1400" dirty="0"/>
                        <a:t>;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for</a:t>
                      </a:r>
                      <a:r>
                        <a:rPr sz="1400" dirty="0"/>
                        <a:t> (</a:t>
                      </a: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long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 =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1</a:t>
                      </a:r>
                      <a:r>
                        <a:rPr sz="1400" dirty="0"/>
                        <a:t>;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 &lt;= n;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++)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   sum = sum +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;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81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sum =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0</a:t>
                      </a:r>
                      <a:r>
                        <a:rPr sz="1400" dirty="0"/>
                        <a:t>;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for</a:t>
                      </a:r>
                      <a:r>
                        <a:rPr sz="1400" dirty="0"/>
                        <a:t> (</a:t>
                      </a: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long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 =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1</a:t>
                      </a:r>
                      <a:r>
                        <a:rPr sz="1400" dirty="0"/>
                        <a:t>;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 &lt;= n;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++)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{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   </a:t>
                      </a: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for</a:t>
                      </a:r>
                      <a:r>
                        <a:rPr sz="1400" dirty="0"/>
                        <a:t> (</a:t>
                      </a: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long</a:t>
                      </a:r>
                      <a:r>
                        <a:rPr sz="1400" dirty="0"/>
                        <a:t> j =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1</a:t>
                      </a:r>
                      <a:r>
                        <a:rPr sz="1400" dirty="0"/>
                        <a:t>; j &lt;=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; </a:t>
                      </a:r>
                      <a:r>
                        <a:rPr sz="1400" dirty="0" err="1"/>
                        <a:t>j++</a:t>
                      </a:r>
                      <a:r>
                        <a:rPr sz="1400" dirty="0"/>
                        <a:t>)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      sum = sum +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1</a:t>
                      </a:r>
                      <a:r>
                        <a:rPr sz="1400" dirty="0"/>
                        <a:t>;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solidFill>
                            <a:srgbClr val="008400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>
                          <a:solidFill>
                            <a:srgbClr val="000000"/>
                          </a:solidFill>
                        </a:rPr>
                        <a:t>} </a:t>
                      </a:r>
                      <a:r>
                        <a:rPr sz="1400" dirty="0"/>
                        <a:t>// end for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81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sum = n * (n +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1</a:t>
                      </a:r>
                      <a:r>
                        <a:rPr sz="1400" dirty="0"/>
                        <a:t>) /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2</a:t>
                      </a:r>
                      <a:r>
                        <a:rPr sz="1400" dirty="0"/>
                        <a:t>;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81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/>
                        <a:t>Additons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300" b="1" i="1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300" b="1" i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 i="0" dirty="0"/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/>
                        <a:t>Multiplications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/>
                        <a:t>Divisions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254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254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254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/>
                        <a:t>Total Basic Operations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254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1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254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 i="0" dirty="0"/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254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1066" y="6075145"/>
            <a:ext cx="842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4-2 The number of basic operations </a:t>
            </a:r>
            <a:r>
              <a:rPr lang="en-US" dirty="0" smtClean="0"/>
              <a:t> required </a:t>
            </a:r>
            <a:r>
              <a:rPr lang="en-US" dirty="0"/>
              <a:t>by the algorithms in Figure 4-1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A32D1E"/>
                </a:solidFill>
              </a:rPr>
              <a:t>This week:</a:t>
            </a:r>
          </a:p>
        </p:txBody>
      </p:sp>
      <p:sp>
        <p:nvSpPr>
          <p:cNvPr id="71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No project</a:t>
            </a:r>
            <a:r>
              <a:rPr lang="en-US" altLang="en-US" dirty="0" smtClean="0"/>
              <a:t>!</a:t>
            </a:r>
          </a:p>
          <a:p>
            <a:r>
              <a:rPr lang="en-US" altLang="en-US" dirty="0" smtClean="0"/>
              <a:t>Resubmit Homework 1 by Sunday if you want</a:t>
            </a:r>
            <a:endParaRPr lang="en-US" altLang="en-US" dirty="0" smtClean="0"/>
          </a:p>
          <a:p>
            <a:r>
              <a:rPr lang="en-US" altLang="en-US" dirty="0" smtClean="0"/>
              <a:t>Do </a:t>
            </a:r>
            <a:r>
              <a:rPr lang="en-US" altLang="en-US" dirty="0" err="1" smtClean="0"/>
              <a:t>Leetcode</a:t>
            </a:r>
            <a:r>
              <a:rPr lang="en-US" altLang="en-US" dirty="0" smtClean="0"/>
              <a:t> problems instead</a:t>
            </a:r>
          </a:p>
          <a:p>
            <a:r>
              <a:rPr lang="en-US" altLang="en-US" dirty="0" smtClean="0"/>
              <a:t>Set up an account</a:t>
            </a:r>
          </a:p>
          <a:p>
            <a:r>
              <a:rPr lang="en-US" altLang="en-US" dirty="0" smtClean="0"/>
              <a:t>Start solving problems</a:t>
            </a:r>
          </a:p>
          <a:p>
            <a:pPr lvl="1"/>
            <a:r>
              <a:rPr lang="en-US" altLang="en-US" dirty="0" smtClean="0"/>
              <a:t>Problems 237 and 83 are good starting problems</a:t>
            </a:r>
          </a:p>
        </p:txBody>
      </p:sp>
    </p:spTree>
    <p:extLst>
      <p:ext uri="{BB962C8B-B14F-4D97-AF65-F5344CB8AC3E}">
        <p14:creationId xmlns:p14="http://schemas.microsoft.com/office/powerpoint/2010/main" val="15882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A32D1E"/>
                </a:solidFill>
              </a:rPr>
              <a:t>Counting Basic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027F-F4A8-4ED6-A8AE-44CE1687895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01700" y="1295400"/>
            <a:ext cx="7861300" cy="660359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A basic operation of an algorithm</a:t>
            </a:r>
          </a:p>
          <a:p>
            <a:pPr lvl="1" eaLnBrk="1" hangingPunct="1">
              <a:defRPr/>
            </a:pPr>
            <a:r>
              <a:rPr lang="en-US" dirty="0"/>
              <a:t>The most significant contributor to its total time requirement</a:t>
            </a:r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  <a:p>
            <a:pPr marL="0" indent="0" algn="ctr" eaLnBrk="1" hangingPunct="1">
              <a:buFontTx/>
              <a:buNone/>
              <a:defRPr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CDD99-F52E-48A6-9DF5-D3C7265965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graphicFrame>
        <p:nvGraphicFramePr>
          <p:cNvPr id="6" name="Table"/>
          <p:cNvGraphicFramePr/>
          <p:nvPr>
            <p:extLst>
              <p:ext uri="{D42A27DB-BD31-4B8C-83A1-F6EECF244321}">
                <p14:modId xmlns:p14="http://schemas.microsoft.com/office/powerpoint/2010/main" val="1574488902"/>
              </p:ext>
            </p:extLst>
          </p:nvPr>
        </p:nvGraphicFramePr>
        <p:xfrm>
          <a:off x="457200" y="1874501"/>
          <a:ext cx="8422568" cy="4032967"/>
        </p:xfrm>
        <a:graphic>
          <a:graphicData uri="http://schemas.openxmlformats.org/drawingml/2006/table">
            <a:tbl>
              <a:tblPr firstRow="1" bandRow="1"/>
              <a:tblGrid>
                <a:gridCol w="1165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7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endParaRPr dirty="0"/>
                    </a:p>
                  </a:txBody>
                  <a:tcPr marL="0" marR="0" marT="0" marB="0" anchor="b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810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Algorithm A</a:t>
                      </a:r>
                    </a:p>
                  </a:txBody>
                  <a:tcPr marL="0" marR="0" marT="0" marB="0" anchor="b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810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Algorithm B</a:t>
                      </a:r>
                    </a:p>
                  </a:txBody>
                  <a:tcPr marL="0" marR="0" marT="0" marB="0" anchor="b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810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</a:rPr>
                        <a:t>Algorithm C</a:t>
                      </a:r>
                    </a:p>
                  </a:txBody>
                  <a:tcPr marL="0" marR="0" marT="0" marB="0" anchor="b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810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0102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81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long</a:t>
                      </a:r>
                      <a:r>
                        <a:rPr sz="1400" dirty="0"/>
                        <a:t> sum =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0</a:t>
                      </a:r>
                      <a:r>
                        <a:rPr sz="1400" dirty="0"/>
                        <a:t>;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for</a:t>
                      </a:r>
                      <a:r>
                        <a:rPr sz="1400" dirty="0"/>
                        <a:t> (</a:t>
                      </a: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long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 =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1</a:t>
                      </a:r>
                      <a:r>
                        <a:rPr sz="1400" dirty="0"/>
                        <a:t>;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 &lt;= n;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++)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   sum = sum +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;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81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sum =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0</a:t>
                      </a:r>
                      <a:r>
                        <a:rPr sz="1400" dirty="0"/>
                        <a:t>;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for</a:t>
                      </a:r>
                      <a:r>
                        <a:rPr sz="1400" dirty="0"/>
                        <a:t> (</a:t>
                      </a: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long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 =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1</a:t>
                      </a:r>
                      <a:r>
                        <a:rPr sz="1400" dirty="0"/>
                        <a:t>;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 &lt;= n;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++)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{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   </a:t>
                      </a: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for</a:t>
                      </a:r>
                      <a:r>
                        <a:rPr sz="1400" dirty="0"/>
                        <a:t> (</a:t>
                      </a: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long</a:t>
                      </a:r>
                      <a:r>
                        <a:rPr sz="1400" dirty="0"/>
                        <a:t> j =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1</a:t>
                      </a:r>
                      <a:r>
                        <a:rPr sz="1400" dirty="0"/>
                        <a:t>; j &lt;=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; </a:t>
                      </a:r>
                      <a:r>
                        <a:rPr sz="1400" dirty="0" err="1"/>
                        <a:t>j++</a:t>
                      </a:r>
                      <a:r>
                        <a:rPr sz="1400" dirty="0"/>
                        <a:t>)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      sum = sum +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1</a:t>
                      </a:r>
                      <a:r>
                        <a:rPr sz="1400" dirty="0"/>
                        <a:t>;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solidFill>
                            <a:srgbClr val="008400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>
                          <a:solidFill>
                            <a:srgbClr val="000000"/>
                          </a:solidFill>
                        </a:rPr>
                        <a:t>} </a:t>
                      </a:r>
                      <a:r>
                        <a:rPr sz="1400" dirty="0"/>
                        <a:t>// end for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81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sum = n * (n +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1</a:t>
                      </a:r>
                      <a:r>
                        <a:rPr sz="1400" dirty="0"/>
                        <a:t>) /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2</a:t>
                      </a:r>
                      <a:r>
                        <a:rPr sz="1400" dirty="0"/>
                        <a:t>;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81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/>
                        <a:t>Additons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300" b="1" i="1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300" b="1" i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n</a:t>
                      </a:r>
                      <a:r>
                        <a:rPr i="0" dirty="0"/>
                        <a:t>(</a:t>
                      </a:r>
                      <a:r>
                        <a:rPr dirty="0"/>
                        <a:t>n </a:t>
                      </a:r>
                      <a:r>
                        <a:rPr i="0" dirty="0"/>
                        <a:t>+ 1)/2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/>
                        <a:t>Multiplications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/>
                        <a:t>Divisions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254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254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254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/>
                        <a:t>Total Basic Operations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254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1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254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i="0" dirty="0"/>
                        <a:t>(</a:t>
                      </a:r>
                      <a:r>
                        <a:rPr dirty="0"/>
                        <a:t>n</a:t>
                      </a:r>
                      <a:r>
                        <a:rPr baseline="31999" dirty="0"/>
                        <a:t>2</a:t>
                      </a:r>
                      <a:r>
                        <a:rPr dirty="0"/>
                        <a:t> </a:t>
                      </a:r>
                      <a:r>
                        <a:rPr i="0" dirty="0"/>
                        <a:t>+ </a:t>
                      </a:r>
                      <a:r>
                        <a:rPr dirty="0"/>
                        <a:t>n</a:t>
                      </a:r>
                      <a:r>
                        <a:rPr i="0" dirty="0"/>
                        <a:t>)/2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254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1066" y="6075145"/>
            <a:ext cx="842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4-2 The number of basic operations </a:t>
            </a:r>
            <a:r>
              <a:rPr lang="en-US" dirty="0" smtClean="0"/>
              <a:t> required </a:t>
            </a:r>
            <a:r>
              <a:rPr lang="en-US" dirty="0"/>
              <a:t>by the algorithms in Figure 4-1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A32D1E"/>
                </a:solidFill>
              </a:rPr>
              <a:t>Counting Basic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027F-F4A8-4ED6-A8AE-44CE1687895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01700" y="1295400"/>
            <a:ext cx="7861300" cy="660359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A basic operation of an algorithm</a:t>
            </a:r>
          </a:p>
          <a:p>
            <a:pPr lvl="1" eaLnBrk="1" hangingPunct="1">
              <a:defRPr/>
            </a:pPr>
            <a:r>
              <a:rPr lang="en-US" dirty="0"/>
              <a:t>The most significant contributor to its total time requirement</a:t>
            </a:r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  <a:p>
            <a:pPr marL="0" indent="0" algn="ctr" eaLnBrk="1" hangingPunct="1">
              <a:buFontTx/>
              <a:buNone/>
              <a:defRPr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CDD99-F52E-48A6-9DF5-D3C7265965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graphicFrame>
        <p:nvGraphicFramePr>
          <p:cNvPr id="6" name="Table"/>
          <p:cNvGraphicFramePr/>
          <p:nvPr/>
        </p:nvGraphicFramePr>
        <p:xfrm>
          <a:off x="457200" y="1874501"/>
          <a:ext cx="8422568" cy="4032967"/>
        </p:xfrm>
        <a:graphic>
          <a:graphicData uri="http://schemas.openxmlformats.org/drawingml/2006/table">
            <a:tbl>
              <a:tblPr firstRow="1" bandRow="1"/>
              <a:tblGrid>
                <a:gridCol w="1165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7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endParaRPr dirty="0"/>
                    </a:p>
                  </a:txBody>
                  <a:tcPr marL="0" marR="0" marT="0" marB="0" anchor="b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810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Algorithm A</a:t>
                      </a:r>
                    </a:p>
                  </a:txBody>
                  <a:tcPr marL="0" marR="0" marT="0" marB="0" anchor="b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810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Algorithm B</a:t>
                      </a:r>
                    </a:p>
                  </a:txBody>
                  <a:tcPr marL="0" marR="0" marT="0" marB="0" anchor="b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810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</a:rPr>
                        <a:t>Algorithm C</a:t>
                      </a:r>
                    </a:p>
                  </a:txBody>
                  <a:tcPr marL="0" marR="0" marT="0" marB="0" anchor="b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3810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0102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endParaRPr dirty="0"/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81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long</a:t>
                      </a:r>
                      <a:r>
                        <a:rPr sz="1400" dirty="0"/>
                        <a:t> sum =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0</a:t>
                      </a:r>
                      <a:r>
                        <a:rPr sz="1400" dirty="0"/>
                        <a:t>;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for</a:t>
                      </a:r>
                      <a:r>
                        <a:rPr sz="1400" dirty="0"/>
                        <a:t> (</a:t>
                      </a: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long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 =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1</a:t>
                      </a:r>
                      <a:r>
                        <a:rPr sz="1400" dirty="0"/>
                        <a:t>;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 &lt;= n;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++)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   sum = sum +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;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81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sum =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0</a:t>
                      </a:r>
                      <a:r>
                        <a:rPr sz="1400" dirty="0"/>
                        <a:t>;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for</a:t>
                      </a:r>
                      <a:r>
                        <a:rPr sz="1400" dirty="0"/>
                        <a:t> (</a:t>
                      </a: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long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 =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1</a:t>
                      </a:r>
                      <a:r>
                        <a:rPr sz="1400" dirty="0"/>
                        <a:t>;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 &lt;= n;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++)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{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   </a:t>
                      </a: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for</a:t>
                      </a:r>
                      <a:r>
                        <a:rPr sz="1400" dirty="0"/>
                        <a:t> (</a:t>
                      </a:r>
                      <a:r>
                        <a:rPr sz="1400" dirty="0">
                          <a:solidFill>
                            <a:srgbClr val="BA2DA2"/>
                          </a:solidFill>
                        </a:rPr>
                        <a:t>long</a:t>
                      </a:r>
                      <a:r>
                        <a:rPr sz="1400" dirty="0"/>
                        <a:t> j =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1</a:t>
                      </a:r>
                      <a:r>
                        <a:rPr sz="1400" dirty="0"/>
                        <a:t>; j &lt;= </a:t>
                      </a:r>
                      <a:r>
                        <a:rPr sz="1400" dirty="0" err="1"/>
                        <a:t>i</a:t>
                      </a:r>
                      <a:r>
                        <a:rPr sz="1400" dirty="0"/>
                        <a:t>; </a:t>
                      </a:r>
                      <a:r>
                        <a:rPr sz="1400" dirty="0" err="1"/>
                        <a:t>j++</a:t>
                      </a:r>
                      <a:r>
                        <a:rPr sz="1400" dirty="0"/>
                        <a:t>)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      sum = sum +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1</a:t>
                      </a:r>
                      <a:r>
                        <a:rPr sz="1400" dirty="0"/>
                        <a:t>;</a:t>
                      </a:r>
                      <a:endParaRPr sz="1400" dirty="0"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solidFill>
                            <a:srgbClr val="008400"/>
                          </a:solidFill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>
                          <a:solidFill>
                            <a:srgbClr val="000000"/>
                          </a:solidFill>
                        </a:rPr>
                        <a:t>} </a:t>
                      </a:r>
                      <a:r>
                        <a:rPr sz="1400" dirty="0"/>
                        <a:t>// end for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81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344804">
                        <a:tabLst>
                          <a:tab pos="342900" algn="l"/>
                        </a:tabLst>
                        <a:defRPr sz="1100">
                          <a:latin typeface="Menlo"/>
                          <a:ea typeface="Menlo"/>
                          <a:cs typeface="Menlo"/>
                          <a:sym typeface="Menlo"/>
                        </a:defRPr>
                      </a:pPr>
                      <a:r>
                        <a:rPr sz="1400" dirty="0"/>
                        <a:t>sum = n * (n +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1</a:t>
                      </a:r>
                      <a:r>
                        <a:rPr sz="1400" dirty="0"/>
                        <a:t>) / </a:t>
                      </a:r>
                      <a:r>
                        <a:rPr sz="1400" dirty="0">
                          <a:solidFill>
                            <a:srgbClr val="272AD8"/>
                          </a:solidFill>
                        </a:rPr>
                        <a:t>2</a:t>
                      </a:r>
                      <a:r>
                        <a:rPr sz="1400" dirty="0"/>
                        <a:t>;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381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/>
                        <a:t>Additons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300" b="1" i="1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1300" b="1" i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n</a:t>
                      </a:r>
                      <a:r>
                        <a:rPr i="0" dirty="0"/>
                        <a:t>(</a:t>
                      </a:r>
                      <a:r>
                        <a:rPr dirty="0"/>
                        <a:t>n </a:t>
                      </a:r>
                      <a:r>
                        <a:rPr i="0" dirty="0"/>
                        <a:t>+ 1)/2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/>
                        <a:t>Multiplications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/>
                        <a:t>Divisions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254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254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254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5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/>
                        <a:t>Total Basic Operations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254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1" i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254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1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i="0" dirty="0"/>
                        <a:t>(</a:t>
                      </a:r>
                      <a:r>
                        <a:rPr dirty="0"/>
                        <a:t>n</a:t>
                      </a:r>
                      <a:r>
                        <a:rPr baseline="31999" dirty="0"/>
                        <a:t>2</a:t>
                      </a:r>
                      <a:r>
                        <a:rPr dirty="0"/>
                        <a:t> </a:t>
                      </a:r>
                      <a:r>
                        <a:rPr i="0" dirty="0"/>
                        <a:t>+ </a:t>
                      </a:r>
                      <a:r>
                        <a:rPr dirty="0"/>
                        <a:t>n</a:t>
                      </a:r>
                      <a:r>
                        <a:rPr i="0" dirty="0"/>
                        <a:t>)/2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2540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1066" y="6075145"/>
            <a:ext cx="842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4-2 The number of basic operations </a:t>
            </a:r>
            <a:r>
              <a:rPr lang="en-US" dirty="0" smtClean="0"/>
              <a:t> required </a:t>
            </a:r>
            <a:r>
              <a:rPr lang="en-US" dirty="0"/>
              <a:t>by the algorithms in Figure 4-1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A32D1E"/>
                </a:solidFill>
              </a:rPr>
              <a:t>Counting Basic Operations</a:t>
            </a:r>
          </a:p>
        </p:txBody>
      </p:sp>
      <p:sp>
        <p:nvSpPr>
          <p:cNvPr id="23555" name="Text Placeholder 2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4-3 The number of basic operations required by the algorithms in Figure 4-1 as a function of </a:t>
            </a:r>
            <a:r>
              <a:rPr lang="en-US" altLang="en-US" i="1" smtClean="0"/>
              <a:t>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2A24F-4751-400C-AE08-126880DC6C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2B540A2-565F-46AE-AB18-BB141CA81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752725" y="1838325"/>
            <a:ext cx="3638550" cy="3181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7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Counting Basic Operations</a:t>
            </a:r>
          </a:p>
        </p:txBody>
      </p:sp>
      <p:sp>
        <p:nvSpPr>
          <p:cNvPr id="24579" name="Text Placeholder 2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4-4 Typical growth-rate functions evaluated </a:t>
            </a:r>
            <a:br>
              <a:rPr lang="en-US" altLang="en-US" smtClean="0"/>
            </a:br>
            <a:r>
              <a:rPr lang="en-US" altLang="en-US" smtClean="0"/>
              <a:t>at increasing values of </a:t>
            </a:r>
            <a:r>
              <a:rPr lang="en-US" altLang="en-US" i="1" smtClean="0"/>
              <a:t>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88E3-8AB8-4655-AC84-CED7D8C897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22D9B1D-034F-474E-ABD6-35A91DEB6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44500" y="2152650"/>
            <a:ext cx="8312150" cy="206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7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A32D1E"/>
                </a:solidFill>
              </a:rPr>
              <a:t>Best, Worst, </a:t>
            </a:r>
            <a:r>
              <a:rPr lang="en-US" altLang="en-US" b="1" dirty="0" smtClean="0">
                <a:solidFill>
                  <a:srgbClr val="A32D1E"/>
                </a:solidFill>
              </a:rPr>
              <a:t>and </a:t>
            </a:r>
            <a:r>
              <a:rPr lang="en-US" altLang="en-US" b="1" dirty="0" smtClean="0">
                <a:solidFill>
                  <a:srgbClr val="A32D1E"/>
                </a:solidFill>
              </a:rPr>
              <a:t>Average Cases</a:t>
            </a:r>
          </a:p>
        </p:txBody>
      </p:sp>
      <p:sp>
        <p:nvSpPr>
          <p:cNvPr id="25603" name="Content Placeholder 2"/>
          <p:cNvSpPr>
            <a:spLocks noGrp="1" noChangeArrowheads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some algorithms, execution time depends only on size of data set</a:t>
            </a:r>
          </a:p>
          <a:p>
            <a:pPr eaLnBrk="1" hangingPunct="1"/>
            <a:r>
              <a:rPr lang="en-US" altLang="en-US" smtClean="0"/>
              <a:t>Other algorithms depend on the nature of the data itself</a:t>
            </a:r>
          </a:p>
          <a:p>
            <a:pPr lvl="1" eaLnBrk="1" hangingPunct="1"/>
            <a:r>
              <a:rPr lang="en-US" altLang="en-US" smtClean="0"/>
              <a:t>Here we seek to know best case, worst case, average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FE5AB-6E61-4397-A568-49BB5849A7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083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A32D1E"/>
                </a:solidFill>
              </a:rPr>
              <a:t>Big Oh Notation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</a:t>
            </a:r>
            <a:r>
              <a:rPr lang="en-US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f(n)</a:t>
            </a:r>
            <a:r>
              <a:rPr lang="en-US" dirty="0" smtClean="0"/>
              <a:t> is of order at most </a:t>
            </a:r>
            <a:r>
              <a:rPr lang="en-US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g(n)</a:t>
            </a:r>
          </a:p>
          <a:p>
            <a:r>
              <a:rPr lang="en-US" dirty="0" smtClean="0"/>
              <a:t>That is, </a:t>
            </a:r>
            <a:r>
              <a:rPr lang="en-US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f(n)</a:t>
            </a:r>
            <a:r>
              <a:rPr lang="en-US" dirty="0" smtClean="0"/>
              <a:t> is </a:t>
            </a:r>
            <a:r>
              <a:rPr lang="en-US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O(g(n)) </a:t>
            </a:r>
            <a:r>
              <a:rPr lang="en-US" dirty="0" smtClean="0"/>
              <a:t>— if</a:t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pPr lvl="1"/>
            <a:r>
              <a:rPr lang="en-US" dirty="0"/>
              <a:t>A positive real number 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dirty="0"/>
              <a:t> and positive integer 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dirty="0"/>
              <a:t>exist …</a:t>
            </a:r>
          </a:p>
          <a:p>
            <a:pPr lvl="1"/>
            <a:r>
              <a:rPr lang="en-US" dirty="0"/>
              <a:t>Such that 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f(n) ≤ </a:t>
            </a:r>
            <a:r>
              <a:rPr lang="en-US" i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c.g</a:t>
            </a:r>
            <a:r>
              <a:rPr lang="en-US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(n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dirty="0"/>
              <a:t> for all 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n ≥ N</a:t>
            </a:r>
          </a:p>
          <a:p>
            <a:pPr lvl="1"/>
            <a:r>
              <a:rPr lang="en-US" dirty="0"/>
              <a:t>That is:</a:t>
            </a:r>
          </a:p>
          <a:p>
            <a:pPr lvl="2"/>
            <a:r>
              <a:rPr lang="en-US" dirty="0" smtClean="0"/>
              <a:t> </a:t>
            </a:r>
            <a:r>
              <a:rPr lang="en-US" i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c.g</a:t>
            </a:r>
            <a:r>
              <a:rPr lang="en-US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(n)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smtClean="0"/>
              <a:t>is an upper bound on </a:t>
            </a:r>
            <a:r>
              <a:rPr lang="en-US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f(n) </a:t>
            </a:r>
            <a:r>
              <a:rPr lang="en-US" dirty="0" smtClean="0"/>
              <a:t>when </a:t>
            </a:r>
            <a:r>
              <a:rPr lang="en-US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dirty="0" smtClean="0"/>
              <a:t> is sufficiently large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ED000-9D44-4193-A686-8A5F13C1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77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A32D1E"/>
                </a:solidFill>
              </a:rPr>
              <a:t>Big Oh Notation</a:t>
            </a:r>
          </a:p>
        </p:txBody>
      </p:sp>
      <p:sp>
        <p:nvSpPr>
          <p:cNvPr id="27651" name="Text Placeholder 2"/>
          <p:cNvSpPr>
            <a:spLocks noGrp="1" noChangeArrowheads="1"/>
          </p:cNvSpPr>
          <p:nvPr>
            <p:ph type="body" sz="quarter" idx="11"/>
          </p:nvPr>
        </p:nvSpPr>
        <p:spPr>
          <a:xfrm>
            <a:off x="660400" y="5527675"/>
            <a:ext cx="8369300" cy="835025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4-5 An illustration of the definition of Big Oh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ED732-0C77-422B-93BE-B374B43518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06127A70-26D0-48C9-98FA-CB0850257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966913" y="1514475"/>
            <a:ext cx="6072187" cy="3608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23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A32D1E"/>
                </a:solidFill>
              </a:rPr>
              <a:t>Big Oh Notation</a:t>
            </a:r>
          </a:p>
        </p:txBody>
      </p:sp>
      <p:sp>
        <p:nvSpPr>
          <p:cNvPr id="28675" name="Text Placeholder 2"/>
          <p:cNvSpPr>
            <a:spLocks noGrp="1" noChangeArrowheads="1"/>
          </p:cNvSpPr>
          <p:nvPr>
            <p:ph type="body" sz="quarter" idx="11"/>
          </p:nvPr>
        </p:nvSpPr>
        <p:spPr>
          <a:xfrm>
            <a:off x="660400" y="5611813"/>
            <a:ext cx="8369300" cy="750887"/>
          </a:xfrm>
        </p:spPr>
        <p:txBody>
          <a:bodyPr/>
          <a:lstStyle/>
          <a:p>
            <a:pPr eaLnBrk="1" hangingPunct="1"/>
            <a:r>
              <a:rPr lang="en-US" altLang="en-US" smtClean="0"/>
              <a:t>Identities for Big Oh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C2FCE-596E-48C3-978A-EE348B3B58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F99B026-4185-4948-964D-9405FCBF09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7800"/>
          <a:stretch/>
        </p:blipFill>
        <p:spPr bwMode="auto">
          <a:xfrm>
            <a:off x="650875" y="1643063"/>
            <a:ext cx="8037513" cy="3621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8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A32D1E"/>
                </a:solidFill>
              </a:rPr>
              <a:t>Complexities of Program Constructs</a:t>
            </a:r>
            <a:endParaRPr lang="en-US" altLang="en-US" b="1" dirty="0" smtClean="0">
              <a:solidFill>
                <a:srgbClr val="A32D1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C28A5-59D9-4058-822F-31409ACC84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EB0286B-379F-44C2-A859-021580619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19125" y="2300288"/>
            <a:ext cx="7959725" cy="273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56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A32D1E"/>
                </a:solidFill>
              </a:rPr>
              <a:t>Picturing Efficiency</a:t>
            </a:r>
          </a:p>
        </p:txBody>
      </p:sp>
      <p:sp>
        <p:nvSpPr>
          <p:cNvPr id="30723" name="Text Placeholder 2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pt-BR" altLang="en-US" smtClean="0"/>
              <a:t>FIGURE 4-6 An O(n) algorithm</a:t>
            </a:r>
            <a:endParaRPr lang="en-US" altLang="en-US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468EA-F0E5-4222-A5FD-27C06D0637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6" name="An illustration of an O of left parenthesis n right parenthesis algorithm&#10;&#10;Picture 2" descr="An illustration of an O of left parenthesis n right parenthesis algorithmPicture 2"/>
          <p:cNvPicPr>
            <a:picLocks noChangeAspect="1"/>
          </p:cNvPicPr>
          <p:nvPr/>
        </p:nvPicPr>
        <p:blipFill>
          <a:blip r:embed="rId2">
            <a:extLst/>
          </a:blip>
          <a:srcRect t="32383"/>
          <a:stretch>
            <a:fillRect/>
          </a:stretch>
        </p:blipFill>
        <p:spPr>
          <a:xfrm>
            <a:off x="542479" y="2861630"/>
            <a:ext cx="8318340" cy="222169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long sum = 0;…"/>
          <p:cNvSpPr txBox="1"/>
          <p:nvPr/>
        </p:nvSpPr>
        <p:spPr>
          <a:xfrm>
            <a:off x="542479" y="1690689"/>
            <a:ext cx="4158889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long</a:t>
            </a:r>
            <a:r>
              <a:rPr dirty="0"/>
              <a:t> sum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>
                <a:solidFill>
                  <a:srgbClr val="BA2DA2"/>
                </a:solidFill>
              </a:rPr>
              <a:t>long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; </a:t>
            </a:r>
            <a:r>
              <a:rPr dirty="0" err="1"/>
              <a:t>i</a:t>
            </a:r>
            <a:r>
              <a:rPr dirty="0"/>
              <a:t> &lt;= n; </a:t>
            </a:r>
            <a:r>
              <a:rPr dirty="0" err="1"/>
              <a:t>i</a:t>
            </a:r>
            <a:r>
              <a:rPr dirty="0"/>
              <a:t>++)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sum = sum + </a:t>
            </a:r>
            <a:r>
              <a:rPr dirty="0" err="1"/>
              <a:t>i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898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b="1" dirty="0">
                <a:solidFill>
                  <a:srgbClr val="C00000"/>
                </a:solidFill>
              </a:rPr>
              <a:t>Complexity in computer science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228600">
              <a:spcBef>
                <a:spcPts val="0"/>
              </a:spcBef>
            </a:pPr>
            <a:r>
              <a:rPr lang="en-US" dirty="0"/>
              <a:t>Some problems are more complex than others</a:t>
            </a:r>
          </a:p>
          <a:p>
            <a:pPr indent="-228600"/>
            <a:r>
              <a:rPr lang="en-US" dirty="0"/>
              <a:t>What do we mean by complexity?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Examples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How do we measure it?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Notation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Getting formal</a:t>
            </a:r>
          </a:p>
        </p:txBody>
      </p:sp>
    </p:spTree>
    <p:extLst>
      <p:ext uri="{BB962C8B-B14F-4D97-AF65-F5344CB8AC3E}">
        <p14:creationId xmlns:p14="http://schemas.microsoft.com/office/powerpoint/2010/main" val="280965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A32D1E"/>
                </a:solidFill>
              </a:rPr>
              <a:t>Picturing Efficiency</a:t>
            </a:r>
          </a:p>
        </p:txBody>
      </p:sp>
      <p:sp>
        <p:nvSpPr>
          <p:cNvPr id="31747" name="Text Placeholder 2"/>
          <p:cNvSpPr>
            <a:spLocks noGrp="1" noChangeArrowheads="1"/>
          </p:cNvSpPr>
          <p:nvPr>
            <p:ph type="body" sz="quarter" idx="11"/>
          </p:nvPr>
        </p:nvSpPr>
        <p:spPr>
          <a:xfrm>
            <a:off x="533400" y="5862638"/>
            <a:ext cx="8369300" cy="639762"/>
          </a:xfrm>
        </p:spPr>
        <p:txBody>
          <a:bodyPr/>
          <a:lstStyle/>
          <a:p>
            <a:pPr eaLnBrk="1" hangingPunct="1"/>
            <a:r>
              <a:rPr lang="pt-BR" altLang="en-US" smtClean="0"/>
              <a:t>FIGURE 4-7 An O(n</a:t>
            </a:r>
            <a:r>
              <a:rPr lang="pt-BR" altLang="en-US" baseline="30000" smtClean="0"/>
              <a:t>2</a:t>
            </a:r>
            <a:r>
              <a:rPr lang="pt-BR" altLang="en-US" smtClean="0"/>
              <a:t>) algorithm</a:t>
            </a:r>
            <a:endParaRPr lang="en-US" altLang="en-US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7023F-D619-4C15-B0A4-14DB155D64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6" name="A diagram illustrates an O of n squared algorithm.&#10;&#10;Picture 2" descr="A diagram illustrates an O of n squared algorithm.Picture 2"/>
          <p:cNvPicPr>
            <a:picLocks noChangeAspect="1"/>
          </p:cNvPicPr>
          <p:nvPr/>
        </p:nvPicPr>
        <p:blipFill>
          <a:blip r:embed="rId2">
            <a:extLst/>
          </a:blip>
          <a:srcRect t="17977"/>
          <a:stretch>
            <a:fillRect/>
          </a:stretch>
        </p:blipFill>
        <p:spPr>
          <a:xfrm>
            <a:off x="630072" y="1295400"/>
            <a:ext cx="7162833" cy="434816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um = 0;…"/>
          <p:cNvSpPr txBox="1"/>
          <p:nvPr/>
        </p:nvSpPr>
        <p:spPr>
          <a:xfrm>
            <a:off x="3981884" y="1295400"/>
            <a:ext cx="4571775" cy="169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sum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for</a:t>
            </a:r>
            <a:r>
              <a:t> (</a:t>
            </a:r>
            <a:r>
              <a:rPr>
                <a:solidFill>
                  <a:srgbClr val="BA2DA2"/>
                </a:solidFill>
              </a:rPr>
              <a:t>long</a:t>
            </a:r>
            <a:r>
              <a:t> i = </a:t>
            </a:r>
            <a:r>
              <a:rPr>
                <a:solidFill>
                  <a:srgbClr val="272AD8"/>
                </a:solidFill>
              </a:rPr>
              <a:t>1</a:t>
            </a:r>
            <a:r>
              <a:t>; i &lt;= n; i++)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for</a:t>
            </a:r>
            <a:r>
              <a:t> (</a:t>
            </a:r>
            <a:r>
              <a:rPr>
                <a:solidFill>
                  <a:srgbClr val="BA2DA2"/>
                </a:solidFill>
              </a:rPr>
              <a:t>long</a:t>
            </a:r>
            <a:r>
              <a:t> j = </a:t>
            </a:r>
            <a:r>
              <a:rPr>
                <a:solidFill>
                  <a:srgbClr val="272AD8"/>
                </a:solidFill>
              </a:rPr>
              <a:t>1</a:t>
            </a:r>
            <a:r>
              <a:t>; j &lt;= i; j++)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sum = sum + </a:t>
            </a:r>
            <a:r>
              <a:rPr>
                <a:solidFill>
                  <a:srgbClr val="272AD8"/>
                </a:solidFill>
              </a:rPr>
              <a:t>1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for</a:t>
            </a:r>
          </a:p>
        </p:txBody>
      </p:sp>
    </p:spTree>
    <p:extLst>
      <p:ext uri="{BB962C8B-B14F-4D97-AF65-F5344CB8AC3E}">
        <p14:creationId xmlns:p14="http://schemas.microsoft.com/office/powerpoint/2010/main" val="34015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A32D1E"/>
                </a:solidFill>
              </a:rPr>
              <a:t>Picturing Efficiency</a:t>
            </a:r>
          </a:p>
        </p:txBody>
      </p:sp>
      <p:sp>
        <p:nvSpPr>
          <p:cNvPr id="32771" name="Text Placeholder 2"/>
          <p:cNvSpPr>
            <a:spLocks noGrp="1" noChangeArrowheads="1"/>
          </p:cNvSpPr>
          <p:nvPr>
            <p:ph type="body" sz="quarter" idx="11"/>
          </p:nvPr>
        </p:nvSpPr>
        <p:spPr>
          <a:xfrm>
            <a:off x="527050" y="5875338"/>
            <a:ext cx="8369300" cy="639762"/>
          </a:xfrm>
        </p:spPr>
        <p:txBody>
          <a:bodyPr/>
          <a:lstStyle/>
          <a:p>
            <a:pPr eaLnBrk="1" hangingPunct="1"/>
            <a:r>
              <a:rPr lang="pt-BR" altLang="en-US" smtClean="0"/>
              <a:t>FIGURE 4-8 Another O(n</a:t>
            </a:r>
            <a:r>
              <a:rPr lang="pt-BR" altLang="en-US" baseline="30000" smtClean="0"/>
              <a:t>2</a:t>
            </a:r>
            <a:r>
              <a:rPr lang="pt-BR" altLang="en-US" smtClean="0"/>
              <a:t>) algorithm</a:t>
            </a:r>
            <a:endParaRPr lang="en-US" altLang="en-US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459E9-CD96-45EC-807E-F1349A832B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6" name="A diagram illustrates an O of n squared algorithm.&#10;&#10;Picture 1" descr="A diagram illustrates an O of n squared algorithm.Picture 1"/>
          <p:cNvPicPr>
            <a:picLocks noChangeAspect="1"/>
          </p:cNvPicPr>
          <p:nvPr/>
        </p:nvPicPr>
        <p:blipFill>
          <a:blip r:embed="rId2">
            <a:extLst/>
          </a:blip>
          <a:srcRect t="17964"/>
          <a:stretch>
            <a:fillRect/>
          </a:stretch>
        </p:blipFill>
        <p:spPr>
          <a:xfrm>
            <a:off x="1219200" y="1213821"/>
            <a:ext cx="6266351" cy="466151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um = 0;…"/>
          <p:cNvSpPr txBox="1"/>
          <p:nvPr/>
        </p:nvSpPr>
        <p:spPr>
          <a:xfrm>
            <a:off x="6130281" y="1357754"/>
            <a:ext cx="3827170" cy="146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sum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for</a:t>
            </a:r>
            <a:r>
              <a:t> (</a:t>
            </a:r>
            <a:r>
              <a:rPr>
                <a:solidFill>
                  <a:srgbClr val="BA2DA2"/>
                </a:solidFill>
              </a:rPr>
              <a:t>long</a:t>
            </a:r>
            <a:r>
              <a:t> i = </a:t>
            </a:r>
            <a:r>
              <a:rPr>
                <a:solidFill>
                  <a:srgbClr val="272AD8"/>
                </a:solidFill>
              </a:rPr>
              <a:t>1</a:t>
            </a:r>
            <a:r>
              <a:t>; i &lt;= n; i++)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for</a:t>
            </a:r>
            <a:r>
              <a:t> (</a:t>
            </a:r>
            <a:r>
              <a:rPr>
                <a:solidFill>
                  <a:srgbClr val="BA2DA2"/>
                </a:solidFill>
              </a:rPr>
              <a:t>long</a:t>
            </a:r>
            <a:r>
              <a:t> j = </a:t>
            </a:r>
            <a:r>
              <a:rPr>
                <a:solidFill>
                  <a:srgbClr val="272AD8"/>
                </a:solidFill>
              </a:rPr>
              <a:t>1</a:t>
            </a:r>
            <a:r>
              <a:t>; j &lt;= n; j++)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sum = sum + </a:t>
            </a:r>
            <a:r>
              <a:rPr>
                <a:solidFill>
                  <a:srgbClr val="272AD8"/>
                </a:solidFill>
              </a:rPr>
              <a:t>1</a:t>
            </a:r>
            <a:r>
              <a:t>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for</a:t>
            </a:r>
          </a:p>
        </p:txBody>
      </p:sp>
    </p:spTree>
    <p:extLst>
      <p:ext uri="{BB962C8B-B14F-4D97-AF65-F5344CB8AC3E}">
        <p14:creationId xmlns:p14="http://schemas.microsoft.com/office/powerpoint/2010/main" val="2042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A32D1E"/>
                </a:solidFill>
              </a:rPr>
              <a:t>Picturing Efficiency</a:t>
            </a:r>
          </a:p>
        </p:txBody>
      </p:sp>
      <p:sp>
        <p:nvSpPr>
          <p:cNvPr id="33795" name="Text Placeholder 2"/>
          <p:cNvSpPr>
            <a:spLocks noGrp="1" noChangeArrowheads="1"/>
          </p:cNvSpPr>
          <p:nvPr>
            <p:ph type="body" sz="quarter" idx="11"/>
          </p:nvPr>
        </p:nvSpPr>
        <p:spPr>
          <a:xfrm>
            <a:off x="587375" y="5321300"/>
            <a:ext cx="8369300" cy="104140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4-9 The effect of doubling the problem </a:t>
            </a:r>
            <a:br>
              <a:rPr lang="en-US" altLang="en-US" smtClean="0"/>
            </a:br>
            <a:r>
              <a:rPr lang="en-US" altLang="en-US" smtClean="0"/>
              <a:t>size on an algorithm’s time requirement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97F9C-BA29-4D31-8A47-77741EEA9B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82C60A2B-DFBD-4D4D-A8CB-AF235153F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87375" y="1843088"/>
            <a:ext cx="7945438" cy="2884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2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A32D1E"/>
                </a:solidFill>
              </a:rPr>
              <a:t>Picturing Efficiency</a:t>
            </a:r>
          </a:p>
        </p:txBody>
      </p:sp>
      <p:sp>
        <p:nvSpPr>
          <p:cNvPr id="34819" name="Text Placeholder 2"/>
          <p:cNvSpPr>
            <a:spLocks noGrp="1" noChangeArrowheads="1"/>
          </p:cNvSpPr>
          <p:nvPr>
            <p:ph type="body" sz="quarter" idx="11"/>
          </p:nvPr>
        </p:nvSpPr>
        <p:spPr>
          <a:xfrm>
            <a:off x="660400" y="5111750"/>
            <a:ext cx="8369300" cy="1250950"/>
          </a:xfrm>
        </p:spPr>
        <p:txBody>
          <a:bodyPr/>
          <a:lstStyle/>
          <a:p>
            <a:pPr eaLnBrk="1" hangingPunct="1"/>
            <a:r>
              <a:rPr lang="en-US" altLang="en-US" smtClean="0"/>
              <a:t>FIGURE 4-10 The time required to process one million items by algorithms of various orders at the rate of one million operations per second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E47D7-412A-4E4D-9379-34571C8802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7ED0F344-4A86-456B-9046-1AB61C7E4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203450" y="1524000"/>
            <a:ext cx="4960938" cy="3246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6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A32D1E"/>
                </a:solidFill>
              </a:rPr>
              <a:t>Efficiency of </a:t>
            </a:r>
            <a:br>
              <a:rPr lang="en-US" altLang="en-US" b="1" dirty="0" smtClean="0">
                <a:solidFill>
                  <a:srgbClr val="A32D1E"/>
                </a:solidFill>
              </a:rPr>
            </a:br>
            <a:r>
              <a:rPr lang="en-US" altLang="en-US" b="1" dirty="0" smtClean="0">
                <a:solidFill>
                  <a:srgbClr val="A32D1E"/>
                </a:solidFill>
              </a:rPr>
              <a:t>Implementations of ADT Bag</a:t>
            </a:r>
          </a:p>
        </p:txBody>
      </p:sp>
      <p:sp>
        <p:nvSpPr>
          <p:cNvPr id="35843" name="Text Placeholder 2"/>
          <p:cNvSpPr>
            <a:spLocks noGrp="1" noChangeArrowheads="1"/>
          </p:cNvSpPr>
          <p:nvPr>
            <p:ph type="body" sz="quarter" idx="11"/>
          </p:nvPr>
        </p:nvSpPr>
        <p:spPr>
          <a:xfrm>
            <a:off x="660400" y="5257800"/>
            <a:ext cx="8369300" cy="13890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4-11 The time efficiencies of the ADT bag operations for two </a:t>
            </a:r>
            <a:r>
              <a:rPr lang="en-US" altLang="en-US" dirty="0" smtClean="0"/>
              <a:t>implementations, expressed </a:t>
            </a:r>
            <a:r>
              <a:rPr lang="en-US" altLang="en-US" dirty="0" smtClean="0"/>
              <a:t>in Big Oh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F9A08-5A73-44A8-9BC7-49DF7CEFD9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graphicFrame>
        <p:nvGraphicFramePr>
          <p:cNvPr id="6" name="Table"/>
          <p:cNvGraphicFramePr/>
          <p:nvPr>
            <p:extLst>
              <p:ext uri="{D42A27DB-BD31-4B8C-83A1-F6EECF244321}">
                <p14:modId xmlns:p14="http://schemas.microsoft.com/office/powerpoint/2010/main" val="4011883636"/>
              </p:ext>
            </p:extLst>
          </p:nvPr>
        </p:nvGraphicFramePr>
        <p:xfrm>
          <a:off x="759038" y="1447802"/>
          <a:ext cx="7927762" cy="3232653"/>
        </p:xfrm>
        <a:graphic>
          <a:graphicData uri="http://schemas.openxmlformats.org/drawingml/2006/table">
            <a:tbl>
              <a:tblPr firstRow="1" bandRow="1"/>
              <a:tblGrid>
                <a:gridCol w="389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468">
                <a:tc>
                  <a:txBody>
                    <a:bodyPr/>
                    <a:lstStyle/>
                    <a:p>
                      <a:pPr algn="ctr">
                        <a:defRPr sz="15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2000" b="1" i="0" dirty="0">
                          <a:solidFill>
                            <a:schemeClr val="bg1"/>
                          </a:solidFill>
                        </a:rPr>
                        <a:t>Operation</a:t>
                      </a:r>
                    </a:p>
                  </a:txBody>
                  <a:tcPr marL="0" marR="0" marT="0" marB="0" anchor="b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2000" b="1" i="0" dirty="0">
                          <a:solidFill>
                            <a:schemeClr val="bg1"/>
                          </a:solidFill>
                        </a:rPr>
                        <a:t>Fixed-Size Array</a:t>
                      </a:r>
                    </a:p>
                  </a:txBody>
                  <a:tcPr marL="0" marR="0" marT="0" marB="0" anchor="b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Linked</a:t>
                      </a:r>
                    </a:p>
                  </a:txBody>
                  <a:tcPr marL="0" marR="0" marT="0" marB="0" anchor="b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45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add(newEntry)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45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remove()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45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remove(anEntry)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45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getFrequencyOf</a:t>
                      </a:r>
                      <a:r>
                        <a:rPr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anEntry</a:t>
                      </a:r>
                      <a:r>
                        <a:rPr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 cap="flat" cmpd="sng" algn="ctr">
                      <a:solidFill>
                        <a:schemeClr val="accent1">
                          <a:lumOff val="-5882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Off val="-5882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accent1">
                          <a:lumOff val="-5882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Off val="-5882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Off val="-5882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accent1">
                          <a:lumOff val="-5882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 cap="flat" cmpd="sng" algn="ctr">
                      <a:solidFill>
                        <a:schemeClr val="accent1">
                          <a:lumOff val="-5882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45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contains(anEntry)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45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toArray()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45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getCurrentSize</a:t>
                      </a:r>
                      <a:r>
                        <a:rPr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(), </a:t>
                      </a:r>
                      <a:r>
                        <a:rPr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isEmpty</a:t>
                      </a:r>
                      <a:r>
                        <a:rPr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1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A32D1E"/>
                </a:solidFill>
              </a:rPr>
              <a:t>Efficiency of </a:t>
            </a:r>
            <a:br>
              <a:rPr lang="en-US" altLang="en-US" b="1" dirty="0" smtClean="0">
                <a:solidFill>
                  <a:srgbClr val="A32D1E"/>
                </a:solidFill>
              </a:rPr>
            </a:br>
            <a:r>
              <a:rPr lang="en-US" altLang="en-US" b="1" dirty="0" smtClean="0">
                <a:solidFill>
                  <a:srgbClr val="A32D1E"/>
                </a:solidFill>
              </a:rPr>
              <a:t>Implementations of ADT Bag</a:t>
            </a:r>
          </a:p>
        </p:txBody>
      </p:sp>
      <p:sp>
        <p:nvSpPr>
          <p:cNvPr id="35843" name="Text Placeholder 2"/>
          <p:cNvSpPr>
            <a:spLocks noGrp="1" noChangeArrowheads="1"/>
          </p:cNvSpPr>
          <p:nvPr>
            <p:ph type="body" sz="quarter" idx="11"/>
          </p:nvPr>
        </p:nvSpPr>
        <p:spPr>
          <a:xfrm>
            <a:off x="660400" y="5257800"/>
            <a:ext cx="8369300" cy="13890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4-11 The time efficiencies of the ADT bag operations for two </a:t>
            </a:r>
            <a:r>
              <a:rPr lang="en-US" altLang="en-US" dirty="0" smtClean="0"/>
              <a:t>implementations, expressed </a:t>
            </a:r>
            <a:r>
              <a:rPr lang="en-US" altLang="en-US" dirty="0" smtClean="0"/>
              <a:t>in Big Oh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F9A08-5A73-44A8-9BC7-49DF7CEFD9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  <p:graphicFrame>
        <p:nvGraphicFramePr>
          <p:cNvPr id="6" name="Table"/>
          <p:cNvGraphicFramePr/>
          <p:nvPr>
            <p:extLst>
              <p:ext uri="{D42A27DB-BD31-4B8C-83A1-F6EECF244321}">
                <p14:modId xmlns:p14="http://schemas.microsoft.com/office/powerpoint/2010/main" val="2722736149"/>
              </p:ext>
            </p:extLst>
          </p:nvPr>
        </p:nvGraphicFramePr>
        <p:xfrm>
          <a:off x="759038" y="1447802"/>
          <a:ext cx="7927762" cy="3232653"/>
        </p:xfrm>
        <a:graphic>
          <a:graphicData uri="http://schemas.openxmlformats.org/drawingml/2006/table">
            <a:tbl>
              <a:tblPr firstRow="1" bandRow="1"/>
              <a:tblGrid>
                <a:gridCol w="389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468">
                <a:tc>
                  <a:txBody>
                    <a:bodyPr/>
                    <a:lstStyle/>
                    <a:p>
                      <a:pPr algn="ctr">
                        <a:defRPr sz="15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2000" b="1" i="0" dirty="0">
                          <a:solidFill>
                            <a:schemeClr val="bg1"/>
                          </a:solidFill>
                        </a:rPr>
                        <a:t>Operation</a:t>
                      </a:r>
                    </a:p>
                  </a:txBody>
                  <a:tcPr marL="0" marR="0" marT="0" marB="0" anchor="b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2000" b="1" i="0" dirty="0">
                          <a:solidFill>
                            <a:schemeClr val="bg1"/>
                          </a:solidFill>
                        </a:rPr>
                        <a:t>Fixed-Size Array</a:t>
                      </a:r>
                    </a:p>
                  </a:txBody>
                  <a:tcPr marL="0" marR="0" marT="0" marB="0" anchor="b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Linked</a:t>
                      </a:r>
                    </a:p>
                  </a:txBody>
                  <a:tcPr marL="0" marR="0" marT="0" marB="0" anchor="b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1270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45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add(newEntry)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45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remove()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45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remove(anEntry)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O(1), O(</a:t>
                      </a:r>
                      <a:r>
                        <a:rPr i="1" dirty="0"/>
                        <a:t>n</a:t>
                      </a:r>
                      <a:r>
                        <a:rPr dirty="0"/>
                        <a:t>), O(</a:t>
                      </a:r>
                      <a:r>
                        <a:rPr i="1" dirty="0"/>
                        <a:t>n</a:t>
                      </a:r>
                      <a:r>
                        <a:rPr dirty="0"/>
                        <a:t>)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O(1), O(</a:t>
                      </a:r>
                      <a:r>
                        <a:rPr i="1"/>
                        <a:t>n</a:t>
                      </a:r>
                      <a:r>
                        <a:t>), 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45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getFrequencyOf</a:t>
                      </a:r>
                      <a:r>
                        <a:rPr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anEntry</a:t>
                      </a:r>
                      <a:r>
                        <a:rPr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 cap="flat" cmpd="sng" algn="ctr">
                      <a:solidFill>
                        <a:schemeClr val="accent1">
                          <a:lumOff val="-5882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Off val="-5882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accent1">
                          <a:lumOff val="-5882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Off val="-5882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Off val="-5882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O(</a:t>
                      </a:r>
                      <a:r>
                        <a:rPr i="1" dirty="0"/>
                        <a:t>n</a:t>
                      </a:r>
                      <a:r>
                        <a:rPr dirty="0"/>
                        <a:t>)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accent1">
                          <a:lumOff val="-5882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 cap="flat" cmpd="sng" algn="ctr">
                      <a:solidFill>
                        <a:schemeClr val="accent1">
                          <a:lumOff val="-5882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45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contains(anEntry)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O(1), O(</a:t>
                      </a:r>
                      <a:r>
                        <a:rPr i="1"/>
                        <a:t>n</a:t>
                      </a:r>
                      <a:r>
                        <a:t>), 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O(1), O(</a:t>
                      </a:r>
                      <a:r>
                        <a:rPr i="1" dirty="0"/>
                        <a:t>n</a:t>
                      </a:r>
                      <a:r>
                        <a:rPr dirty="0"/>
                        <a:t>), O(</a:t>
                      </a:r>
                      <a:r>
                        <a:rPr i="1" dirty="0"/>
                        <a:t>n</a:t>
                      </a:r>
                      <a:r>
                        <a:rPr dirty="0"/>
                        <a:t>)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45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toArray()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O(</a:t>
                      </a:r>
                      <a:r>
                        <a:rPr i="1"/>
                        <a:t>n</a:t>
                      </a:r>
                      <a:r>
                        <a:t>)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dirty="0"/>
                        <a:t>O(</a:t>
                      </a:r>
                      <a:r>
                        <a:rPr i="1" dirty="0"/>
                        <a:t>n</a:t>
                      </a:r>
                      <a:r>
                        <a:rPr dirty="0"/>
                        <a:t>)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635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45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getCurrentSize</a:t>
                      </a:r>
                      <a:r>
                        <a:rPr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(), </a:t>
                      </a:r>
                      <a:r>
                        <a:rPr sz="16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isEmpty</a:t>
                      </a:r>
                      <a:r>
                        <a:rPr sz="16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635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O(1)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chemeClr val="accent1">
                          <a:lumOff val="-5882"/>
                        </a:schemeClr>
                      </a:solidFill>
                    </a:lnL>
                    <a:lnR w="12700">
                      <a:solidFill>
                        <a:schemeClr val="accent1">
                          <a:lumOff val="-5882"/>
                        </a:schemeClr>
                      </a:solidFill>
                    </a:lnR>
                    <a:lnT w="6350">
                      <a:solidFill>
                        <a:schemeClr val="accent1">
                          <a:lumOff val="-5882"/>
                        </a:schemeClr>
                      </a:solidFill>
                    </a:lnT>
                    <a:lnB w="12700">
                      <a:solidFill>
                        <a:schemeClr val="accent1">
                          <a:lumOff val="-5882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0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A2E6-9C51-4A20-AA76-EFD39423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Bubble Sort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C383-BD06-49DB-A864-428FF45771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It took 3 minutes to sort 10 Hungarian dancers.</a:t>
            </a:r>
          </a:p>
          <a:p>
            <a:r>
              <a:rPr lang="en-US" dirty="0">
                <a:solidFill>
                  <a:schemeClr val="tx1"/>
                </a:solidFill>
              </a:rPr>
              <a:t>How long will it take to sort </a:t>
            </a:r>
            <a:r>
              <a:rPr lang="en-US" dirty="0" smtClean="0">
                <a:solidFill>
                  <a:schemeClr val="tx1"/>
                </a:solidFill>
              </a:rPr>
              <a:t>50?</a:t>
            </a:r>
          </a:p>
          <a:p>
            <a:pPr marL="6921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15 minutes</a:t>
            </a:r>
          </a:p>
          <a:p>
            <a:pPr marL="6921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30 minutes</a:t>
            </a:r>
          </a:p>
          <a:p>
            <a:pPr marL="6921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50 minutes</a:t>
            </a:r>
          </a:p>
          <a:p>
            <a:pPr marL="6921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75 minutes</a:t>
            </a:r>
          </a:p>
          <a:p>
            <a:pPr marL="6921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none of the above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AI1">
            <a:extLst>
              <a:ext uri="{FF2B5EF4-FFF2-40B4-BE49-F238E27FC236}">
                <a16:creationId xmlns:a16="http://schemas.microsoft.com/office/drawing/2014/main" id="{18DBD48E-3E8A-4D4A-98B4-F5B237FF02D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71600" y="4419600"/>
            <a:ext cx="1905000" cy="456184"/>
          </a:xfrm>
          <a:prstGeom prst="roundRect">
            <a:avLst/>
          </a:prstGeom>
          <a:noFill/>
          <a:ln w="25400" cap="flat" cmpd="sng" algn="ctr">
            <a:solidFill>
              <a:schemeClr val="folHlink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4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0AB0C-27FC-4108-89D1-E1F45DEE76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333" t="-1482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4B833-8590-414B-88A6-E2C95413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817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0AB0C-27FC-4108-89D1-E1F45DEE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Big O</a:t>
            </a:r>
          </a:p>
          <a:p>
            <a:pPr lvl="1">
              <a:defRPr/>
            </a:pPr>
            <a:r>
              <a:rPr lang="nn-NO" sz="3600" dirty="0">
                <a:solidFill>
                  <a:srgbClr val="FF0000"/>
                </a:solidFill>
              </a:rPr>
              <a:t>for (int i=0; i&lt;N; i+=2) { ... } </a:t>
            </a:r>
          </a:p>
          <a:p>
            <a:pPr lvl="1">
              <a:defRPr/>
            </a:pPr>
            <a:r>
              <a:rPr lang="nn-NO" sz="3600" dirty="0">
                <a:solidFill>
                  <a:srgbClr val="0000FF"/>
                </a:solidFill>
              </a:rPr>
              <a:t>for (int i=-100; i&lt;100; i+=1) { ... }  </a:t>
            </a:r>
          </a:p>
          <a:p>
            <a:pPr lvl="1">
              <a:defRPr/>
            </a:pPr>
            <a:r>
              <a:rPr lang="nn-NO" sz="3600" dirty="0">
                <a:solidFill>
                  <a:srgbClr val="FF0000"/>
                </a:solidFill>
              </a:rPr>
              <a:t>for (int i=N-5; i&lt;N+5; i+=1) { ... }   </a:t>
            </a:r>
          </a:p>
          <a:p>
            <a:pPr lvl="1">
              <a:defRPr/>
            </a:pPr>
            <a:r>
              <a:rPr lang="nn-NO" sz="3600" dirty="0">
                <a:solidFill>
                  <a:srgbClr val="0000FF"/>
                </a:solidFill>
              </a:rPr>
              <a:t>for (int i=0; i&lt;N; i+=2) { ... }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nn-NO" sz="3600" dirty="0">
                <a:solidFill>
                  <a:srgbClr val="0000FF"/>
                </a:solidFill>
              </a:rPr>
              <a:t>   for (int i=0; i&lt;N; i+=2) { ...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4B833-8590-414B-88A6-E2C95413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11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0AB0C-27FC-4108-89D1-E1F45DEE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pPr>
              <a:defRPr/>
            </a:pPr>
            <a:r>
              <a:rPr lang="en-US" dirty="0"/>
              <a:t>Big O</a:t>
            </a:r>
          </a:p>
          <a:p>
            <a:pPr lvl="1">
              <a:defRPr/>
            </a:pPr>
            <a:r>
              <a:rPr lang="nn-NO" sz="3200" dirty="0">
                <a:solidFill>
                  <a:srgbClr val="FF0000"/>
                </a:solidFill>
              </a:rPr>
              <a:t>for (int i=0; i&lt;N; i+=2)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nn-NO" sz="3200" dirty="0">
                <a:solidFill>
                  <a:srgbClr val="FF0000"/>
                </a:solidFill>
              </a:rPr>
              <a:t>	for (int j=0; j&lt;50; j+=1) { ... }</a:t>
            </a:r>
          </a:p>
          <a:p>
            <a:pPr lvl="1">
              <a:defRPr/>
            </a:pPr>
            <a:r>
              <a:rPr lang="nn-NO" sz="3200" dirty="0">
                <a:solidFill>
                  <a:srgbClr val="0000FF"/>
                </a:solidFill>
              </a:rPr>
              <a:t>for (int i=0; i&lt;N; i+=2)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nn-NO" sz="3200" dirty="0">
                <a:solidFill>
                  <a:srgbClr val="0000FF"/>
                </a:solidFill>
              </a:rPr>
              <a:t>	for (int j=0; j&lt;N; j+=1) { ... }</a:t>
            </a:r>
            <a:endParaRPr lang="en-US" sz="3200" dirty="0"/>
          </a:p>
          <a:p>
            <a:pPr lvl="1">
              <a:defRPr/>
            </a:pPr>
            <a:r>
              <a:rPr lang="nn-NO" sz="3200" dirty="0">
                <a:solidFill>
                  <a:srgbClr val="FF0000"/>
                </a:solidFill>
              </a:rPr>
              <a:t>for (int i=0; i&lt;N; i+=2)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nn-NO" sz="3200" dirty="0">
                <a:solidFill>
                  <a:srgbClr val="FF0000"/>
                </a:solidFill>
              </a:rPr>
              <a:t>	for (int j=0; j&lt;i; j+=1) { ... }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4B833-8590-414B-88A6-E2C95413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 Pearson Education, Inc., Upper Saddle River, NJ.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77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Time and space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228600">
              <a:spcBef>
                <a:spcPts val="0"/>
              </a:spcBef>
            </a:pPr>
            <a:r>
              <a:rPr lang="en-US" dirty="0"/>
              <a:t>Time: How long it takes to do something</a:t>
            </a:r>
          </a:p>
          <a:p>
            <a:pPr marL="457200" indent="-228600">
              <a:spcBef>
                <a:spcPts val="0"/>
              </a:spcBef>
            </a:pPr>
            <a:r>
              <a:rPr lang="en-US" dirty="0"/>
              <a:t>Space: How much memory usage is needed</a:t>
            </a:r>
          </a:p>
          <a:p>
            <a:pPr mar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0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END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Efficiency of algorithms: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228600">
              <a:spcBef>
                <a:spcPts val="0"/>
              </a:spcBef>
            </a:pPr>
            <a:r>
              <a:rPr lang="en-US" dirty="0"/>
              <a:t>We are often concerned with which of two algorithms is more efficient:</a:t>
            </a:r>
          </a:p>
          <a:p>
            <a:pPr marL="914400" lvl="1" indent="-228600">
              <a:spcBef>
                <a:spcPts val="0"/>
              </a:spcBef>
            </a:pPr>
            <a:r>
              <a:rPr lang="en-US" dirty="0" smtClean="0"/>
              <a:t>Linear </a:t>
            </a:r>
            <a:r>
              <a:rPr lang="en-US" dirty="0"/>
              <a:t>search vs. Binary search</a:t>
            </a:r>
          </a:p>
          <a:p>
            <a:pPr marL="914400" lvl="1" indent="-228600">
              <a:spcBef>
                <a:spcPts val="0"/>
              </a:spcBef>
            </a:pPr>
            <a:r>
              <a:rPr lang="en-US" dirty="0"/>
              <a:t>Finding the nth element in an array?  Or finding the nth element in a linked list?</a:t>
            </a:r>
          </a:p>
        </p:txBody>
      </p:sp>
    </p:spTree>
    <p:extLst>
      <p:ext uri="{BB962C8B-B14F-4D97-AF65-F5344CB8AC3E}">
        <p14:creationId xmlns:p14="http://schemas.microsoft.com/office/powerpoint/2010/main" val="4897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b="1" dirty="0">
                <a:solidFill>
                  <a:srgbClr val="C00000"/>
                </a:solidFill>
              </a:rPr>
              <a:t>Measuring complexity…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228600">
              <a:spcBef>
                <a:spcPts val="0"/>
              </a:spcBef>
            </a:pPr>
            <a:r>
              <a:rPr lang="en-US" dirty="0"/>
              <a:t>Learn to ask the question, “What kind of function does this remind me of?”</a:t>
            </a:r>
          </a:p>
          <a:p>
            <a:pPr indent="-228600">
              <a:buNone/>
            </a:pPr>
            <a:endParaRPr dirty="0"/>
          </a:p>
          <a:p>
            <a:pPr indent="-228600"/>
            <a:r>
              <a:rPr lang="en-US" dirty="0"/>
              <a:t>This is precalculus…which studies families of functions.</a:t>
            </a:r>
          </a:p>
        </p:txBody>
      </p:sp>
    </p:spTree>
    <p:extLst>
      <p:ext uri="{BB962C8B-B14F-4D97-AF65-F5344CB8AC3E}">
        <p14:creationId xmlns:p14="http://schemas.microsoft.com/office/powerpoint/2010/main" val="24629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b="1" dirty="0">
                <a:solidFill>
                  <a:srgbClr val="C00000"/>
                </a:solidFill>
              </a:rPr>
              <a:t>Important function families: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228600">
              <a:spcBef>
                <a:spcPts val="0"/>
              </a:spcBef>
            </a:pPr>
            <a:r>
              <a:rPr lang="en-US" dirty="0"/>
              <a:t>Constant</a:t>
            </a:r>
          </a:p>
          <a:p>
            <a:pPr indent="-228600"/>
            <a:r>
              <a:rPr lang="en-US" dirty="0"/>
              <a:t>Linear</a:t>
            </a:r>
          </a:p>
          <a:p>
            <a:pPr indent="-228600"/>
            <a:r>
              <a:rPr lang="en-US" dirty="0"/>
              <a:t>Polynomial</a:t>
            </a:r>
          </a:p>
          <a:p>
            <a:pPr indent="-228600"/>
            <a:r>
              <a:rPr lang="en-US" dirty="0"/>
              <a:t>Logarithmic</a:t>
            </a:r>
          </a:p>
          <a:p>
            <a:pPr indent="-228600"/>
            <a:r>
              <a:rPr lang="en-US" dirty="0"/>
              <a:t>Exponential</a:t>
            </a:r>
          </a:p>
          <a:p>
            <a:pPr indent="-228600"/>
            <a:r>
              <a:rPr lang="en-US" dirty="0"/>
              <a:t>Factorial</a:t>
            </a:r>
          </a:p>
        </p:txBody>
      </p:sp>
    </p:spTree>
    <p:extLst>
      <p:ext uri="{BB962C8B-B14F-4D97-AF65-F5344CB8AC3E}">
        <p14:creationId xmlns:p14="http://schemas.microsoft.com/office/powerpoint/2010/main" val="15809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b="1" dirty="0">
                <a:solidFill>
                  <a:srgbClr val="C00000"/>
                </a:solidFill>
              </a:rPr>
              <a:t>Things to know about these functions: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228600">
              <a:spcBef>
                <a:spcPts val="0"/>
              </a:spcBef>
            </a:pPr>
            <a:r>
              <a:rPr lang="en-US"/>
              <a:t>What is the basic shape of each graph?</a:t>
            </a:r>
          </a:p>
          <a:p>
            <a:pPr indent="-228600"/>
            <a:r>
              <a:rPr lang="en-US"/>
              <a:t>How fast does each graph grow?</a:t>
            </a:r>
          </a:p>
          <a:p>
            <a:pPr indent="-22860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0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b="1" dirty="0">
                <a:solidFill>
                  <a:srgbClr val="C00000"/>
                </a:solidFill>
              </a:rPr>
              <a:t>Do you recognize these functions?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228600">
              <a:spcBef>
                <a:spcPts val="0"/>
              </a:spcBef>
            </a:pPr>
            <a:r>
              <a:rPr lang="en-US" dirty="0"/>
              <a:t>Which color is…</a:t>
            </a:r>
          </a:p>
          <a:p>
            <a:pPr lvl="1" indent="-228600"/>
            <a:r>
              <a:rPr lang="en-US" dirty="0"/>
              <a:t>constant?</a:t>
            </a:r>
          </a:p>
          <a:p>
            <a:pPr lvl="1" indent="-228600"/>
            <a:r>
              <a:rPr lang="en-US" dirty="0"/>
              <a:t>linear?</a:t>
            </a:r>
          </a:p>
          <a:p>
            <a:pPr lvl="1" indent="-228600"/>
            <a:r>
              <a:rPr lang="en-US" dirty="0"/>
              <a:t>polynomial?</a:t>
            </a:r>
          </a:p>
          <a:p>
            <a:pPr lvl="1" indent="-228600"/>
            <a:r>
              <a:rPr lang="en-US" dirty="0"/>
              <a:t>exponential?</a:t>
            </a:r>
          </a:p>
          <a:p>
            <a:pPr lvl="1" indent="-228600"/>
            <a:r>
              <a:rPr lang="en-US" dirty="0"/>
              <a:t>logarithmic?</a:t>
            </a:r>
          </a:p>
          <a:p>
            <a:pPr lvl="1" indent="-228600"/>
            <a:r>
              <a:rPr lang="en-US" dirty="0"/>
              <a:t>square root?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r="28754"/>
          <a:stretch/>
        </p:blipFill>
        <p:spPr>
          <a:xfrm>
            <a:off x="3286125" y="2029977"/>
            <a:ext cx="5358900" cy="380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8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0V1Wiyq8TI2mgrCoimzh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14994</TotalTime>
  <Words>1811</Words>
  <Application>Microsoft Office PowerPoint</Application>
  <PresentationFormat>On-screen Show (4:3)</PresentationFormat>
  <Paragraphs>347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Helvetica</vt:lpstr>
      <vt:lpstr>Menlo</vt:lpstr>
      <vt:lpstr>Times New Roman</vt:lpstr>
      <vt:lpstr>Wingdings</vt:lpstr>
      <vt:lpstr>Office Theme</vt:lpstr>
      <vt:lpstr>Chapter 4: The Efficiency of Algorithms</vt:lpstr>
      <vt:lpstr>This week:</vt:lpstr>
      <vt:lpstr>Complexity in computer science</vt:lpstr>
      <vt:lpstr>Time and space</vt:lpstr>
      <vt:lpstr>Efficiency of algorithms:</vt:lpstr>
      <vt:lpstr>Measuring complexity…</vt:lpstr>
      <vt:lpstr>Important function families:</vt:lpstr>
      <vt:lpstr>Things to know about these functions:</vt:lpstr>
      <vt:lpstr>Do you recognize these functions?</vt:lpstr>
      <vt:lpstr>Do you recognize these functions?</vt:lpstr>
      <vt:lpstr>Example:</vt:lpstr>
      <vt:lpstr>How does that notation work?</vt:lpstr>
      <vt:lpstr>Can't we just run it and measure the time?</vt:lpstr>
      <vt:lpstr>Why Efficient Code?</vt:lpstr>
      <vt:lpstr>Example</vt:lpstr>
      <vt:lpstr>Example</vt:lpstr>
      <vt:lpstr>What is “best”?</vt:lpstr>
      <vt:lpstr>Counting Basic Operations</vt:lpstr>
      <vt:lpstr>Counting Basic Operations</vt:lpstr>
      <vt:lpstr>Counting Basic Operations</vt:lpstr>
      <vt:lpstr>Counting Basic Operations</vt:lpstr>
      <vt:lpstr>Counting Basic Operations</vt:lpstr>
      <vt:lpstr>Counting Basic Operations</vt:lpstr>
      <vt:lpstr>Best, Worst, and Average Cases</vt:lpstr>
      <vt:lpstr>Big Oh Notation</vt:lpstr>
      <vt:lpstr>Big Oh Notation</vt:lpstr>
      <vt:lpstr>Big Oh Notation</vt:lpstr>
      <vt:lpstr>Complexities of Program Constructs</vt:lpstr>
      <vt:lpstr>Picturing Efficiency</vt:lpstr>
      <vt:lpstr>Picturing Efficiency</vt:lpstr>
      <vt:lpstr>Picturing Efficiency</vt:lpstr>
      <vt:lpstr>Picturing Efficiency</vt:lpstr>
      <vt:lpstr>Picturing Efficiency</vt:lpstr>
      <vt:lpstr>Efficiency of  Implementations of ADT Bag</vt:lpstr>
      <vt:lpstr>Efficiency of  Implementations of ADT Bag</vt:lpstr>
      <vt:lpstr>Bubble Sort:</vt:lpstr>
      <vt:lpstr>PowerPoint Presentation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Darpa Presentation</dc:title>
  <dc:creator>ed</dc:creator>
  <cp:lastModifiedBy>"mohamem"</cp:lastModifiedBy>
  <cp:revision>4662</cp:revision>
  <dcterms:created xsi:type="dcterms:W3CDTF">2011-11-02T18:57:24Z</dcterms:created>
  <dcterms:modified xsi:type="dcterms:W3CDTF">2018-09-27T15:32:03Z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11L1CS3lWunNfTuci5gPLtht4ZjOn7gyfIKyZn-f7p20</vt:lpwstr>
  </property>
  <property fmtid="{D5CDD505-2E9C-101B-9397-08002B2CF9AE}" pid="4" name="Google.Documents.RevisionId">
    <vt:lpwstr>13701622749194124332</vt:lpwstr>
  </property>
  <property fmtid="{D5CDD505-2E9C-101B-9397-08002B2CF9AE}" pid="5" name="Google.Documents.PreviousRevisionId">
    <vt:lpwstr>17594234182614114890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