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55"/>
  </p:notesMasterIdLst>
  <p:handoutMasterIdLst>
    <p:handoutMasterId r:id="rId56"/>
  </p:handoutMasterIdLst>
  <p:sldIdLst>
    <p:sldId id="835" r:id="rId2"/>
    <p:sldId id="836" r:id="rId3"/>
    <p:sldId id="837" r:id="rId4"/>
    <p:sldId id="838" r:id="rId5"/>
    <p:sldId id="839" r:id="rId6"/>
    <p:sldId id="841" r:id="rId7"/>
    <p:sldId id="842" r:id="rId8"/>
    <p:sldId id="843" r:id="rId9"/>
    <p:sldId id="844" r:id="rId10"/>
    <p:sldId id="845" r:id="rId11"/>
    <p:sldId id="846" r:id="rId12"/>
    <p:sldId id="847" r:id="rId13"/>
    <p:sldId id="848" r:id="rId14"/>
    <p:sldId id="849" r:id="rId15"/>
    <p:sldId id="850" r:id="rId16"/>
    <p:sldId id="879" r:id="rId17"/>
    <p:sldId id="880" r:id="rId18"/>
    <p:sldId id="881" r:id="rId19"/>
    <p:sldId id="882" r:id="rId20"/>
    <p:sldId id="851" r:id="rId21"/>
    <p:sldId id="852" r:id="rId22"/>
    <p:sldId id="853" r:id="rId23"/>
    <p:sldId id="854" r:id="rId24"/>
    <p:sldId id="883" r:id="rId25"/>
    <p:sldId id="884" r:id="rId26"/>
    <p:sldId id="885" r:id="rId27"/>
    <p:sldId id="886" r:id="rId28"/>
    <p:sldId id="887" r:id="rId29"/>
    <p:sldId id="888" r:id="rId30"/>
    <p:sldId id="856" r:id="rId31"/>
    <p:sldId id="857" r:id="rId32"/>
    <p:sldId id="858" r:id="rId33"/>
    <p:sldId id="859" r:id="rId34"/>
    <p:sldId id="860" r:id="rId35"/>
    <p:sldId id="861" r:id="rId36"/>
    <p:sldId id="862" r:id="rId37"/>
    <p:sldId id="863" r:id="rId38"/>
    <p:sldId id="864" r:id="rId39"/>
    <p:sldId id="865" r:id="rId40"/>
    <p:sldId id="866" r:id="rId41"/>
    <p:sldId id="867" r:id="rId42"/>
    <p:sldId id="868" r:id="rId43"/>
    <p:sldId id="869" r:id="rId44"/>
    <p:sldId id="870" r:id="rId45"/>
    <p:sldId id="871" r:id="rId46"/>
    <p:sldId id="872" r:id="rId47"/>
    <p:sldId id="873" r:id="rId48"/>
    <p:sldId id="874" r:id="rId49"/>
    <p:sldId id="875" r:id="rId50"/>
    <p:sldId id="876" r:id="rId51"/>
    <p:sldId id="877" r:id="rId52"/>
    <p:sldId id="878" r:id="rId53"/>
    <p:sldId id="387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orient="horz" pos="1392">
          <p15:clr>
            <a:srgbClr val="A4A3A4"/>
          </p15:clr>
        </p15:guide>
        <p15:guide id="3" pos="3840">
          <p15:clr>
            <a:srgbClr val="A4A3A4"/>
          </p15:clr>
        </p15:guide>
        <p15:guide id="4" pos="1920">
          <p15:clr>
            <a:srgbClr val="A4A3A4"/>
          </p15:clr>
        </p15:guide>
        <p15:guide id="5" orient="horz" pos="1584">
          <p15:clr>
            <a:srgbClr val="A4A3A4"/>
          </p15:clr>
        </p15:guide>
        <p15:guide id="6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verick Woo" initials="ma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D1E"/>
    <a:srgbClr val="990000"/>
    <a:srgbClr val="FC5C8B"/>
    <a:srgbClr val="FF3300"/>
    <a:srgbClr val="0000FF"/>
    <a:srgbClr val="FF0000"/>
    <a:srgbClr val="0080FF"/>
    <a:srgbClr val="3F5842"/>
    <a:srgbClr val="595A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81791" autoAdjust="0"/>
  </p:normalViewPr>
  <p:slideViewPr>
    <p:cSldViewPr snapToObjects="1">
      <p:cViewPr varScale="1">
        <p:scale>
          <a:sx n="92" d="100"/>
          <a:sy n="92" d="100"/>
        </p:scale>
        <p:origin x="1038" y="78"/>
      </p:cViewPr>
      <p:guideLst>
        <p:guide orient="horz" pos="2880"/>
        <p:guide orient="horz" pos="1392"/>
        <p:guide pos="3840"/>
        <p:guide pos="1920"/>
        <p:guide orient="horz" pos="1584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-347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81C90-955A-E944-AB32-466E55900D6A}" type="datetime1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8D97-067E-974E-BD5D-FA8C0988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1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EA11A-7C1A-F544-A99B-661F38A45889}" type="datetime1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A8A3-9FBB-431D-AAA8-BEEA360F5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6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1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334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774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01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160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769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746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790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022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843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34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699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990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681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175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3519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6575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4608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701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8185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75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072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466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56015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6487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FIGURE 5-2</a:t>
            </a:r>
          </a:p>
          <a:p>
            <a:r>
              <a:t>A stack of strings after (a) push adds </a:t>
            </a:r>
            <a:r>
              <a:rPr i="1"/>
              <a:t>Jim</a:t>
            </a:r>
            <a:r>
              <a:t>; (b) push adds </a:t>
            </a:r>
            <a:r>
              <a:rPr i="1"/>
              <a:t>Jess</a:t>
            </a:r>
            <a:r>
              <a:t>; (c) push adds </a:t>
            </a:r>
            <a:r>
              <a:rPr i="1"/>
              <a:t>Jill</a:t>
            </a:r>
            <a:r>
              <a:t>; (d) push adds </a:t>
            </a:r>
            <a:r>
              <a:rPr i="1"/>
              <a:t>Jane</a:t>
            </a:r>
            <a:r>
              <a:t>; (e) push adds </a:t>
            </a:r>
            <a:r>
              <a:rPr i="1"/>
              <a:t>Joe</a:t>
            </a:r>
            <a:r>
              <a:t>; (f ) pop retrieves and removes </a:t>
            </a:r>
            <a:r>
              <a:rPr i="1"/>
              <a:t>Joe</a:t>
            </a:r>
            <a:r>
              <a:t>; (g) pop retrieves and removes </a:t>
            </a:r>
            <a:r>
              <a:rPr i="1"/>
              <a:t>Jane </a:t>
            </a:r>
          </a:p>
        </p:txBody>
      </p:sp>
    </p:spTree>
    <p:extLst>
      <p:ext uri="{BB962C8B-B14F-4D97-AF65-F5344CB8AC3E}">
        <p14:creationId xmlns:p14="http://schemas.microsoft.com/office/powerpoint/2010/main" val="3335491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290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192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244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27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23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35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1000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256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14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17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912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3B09-5A60-4894-985C-8CFFAF679C5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2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3B09-5A60-4894-985C-8CFFAF679C5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6208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3B09-5A60-4894-985C-8CFFAF679C5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41971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548031F2-8792-4FBE-BAAE-9E555A72FC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94809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548031F2-8792-4FBE-BAAE-9E555A72FC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29923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69022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4441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01600" y="5549900"/>
            <a:ext cx="8928000" cy="81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2573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685800" y="6356349"/>
            <a:ext cx="8051700" cy="36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143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9CE8D5-8C01-4558-8F06-B71C3C22BDF0}" type="datetimeFigureOut">
              <a:rPr lang="en-US" smtClean="0"/>
              <a:pPr>
                <a:defRPr/>
              </a:pPr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9D5E-2CF6-4CFD-BA0C-49B83C4A13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7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3B09-5A60-4894-985C-8CFFAF679C5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5809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3B09-5A60-4894-985C-8CFFAF679C5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0146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3B09-5A60-4894-985C-8CFFAF679C5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7708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3B09-5A60-4894-985C-8CFFAF679C5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94987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3B09-5A60-4894-985C-8CFFAF679C5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5358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3B09-5A60-4894-985C-8CFFAF679C5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4505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3B09-5A60-4894-985C-8CFFAF679C5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1620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73B09-5A60-4894-985C-8CFFAF679C5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0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2" r:id="rId12"/>
    <p:sldLayoutId id="2147483693" r:id="rId13"/>
    <p:sldLayoutId id="2147483675" r:id="rId14"/>
    <p:sldLayoutId id="2147483694" r:id="rId15"/>
    <p:sldLayoutId id="2147483695" r:id="rId16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reercup.com/question?id=506722049327104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81000" y="2971800"/>
            <a:ext cx="7239000" cy="838200"/>
          </a:xfrm>
        </p:spPr>
        <p:txBody>
          <a:bodyPr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en-US" sz="3200" b="1" dirty="0" smtClean="0">
                <a:solidFill>
                  <a:srgbClr val="A32D1E"/>
                </a:solidFill>
              </a:rPr>
              <a:t>Chapter </a:t>
            </a:r>
            <a:r>
              <a:rPr lang="en-US" sz="3200" b="1" dirty="0" smtClean="0">
                <a:solidFill>
                  <a:srgbClr val="A32D1E"/>
                </a:solidFill>
              </a:rPr>
              <a:t>5-6: </a:t>
            </a:r>
            <a:r>
              <a:rPr lang="en-US" sz="3200" b="1" dirty="0" smtClean="0">
                <a:solidFill>
                  <a:srgbClr val="A32D1E"/>
                </a:solidFill>
              </a:rPr>
              <a:t>Stacks, Stack Implementation</a:t>
            </a:r>
            <a:endParaRPr lang="en-US" b="1" dirty="0">
              <a:solidFill>
                <a:srgbClr val="A32D1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5168" y="4572000"/>
            <a:ext cx="3583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 smtClean="0"/>
              <a:t>Manar</a:t>
            </a:r>
            <a:r>
              <a:rPr lang="en-US" sz="2400" b="1" dirty="0" smtClean="0"/>
              <a:t> Mohamed</a:t>
            </a:r>
          </a:p>
          <a:p>
            <a:pPr algn="r"/>
            <a:r>
              <a:rPr lang="en-US" sz="2400" dirty="0" smtClean="0"/>
              <a:t>mohamem@miamioh.edu</a:t>
            </a:r>
            <a:endParaRPr lang="en-US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F7F053F-D843-45BA-88E4-78F158A65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609600"/>
            <a:ext cx="4648200" cy="154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26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082A6656-8F69-445A-ADB7-863D1605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operation removes the top element of the stack?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B69B65F9-3021-4F1B-9051-B7224E90239B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11700" y="2370260"/>
            <a:ext cx="4260300" cy="34164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peek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pop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push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pull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puree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none of these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BC46DD9C-46DB-47D0-93EB-7E22E09C1227}"/>
              </a:ext>
            </a:extLst>
          </p:cNvPr>
          <p:cNvSpPr/>
          <p:nvPr/>
        </p:nvSpPr>
        <p:spPr>
          <a:xfrm>
            <a:off x="0" y="85725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1">
            <a:extLst>
              <a:ext uri="{FF2B5EF4-FFF2-40B4-BE49-F238E27FC236}">
                <a16:creationId xmlns:a16="http://schemas.microsoft.com/office/drawing/2014/main" id="{5A1CFA7A-3531-4B60-9876-D8269E6619F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34926" y="2749721"/>
            <a:ext cx="506413" cy="288036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594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082A6656-8F69-445A-ADB7-863D1605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operation looks at the top element of the stack?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B69B65F9-3021-4F1B-9051-B7224E90239B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11700" y="2370260"/>
            <a:ext cx="4260300" cy="34164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peek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pop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push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pull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puree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none of these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BC46DD9C-46DB-47D0-93EB-7E22E09C1227}"/>
              </a:ext>
            </a:extLst>
          </p:cNvPr>
          <p:cNvSpPr/>
          <p:nvPr/>
        </p:nvSpPr>
        <p:spPr>
          <a:xfrm>
            <a:off x="0" y="85725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1">
            <a:extLst>
              <a:ext uri="{FF2B5EF4-FFF2-40B4-BE49-F238E27FC236}">
                <a16:creationId xmlns:a16="http://schemas.microsoft.com/office/drawing/2014/main" id="{D4DD1BC9-9B94-4778-9D51-1B6AC911483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34926" y="2461685"/>
            <a:ext cx="612775" cy="288036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065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3262026E-0365-414B-AD8B-127C6C25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should happen if you attempt to peek or pop an empty stack?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75118CE8-AA70-4448-9A40-C3F40FD7E621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11700" y="2372541"/>
            <a:ext cx="4260300" cy="305358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return 0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return the string "empty"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return null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throw an </a:t>
            </a:r>
            <a:r>
              <a:rPr lang="en-US" dirty="0" err="1"/>
              <a:t>EmptyStackException</a:t>
            </a:r>
            <a:endParaRPr lang="en-US" dirty="0"/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9FAD9C2A-4E1E-4631-9538-4D79A6285847}"/>
              </a:ext>
            </a:extLst>
          </p:cNvPr>
          <p:cNvSpPr/>
          <p:nvPr/>
        </p:nvSpPr>
        <p:spPr>
          <a:xfrm>
            <a:off x="0" y="85725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1">
            <a:extLst>
              <a:ext uri="{FF2B5EF4-FFF2-40B4-BE49-F238E27FC236}">
                <a16:creationId xmlns:a16="http://schemas.microsoft.com/office/drawing/2014/main" id="{AFAFAB6B-3FB3-42B5-8F13-C69DF0A14F3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34926" y="3328074"/>
            <a:ext cx="3377311" cy="288036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367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r>
              <a:rPr lang="en"/>
              <a:t>Example of a Stack in use: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78" y="1874908"/>
            <a:ext cx="4593731" cy="3921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61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CE74AD5C-881F-4C9B-80C5-64516785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90" y="1076669"/>
            <a:ext cx="7092651" cy="994172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Consider the following code.  What is the value of sum?</a:t>
            </a:r>
            <a:br>
              <a:rPr lang="en-US" sz="2700" dirty="0"/>
            </a:br>
            <a:r>
              <a:rPr lang="en-US" sz="1350" dirty="0"/>
              <a:t/>
            </a:r>
            <a:br>
              <a:rPr lang="en-US" sz="1350" dirty="0"/>
            </a:br>
            <a:r>
              <a:rPr lang="en-US" sz="2700" dirty="0">
                <a:solidFill>
                  <a:srgbClr val="C00000"/>
                </a:solidFill>
                <a:latin typeface="Consolas" panose="020B0609020204030204" pitchFamily="49" charset="0"/>
              </a:rPr>
              <a:t>Stack&lt;Integer&gt; s = new Stack&lt;&gt;();</a:t>
            </a:r>
            <a:br>
              <a:rPr lang="en-US" sz="27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700" dirty="0" err="1">
                <a:solidFill>
                  <a:srgbClr val="C00000"/>
                </a:solidFill>
                <a:latin typeface="Consolas" panose="020B0609020204030204" pitchFamily="49" charset="0"/>
              </a:rPr>
              <a:t>s.push</a:t>
            </a:r>
            <a:r>
              <a:rPr lang="en-US" sz="2700" dirty="0">
                <a:solidFill>
                  <a:srgbClr val="C00000"/>
                </a:solidFill>
                <a:latin typeface="Consolas" panose="020B0609020204030204" pitchFamily="49" charset="0"/>
              </a:rPr>
              <a:t>(5);</a:t>
            </a:r>
            <a:br>
              <a:rPr lang="en-US" sz="27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700" dirty="0" err="1">
                <a:solidFill>
                  <a:srgbClr val="C00000"/>
                </a:solidFill>
                <a:latin typeface="Consolas" panose="020B0609020204030204" pitchFamily="49" charset="0"/>
              </a:rPr>
              <a:t>s.push</a:t>
            </a:r>
            <a:r>
              <a:rPr lang="en-US" sz="2700" dirty="0">
                <a:solidFill>
                  <a:srgbClr val="C00000"/>
                </a:solidFill>
                <a:latin typeface="Consolas" panose="020B0609020204030204" pitchFamily="49" charset="0"/>
              </a:rPr>
              <a:t>(10);</a:t>
            </a:r>
            <a:br>
              <a:rPr lang="en-US" sz="27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700" dirty="0" err="1">
                <a:solidFill>
                  <a:srgbClr val="C00000"/>
                </a:solidFill>
                <a:latin typeface="Consolas" panose="020B0609020204030204" pitchFamily="49" charset="0"/>
              </a:rPr>
              <a:t>s.push</a:t>
            </a:r>
            <a:r>
              <a:rPr lang="en-US" sz="2700" dirty="0">
                <a:solidFill>
                  <a:srgbClr val="C00000"/>
                </a:solidFill>
                <a:latin typeface="Consolas" panose="020B0609020204030204" pitchFamily="49" charset="0"/>
              </a:rPr>
              <a:t>(13);</a:t>
            </a:r>
            <a:br>
              <a:rPr lang="en-US" sz="27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7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2700" dirty="0">
                <a:solidFill>
                  <a:srgbClr val="C00000"/>
                </a:solidFill>
                <a:latin typeface="Consolas" panose="020B0609020204030204" pitchFamily="49" charset="0"/>
              </a:rPr>
              <a:t> sum = </a:t>
            </a:r>
            <a:r>
              <a:rPr lang="en-US" sz="2700" dirty="0" err="1">
                <a:solidFill>
                  <a:srgbClr val="C00000"/>
                </a:solidFill>
                <a:latin typeface="Consolas" panose="020B0609020204030204" pitchFamily="49" charset="0"/>
              </a:rPr>
              <a:t>s.pop</a:t>
            </a:r>
            <a:r>
              <a:rPr lang="en-US" sz="2700" dirty="0">
                <a:solidFill>
                  <a:srgbClr val="C00000"/>
                </a:solidFill>
                <a:latin typeface="Consolas" panose="020B0609020204030204" pitchFamily="49" charset="0"/>
              </a:rPr>
              <a:t>() + </a:t>
            </a:r>
            <a:r>
              <a:rPr lang="en-US" sz="2700" dirty="0" err="1">
                <a:solidFill>
                  <a:srgbClr val="C00000"/>
                </a:solidFill>
                <a:latin typeface="Consolas" panose="020B0609020204030204" pitchFamily="49" charset="0"/>
              </a:rPr>
              <a:t>s.peek</a:t>
            </a:r>
            <a:r>
              <a:rPr lang="en-US" sz="2700" dirty="0">
                <a:solidFill>
                  <a:srgbClr val="C00000"/>
                </a:solidFill>
                <a:latin typeface="Consolas" panose="020B0609020204030204" pitchFamily="49" charset="0"/>
              </a:rPr>
              <a:t>() + </a:t>
            </a:r>
            <a:r>
              <a:rPr lang="en-US" sz="2700" dirty="0" err="1">
                <a:solidFill>
                  <a:srgbClr val="C00000"/>
                </a:solidFill>
                <a:latin typeface="Consolas" panose="020B0609020204030204" pitchFamily="49" charset="0"/>
              </a:rPr>
              <a:t>s.pop</a:t>
            </a:r>
            <a:r>
              <a:rPr lang="en-US" sz="27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B9CB9FFB-7852-42B7-A6C1-F0C585AF1A3D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78604" y="3499751"/>
            <a:ext cx="3943350" cy="175236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20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23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28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33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36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5E6B60D3-70CA-4358-B4A6-84B21D3C2B81}"/>
              </a:ext>
            </a:extLst>
          </p:cNvPr>
          <p:cNvSpPr/>
          <p:nvPr/>
        </p:nvSpPr>
        <p:spPr>
          <a:xfrm>
            <a:off x="1" y="857251"/>
            <a:ext cx="9525" cy="9525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CAI1">
            <a:extLst>
              <a:ext uri="{FF2B5EF4-FFF2-40B4-BE49-F238E27FC236}">
                <a16:creationId xmlns:a16="http://schemas.microsoft.com/office/drawing/2014/main" id="{E4D95C18-30CE-4BF7-9327-BAA22832A08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01829" y="4455284"/>
            <a:ext cx="355600" cy="288036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883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r>
              <a:rPr lang="en">
                <a:solidFill>
                  <a:srgbClr val="C00000"/>
                </a:solidFill>
              </a:rPr>
              <a:t>The Stack ADT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pPr marL="457200" indent="-228600"/>
            <a:r>
              <a:rPr lang="en" dirty="0"/>
              <a:t>A "last-in-first-out" (LIFO) data type</a:t>
            </a:r>
          </a:p>
          <a:p>
            <a:pPr marL="457200" indent="-228600"/>
            <a:r>
              <a:rPr lang="en" dirty="0"/>
              <a:t>All additions and removals happen at the top of the stack</a:t>
            </a:r>
          </a:p>
          <a:p>
            <a:pPr marL="457200" indent="-228600"/>
            <a:r>
              <a:rPr lang="en" dirty="0"/>
              <a:t>Adding pushes things down.  Newest item is always on top.</a:t>
            </a:r>
          </a:p>
          <a:p>
            <a:pPr>
              <a:buNone/>
            </a:pPr>
            <a:endParaRPr dirty="0"/>
          </a:p>
          <a:p>
            <a:pPr>
              <a:buNone/>
            </a:pPr>
            <a:r>
              <a:rPr lang="en" dirty="0"/>
              <a:t>Expected operations:</a:t>
            </a:r>
          </a:p>
          <a:p>
            <a:pPr marL="457200" indent="-228600"/>
            <a:r>
              <a:rPr lang="en" dirty="0"/>
              <a:t>push(T) - pushes an item onto the top of the stack</a:t>
            </a:r>
          </a:p>
          <a:p>
            <a:pPr marL="457200" indent="-228600"/>
            <a:r>
              <a:rPr lang="en" dirty="0"/>
              <a:t>pop() - pops the top item off the stack</a:t>
            </a:r>
          </a:p>
          <a:p>
            <a:pPr marL="457200" indent="-228600"/>
            <a:r>
              <a:rPr lang="en" dirty="0"/>
              <a:t>peek() - looks at the top item without popping it</a:t>
            </a:r>
          </a:p>
          <a:p>
            <a:pPr marL="457200" indent="-228600"/>
            <a:r>
              <a:rPr lang="en" dirty="0"/>
              <a:t>isEmpty() - tells if the stack is empty </a:t>
            </a:r>
          </a:p>
          <a:p>
            <a:pPr marL="457200" indent="-228600"/>
            <a:r>
              <a:rPr lang="en" dirty="0"/>
              <a:t>clear() - removes all items  </a:t>
            </a:r>
          </a:p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904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 noGrp="1"/>
          </p:cNvSpPr>
          <p:nvPr>
            <p:ph type="title"/>
          </p:nvPr>
        </p:nvSpPr>
        <p:spPr>
          <a:xfrm>
            <a:off x="245917" y="211567"/>
            <a:ext cx="8520600" cy="763600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C00000"/>
                </a:solidFill>
              </a:rPr>
              <a:t>Specifications of the ADT Stack</a:t>
            </a:r>
          </a:p>
        </p:txBody>
      </p:sp>
      <p:graphicFrame>
        <p:nvGraphicFramePr>
          <p:cNvPr id="55" name="Table"/>
          <p:cNvGraphicFramePr/>
          <p:nvPr>
            <p:extLst>
              <p:ext uri="{D42A27DB-BD31-4B8C-83A1-F6EECF244321}">
                <p14:modId xmlns:p14="http://schemas.microsoft.com/office/powerpoint/2010/main" val="2696996869"/>
              </p:ext>
            </p:extLst>
          </p:nvPr>
        </p:nvGraphicFramePr>
        <p:xfrm>
          <a:off x="353317" y="1981200"/>
          <a:ext cx="8437365" cy="4653280"/>
        </p:xfrm>
        <a:graphic>
          <a:graphicData uri="http://schemas.openxmlformats.org/drawingml/2006/table">
            <a:tbl>
              <a:tblPr firstRow="1"/>
              <a:tblGrid>
                <a:gridCol w="1475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5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</a:rPr>
                        <a:t>Pseudocode</a:t>
                      </a:r>
                    </a:p>
                  </a:txBody>
                  <a:tcPr marL="0" marR="0" marT="0" marB="0" anchor="b" horzOverflow="overflow"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</a:rPr>
                        <a:t>UML</a:t>
                      </a:r>
                    </a:p>
                  </a:txBody>
                  <a:tcPr marL="0" marR="0" marT="0" marB="0" anchor="b" horzOverflow="overflow"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0" marR="0" marT="0" marB="0" anchor="b" horzOverflow="overflow"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push(newEntry)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+push(newEntry: T): void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Task: Adds a new entry to the top of the stack.
Input: </a:t>
                      </a:r>
                      <a:r>
                        <a:rPr sz="14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newEntry</a:t>
                      </a:r>
                      <a:r>
                        <a:rPr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is the new entry. 
Output: None.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pop()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+pop(): T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Task: Removes and returns the stack’s top entry.
Input: None.
Output: Returns the stack’s top entry.
Throws an exception if the stack is empty before the operation.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peek()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+peek(): T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Task: Retrieves the stack’s top entry without changing the stack in any way. 
Input: None.
Output: Returns the stack’s top entry.
Throws an exception if the stack is empty.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isEmpty()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+isEmpty(): boolean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Task: Detects whether the stack is empty. 
Input: None.
Output: Returns true if the stack is empty.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clear()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+clear(): void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Task: Removes all entries from the stack. 
Input: None.
Output: None.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6" name="Data…"/>
          <p:cNvSpPr txBox="1">
            <a:spLocks noGrp="1"/>
          </p:cNvSpPr>
          <p:nvPr>
            <p:ph type="body" sz="quarter" idx="1"/>
          </p:nvPr>
        </p:nvSpPr>
        <p:spPr>
          <a:xfrm>
            <a:off x="99829" y="1158099"/>
            <a:ext cx="8812776" cy="826402"/>
          </a:xfrm>
          <a:prstGeom prst="rect">
            <a:avLst/>
          </a:prstGeom>
        </p:spPr>
        <p:txBody>
          <a:bodyPr anchor="t"/>
          <a:lstStyle>
            <a:lvl1pPr marL="210311" indent="-140207" defTabSz="630936">
              <a:spcBef>
                <a:spcPts val="1000"/>
              </a:spcBef>
              <a:buClr>
                <a:srgbClr val="007FA3"/>
              </a:buClr>
              <a:buSzPct val="100000"/>
              <a:buFont typeface="Arial"/>
              <a:buChar char="•"/>
              <a:defRPr sz="1656" b="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576167" indent="-190595" defTabSz="630936">
              <a:spcBef>
                <a:spcPts val="1000"/>
              </a:spcBef>
              <a:buClr>
                <a:srgbClr val="007FA3"/>
              </a:buClr>
              <a:buSzPct val="100000"/>
              <a:buFont typeface="Arial"/>
              <a:buChar char="–"/>
              <a:defRPr sz="1656" b="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2pPr>
          </a:lstStyle>
          <a:p>
            <a:r>
              <a:rPr dirty="0"/>
              <a:t>Data</a:t>
            </a:r>
          </a:p>
          <a:p>
            <a:pPr lvl="1"/>
            <a:r>
              <a:rPr dirty="0"/>
              <a:t>A collection of objects in reverse chronological order and having the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1620482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C00000"/>
                </a:solidFill>
              </a:rPr>
              <a:t>Design Decision</a:t>
            </a:r>
          </a:p>
        </p:txBody>
      </p:sp>
      <p:sp>
        <p:nvSpPr>
          <p:cNvPr id="5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When stack is empty</a:t>
            </a:r>
          </a:p>
          <a:p>
            <a:pPr lvl="1"/>
            <a:r>
              <a:t>What to do with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t> and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peek</a:t>
            </a:r>
            <a:r>
              <a:t>?</a:t>
            </a:r>
          </a:p>
          <a:p>
            <a:r>
              <a:t>Possible actions</a:t>
            </a:r>
          </a:p>
          <a:p>
            <a:pPr lvl="1"/>
            <a:r>
              <a:t>Assume that the ADT is not empty;</a:t>
            </a:r>
          </a:p>
          <a:p>
            <a:pPr lvl="1"/>
            <a:r>
              <a:t>Return null.</a:t>
            </a:r>
          </a:p>
          <a:p>
            <a:pPr lvl="1"/>
            <a:r>
              <a:t>Throw an exception (which type?).</a:t>
            </a:r>
          </a:p>
        </p:txBody>
      </p:sp>
    </p:spTree>
    <p:extLst>
      <p:ext uri="{BB962C8B-B14F-4D97-AF65-F5344CB8AC3E}">
        <p14:creationId xmlns:p14="http://schemas.microsoft.com/office/powerpoint/2010/main" val="12919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Interface for the ADT Stack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4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A table titled, Abstract Data Type: Stack.&#10;&#10;Picture 1" descr="A table titled, Abstract Data Type: Stack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867" y="503390"/>
            <a:ext cx="8394828" cy="3106087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FIGURE 5-2 A stack of strings"/>
          <p:cNvSpPr txBox="1">
            <a:spLocks noGrp="1"/>
          </p:cNvSpPr>
          <p:nvPr>
            <p:ph type="body" sz="quarter" idx="1"/>
          </p:nvPr>
        </p:nvSpPr>
        <p:spPr>
          <a:xfrm>
            <a:off x="311700" y="5867399"/>
            <a:ext cx="8520600" cy="53340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defTabSz="749808">
              <a:defRPr sz="2952"/>
            </a:lvl1pPr>
          </a:lstStyle>
          <a:p>
            <a:r>
              <a:rPr dirty="0"/>
              <a:t>FIGURE 5-2 A stack of strings</a:t>
            </a:r>
          </a:p>
        </p:txBody>
      </p:sp>
      <p:sp>
        <p:nvSpPr>
          <p:cNvPr id="67" name="Example of a Stac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of a Stack</a:t>
            </a:r>
          </a:p>
        </p:txBody>
      </p:sp>
      <p:sp>
        <p:nvSpPr>
          <p:cNvPr id="68" name="StackInterface&lt;String&gt; stringStack = new OurStack&lt;&gt;();…"/>
          <p:cNvSpPr txBox="1"/>
          <p:nvPr/>
        </p:nvSpPr>
        <p:spPr>
          <a:xfrm>
            <a:off x="668845" y="3696554"/>
            <a:ext cx="7542471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StackInterface&lt;String&gt; stringStack = new OurStack&lt;&gt;();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3"/>
                </a:solidFill>
              </a:rPr>
              <a:t>(a)  </a:t>
            </a:r>
            <a:r>
              <a:t>stringStack.push(“Jim”);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3"/>
                </a:solidFill>
              </a:rPr>
              <a:t>(b)  </a:t>
            </a:r>
            <a:r>
              <a:t>stringStack.push("Jess");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3"/>
                </a:solidFill>
              </a:rPr>
              <a:t>(c)  </a:t>
            </a:r>
            <a:r>
              <a:t>stringStack.push("Jill");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3"/>
                </a:solidFill>
              </a:rPr>
              <a:t>(d)  </a:t>
            </a:r>
            <a:r>
              <a:t>stringStack.push("Jane");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3"/>
                </a:solidFill>
              </a:rPr>
              <a:t>(e)  </a:t>
            </a:r>
            <a:r>
              <a:t>stringStack.push("Joe");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3"/>
                </a:solidFill>
              </a:rPr>
              <a:t>(f)  </a:t>
            </a:r>
            <a:r>
              <a:t>stringStack.pop();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3"/>
                </a:solidFill>
              </a:rPr>
              <a:t>(g)  </a:t>
            </a:r>
            <a:r>
              <a:t>stringStack.pop();</a:t>
            </a:r>
          </a:p>
        </p:txBody>
      </p:sp>
    </p:spTree>
    <p:extLst>
      <p:ext uri="{BB962C8B-B14F-4D97-AF65-F5344CB8AC3E}">
        <p14:creationId xmlns:p14="http://schemas.microsoft.com/office/powerpoint/2010/main" val="3179823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>
                <a:solidFill>
                  <a:srgbClr val="C00000"/>
                </a:solidFill>
              </a:rPr>
              <a:t>Midterm exam logistics: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Next </a:t>
            </a:r>
            <a:r>
              <a:rPr lang="en-US" smtClean="0"/>
              <a:t>Thursday</a:t>
            </a:r>
            <a:r>
              <a:rPr lang="en" smtClean="0"/>
              <a:t> (</a:t>
            </a:r>
            <a:r>
              <a:rPr lang="en-US" smtClean="0"/>
              <a:t>October</a:t>
            </a:r>
            <a:r>
              <a:rPr lang="en" smtClean="0"/>
              <a:t> 11), </a:t>
            </a:r>
            <a:r>
              <a:rPr lang="en-US" smtClean="0"/>
              <a:t>lecture time</a:t>
            </a:r>
            <a:endParaRPr lang="en" smtClean="0"/>
          </a:p>
          <a:p>
            <a:pPr lvl="0"/>
            <a:r>
              <a:rPr lang="en-US" smtClean="0"/>
              <a:t>paper exam</a:t>
            </a:r>
            <a:endParaRPr lang="en" smtClean="0"/>
          </a:p>
          <a:p>
            <a:pPr lvl="0"/>
            <a:r>
              <a:rPr lang="en" smtClean="0"/>
              <a:t>no computers, no calculators, </a:t>
            </a:r>
            <a:r>
              <a:rPr lang="en-US" smtClean="0"/>
              <a:t>no notes</a:t>
            </a:r>
            <a:endParaRPr lang="en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9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C00000"/>
                </a:solidFill>
              </a:rPr>
              <a:t>Uses of a stack: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pPr marL="457200" indent="-228600"/>
            <a:r>
              <a:rPr lang="en" dirty="0"/>
              <a:t>Program stack keeps track of which methods are still in progress</a:t>
            </a:r>
          </a:p>
          <a:p>
            <a:pPr marL="457200" indent="-228600"/>
            <a:r>
              <a:rPr lang="en" dirty="0"/>
              <a:t>"stack overflow" means too many unresolved method calls are in progress</a:t>
            </a:r>
          </a:p>
          <a:p>
            <a:pPr marL="457200" indent="-228600"/>
            <a:r>
              <a:rPr lang="en" dirty="0"/>
              <a:t>Determining whether parentheses are balanced in a mathematical expression.  For example:</a:t>
            </a:r>
          </a:p>
          <a:p>
            <a:pPr marL="914400" lvl="1" indent="-228600"/>
            <a:r>
              <a:rPr lang="en" dirty="0"/>
              <a:t>Balanced:  (3 + 7 * (8 + 4)) * (2 + 5)</a:t>
            </a:r>
          </a:p>
          <a:p>
            <a:pPr marL="914400" lvl="1" indent="-228600"/>
            <a:r>
              <a:rPr lang="en" dirty="0"/>
              <a:t>Not balanced:  (4 + 5) * (6 + 7 * 8 + (4 * 3)</a:t>
            </a:r>
          </a:p>
          <a:p>
            <a:pPr marL="457200" indent="-228600"/>
            <a:r>
              <a:rPr lang="en" dirty="0"/>
              <a:t>See a more advanced problem here: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https://www.careercup.com/question?id=5067220493271040</a:t>
            </a:r>
          </a:p>
          <a:p>
            <a:pPr marL="457200" indent="-228600"/>
            <a:r>
              <a:rPr lang="en" dirty="0"/>
              <a:t>Evaluating mathematical expressions.  For example:</a:t>
            </a:r>
          </a:p>
          <a:p>
            <a:pPr marL="914400" lvl="1" indent="-228600"/>
            <a:r>
              <a:rPr lang="en" dirty="0"/>
              <a:t>(3 + 7 * (8 + 4)) * (2 + 5)</a:t>
            </a:r>
          </a:p>
        </p:txBody>
      </p:sp>
    </p:spTree>
    <p:extLst>
      <p:ext uri="{BB962C8B-B14F-4D97-AF65-F5344CB8AC3E}">
        <p14:creationId xmlns:p14="http://schemas.microsoft.com/office/powerpoint/2010/main" val="131569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r>
              <a:rPr lang="en"/>
              <a:t>Agenda: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pPr marL="457200" indent="-228600"/>
            <a:r>
              <a:rPr lang="en" dirty="0" smtClean="0"/>
              <a:t>Stack implementations</a:t>
            </a:r>
          </a:p>
          <a:p>
            <a:pPr marL="457200" indent="-228600"/>
            <a:r>
              <a:rPr lang="en" dirty="0"/>
              <a:t>Determining whether parentheses are balanced in a mathematical expression</a:t>
            </a:r>
            <a:endParaRPr lang="en" dirty="0"/>
          </a:p>
          <a:p>
            <a:pPr marL="457200" indent="-228600"/>
            <a:r>
              <a:rPr lang="en" dirty="0"/>
              <a:t>Infix and postfix expressions</a:t>
            </a:r>
          </a:p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855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r>
              <a:rPr lang="en"/>
              <a:t>Stack implementations: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pPr marL="457200" indent="-228600"/>
            <a:r>
              <a:rPr lang="en" dirty="0"/>
              <a:t>Link-based: </a:t>
            </a:r>
            <a:endParaRPr lang="en" sz="1800" dirty="0"/>
          </a:p>
          <a:p>
            <a:pPr marL="914400" lvl="1" indent="-342900">
              <a:buSzPct val="100000"/>
            </a:pPr>
            <a:r>
              <a:rPr lang="en" dirty="0"/>
              <a:t>easiest to access the head node, so that's where we push, pop, peek</a:t>
            </a:r>
          </a:p>
          <a:p>
            <a:pPr marL="914400" lvl="1" indent="-342900">
              <a:buSzPct val="100000"/>
            </a:pPr>
            <a:r>
              <a:rPr lang="en" dirty="0"/>
              <a:t>push, pop, peek, isEmpty, clear are O(1) operations</a:t>
            </a:r>
          </a:p>
          <a:p>
            <a:pPr marL="457200" indent="-228600"/>
            <a:endParaRPr lang="en" dirty="0"/>
          </a:p>
          <a:p>
            <a:pPr marL="457200" indent="-228600"/>
            <a:r>
              <a:rPr lang="en" dirty="0"/>
              <a:t>Array-based (what you'll do for homework): </a:t>
            </a:r>
          </a:p>
          <a:p>
            <a:pPr marL="914400" lvl="1" indent="-342900">
              <a:buSzPct val="100000"/>
            </a:pPr>
            <a:r>
              <a:rPr lang="en" dirty="0"/>
              <a:t>easiest to access the end of the array, so that'w where we push, pop, peek</a:t>
            </a:r>
          </a:p>
          <a:p>
            <a:pPr marL="914400" lvl="1" indent="-342900">
              <a:buSzPct val="100000"/>
            </a:pPr>
            <a:r>
              <a:rPr lang="en" dirty="0"/>
              <a:t>resize the array if more room is needed: create new array twice the size, copy values to new array</a:t>
            </a:r>
          </a:p>
          <a:p>
            <a:pPr marL="914400" lvl="1" indent="-342900">
              <a:buSzPct val="100000"/>
            </a:pPr>
            <a:r>
              <a:rPr lang="en" dirty="0"/>
              <a:t>pop, peek, isEmpty, clear are O(1) operations</a:t>
            </a:r>
          </a:p>
          <a:p>
            <a:pPr marL="914400" lvl="1" indent="-342900">
              <a:buSzPct val="100000"/>
            </a:pPr>
            <a:r>
              <a:rPr lang="en" dirty="0"/>
              <a:t>but what about push?</a:t>
            </a:r>
          </a:p>
          <a:p>
            <a:pPr>
              <a:lnSpc>
                <a:spcPct val="115000"/>
              </a:lnSpc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63163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r>
              <a:rPr lang="en"/>
              <a:t>push() and resizing the array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pPr marL="457200" indent="-228600"/>
            <a:r>
              <a:rPr lang="en"/>
              <a:t>Resizing the array is O(n)</a:t>
            </a:r>
          </a:p>
          <a:p>
            <a:pPr marL="457200" indent="-228600"/>
            <a:r>
              <a:rPr lang="en"/>
              <a:t>BUT...we don't have to resize every time.</a:t>
            </a:r>
          </a:p>
          <a:p>
            <a:pPr marL="457200" indent="-228600"/>
            <a:r>
              <a:rPr lang="en"/>
              <a:t>For example, if the array is size 500, and it's full, and we push one more value:</a:t>
            </a:r>
          </a:p>
          <a:p>
            <a:pPr marL="914400" lvl="1" indent="-228600"/>
            <a:r>
              <a:rPr lang="en"/>
              <a:t>We need to resize the array, BUT…</a:t>
            </a:r>
          </a:p>
          <a:p>
            <a:pPr marL="914400" lvl="1" indent="-228600"/>
            <a:r>
              <a:rPr lang="en"/>
              <a:t>We won't need to resize for the next 500 pushes</a:t>
            </a:r>
          </a:p>
          <a:p>
            <a:pPr marL="457200" indent="-228600"/>
            <a:r>
              <a:rPr lang="en"/>
              <a:t>Resizing is O(n), but that cost is "spread out" (amortized) over the next 500 pushes.</a:t>
            </a:r>
          </a:p>
          <a:p>
            <a:pPr marL="457200" indent="-228600"/>
            <a:r>
              <a:rPr lang="en"/>
              <a:t>So, push is still roughly O(1)</a:t>
            </a:r>
          </a:p>
        </p:txBody>
      </p:sp>
    </p:spTree>
    <p:extLst>
      <p:ext uri="{BB962C8B-B14F-4D97-AF65-F5344CB8AC3E}">
        <p14:creationId xmlns:p14="http://schemas.microsoft.com/office/powerpoint/2010/main" val="320804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 smtClean="0"/>
              <a:t>Link-based</a:t>
            </a:r>
            <a:r>
              <a:rPr lang="en" dirty="0"/>
              <a:t> </a:t>
            </a:r>
            <a:r>
              <a:rPr lang="en" dirty="0" smtClean="0"/>
              <a:t>Stack Implementation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IGURE 5-3 The contents of a stack during the scan of an expression that contains the balanced delimiters{ [ ( ) ] }"/>
          <p:cNvSpPr txBox="1">
            <a:spLocks noGrp="1"/>
          </p:cNvSpPr>
          <p:nvPr>
            <p:ph type="body" sz="quarter" idx="1"/>
          </p:nvPr>
        </p:nvSpPr>
        <p:spPr>
          <a:xfrm>
            <a:off x="457200" y="5335980"/>
            <a:ext cx="8229600" cy="949036"/>
          </a:xfrm>
          <a:prstGeom prst="rect">
            <a:avLst/>
          </a:prstGeom>
        </p:spPr>
        <p:txBody>
          <a:bodyPr/>
          <a:lstStyle>
            <a:lvl1pPr defTabSz="530351">
              <a:defRPr sz="2551"/>
            </a:lvl1pPr>
          </a:lstStyle>
          <a:p>
            <a:r>
              <a:rPr dirty="0"/>
              <a:t>FIGURE 5-3 The contents of a stack during the scan of an expression that contains the balanced delimiters{ [ ( ) ] }</a:t>
            </a:r>
          </a:p>
        </p:txBody>
      </p:sp>
      <p:sp>
        <p:nvSpPr>
          <p:cNvPr id="7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C00000"/>
                </a:solidFill>
              </a:rPr>
              <a:t>Processing Algebraic Expressions</a:t>
            </a:r>
          </a:p>
        </p:txBody>
      </p:sp>
      <p:pic>
        <p:nvPicPr>
          <p:cNvPr id="80" name="Stack contains balanced delimiters left brace, left bracket, left parenthesis, right parenthesis, right brace, right bracket.&#10;&#10;Picture 2" descr="Stack contains balanced delimiters left brace, left bracket, left parenthesis, right parenthesis, right brace, right bracket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971" y="1712073"/>
            <a:ext cx="8458201" cy="30087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20373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IGURE 5-4 The contents of a stack during the scan of an expression that contains the unbalanced delimiters { [ ( ] ) }"/>
          <p:cNvSpPr txBox="1">
            <a:spLocks noGrp="1"/>
          </p:cNvSpPr>
          <p:nvPr>
            <p:ph type="body" sz="quarter" idx="1"/>
          </p:nvPr>
        </p:nvSpPr>
        <p:spPr>
          <a:xfrm>
            <a:off x="457200" y="5447567"/>
            <a:ext cx="8229600" cy="837449"/>
          </a:xfrm>
          <a:prstGeom prst="rect">
            <a:avLst/>
          </a:prstGeom>
        </p:spPr>
        <p:txBody>
          <a:bodyPr/>
          <a:lstStyle/>
          <a:p>
            <a:pPr defTabSz="475487">
              <a:defRPr sz="2288"/>
            </a:pPr>
            <a:r>
              <a:t>FIGURE 5-4 The contents of a stack during the scan of an expression that contains the </a:t>
            </a:r>
            <a:r>
              <a:rPr>
                <a:solidFill>
                  <a:schemeClr val="accent3"/>
                </a:solidFill>
              </a:rPr>
              <a:t>unbalanced</a:t>
            </a:r>
            <a:r>
              <a:t> delimiters { [ ( ] ) }</a:t>
            </a:r>
          </a:p>
        </p:txBody>
      </p:sp>
      <p:sp>
        <p:nvSpPr>
          <p:cNvPr id="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C00000"/>
                </a:solidFill>
              </a:rPr>
              <a:t>Processing Algebraic Expressions</a:t>
            </a:r>
          </a:p>
        </p:txBody>
      </p:sp>
      <p:pic>
        <p:nvPicPr>
          <p:cNvPr id="84" name="Stack contains unbalanced delimiters left brace, left bracket, left parenthesis, right bracket right bracket, right parenthesis, right brace.&#10;&#10;Picture 2" descr="Stack contains unbalanced delimiters left brace, left bracket, left parenthesis, right bracket right bracket, right parenthesis, right brace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6858" y="1203756"/>
            <a:ext cx="7630284" cy="40277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8937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IGURE 5-5 The contents of a stack during the scan of an expression that contains the unbalanced delimiters [ ( ) ] }"/>
          <p:cNvSpPr txBox="1">
            <a:spLocks noGrp="1"/>
          </p:cNvSpPr>
          <p:nvPr>
            <p:ph type="body" sz="quarter" idx="1"/>
          </p:nvPr>
        </p:nvSpPr>
        <p:spPr>
          <a:xfrm>
            <a:off x="457200" y="5447567"/>
            <a:ext cx="8229600" cy="837449"/>
          </a:xfrm>
          <a:prstGeom prst="rect">
            <a:avLst/>
          </a:prstGeom>
        </p:spPr>
        <p:txBody>
          <a:bodyPr/>
          <a:lstStyle/>
          <a:p>
            <a:pPr defTabSz="475487">
              <a:defRPr sz="2288"/>
            </a:pPr>
            <a:r>
              <a:t>FIGURE 5-5 The contents of a stack during the scan of an expression that contains the </a:t>
            </a:r>
            <a:r>
              <a:rPr>
                <a:solidFill>
                  <a:schemeClr val="accent3"/>
                </a:solidFill>
              </a:rPr>
              <a:t>unbalanced</a:t>
            </a:r>
            <a:r>
              <a:t> delimiters [ ( ) ] }</a:t>
            </a:r>
          </a:p>
        </p:txBody>
      </p:sp>
      <p:sp>
        <p:nvSpPr>
          <p:cNvPr id="8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C00000"/>
                </a:solidFill>
              </a:rPr>
              <a:t>Processing Algebraic Expressions</a:t>
            </a:r>
          </a:p>
        </p:txBody>
      </p:sp>
      <p:pic>
        <p:nvPicPr>
          <p:cNvPr id="88" name="Stack contains unbalanced delimiters left brace, left parenthesis, right parenthesis, right bracket, right brace.&#10;&#10;Picture 2" descr="Stack contains unbalanced delimiters left brace, left parenthesis, right parenthesis, right bracket, right brace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040102"/>
            <a:ext cx="8410741" cy="42894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7703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IGURE 5-6 The contents of a stack during the scan of an expression that contains the unbalanced delimiters { [ ( ) ]"/>
          <p:cNvSpPr txBox="1">
            <a:spLocks noGrp="1"/>
          </p:cNvSpPr>
          <p:nvPr>
            <p:ph type="body" sz="quarter" idx="1"/>
          </p:nvPr>
        </p:nvSpPr>
        <p:spPr>
          <a:xfrm>
            <a:off x="457200" y="5447567"/>
            <a:ext cx="8229600" cy="837449"/>
          </a:xfrm>
          <a:prstGeom prst="rect">
            <a:avLst/>
          </a:prstGeom>
        </p:spPr>
        <p:txBody>
          <a:bodyPr/>
          <a:lstStyle/>
          <a:p>
            <a:pPr defTabSz="475487">
              <a:defRPr sz="2288"/>
            </a:pPr>
            <a:r>
              <a:t>FIGURE 5-6 The contents of a stack during the scan of an expression that contains the </a:t>
            </a:r>
            <a:r>
              <a:rPr>
                <a:solidFill>
                  <a:schemeClr val="accent3"/>
                </a:solidFill>
              </a:rPr>
              <a:t>unbalanced</a:t>
            </a:r>
            <a:r>
              <a:t> delimiters { [ ( ) ]</a:t>
            </a:r>
          </a:p>
        </p:txBody>
      </p:sp>
      <p:sp>
        <p:nvSpPr>
          <p:cNvPr id="9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C00000"/>
                </a:solidFill>
              </a:rPr>
              <a:t>Processing Algebraic Expressions</a:t>
            </a:r>
          </a:p>
        </p:txBody>
      </p:sp>
      <p:pic>
        <p:nvPicPr>
          <p:cNvPr id="92" name="Stack contains unbalanced delimiters left brace, left bracket, left parenthesis, right parenthesis right bracket.&#10;&#10;Picture 2" descr="Stack contains unbalanced delimiters left brace, left bracket, left parenthesis, right parenthesis right bracket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812" y="1259858"/>
            <a:ext cx="8538810" cy="392785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49739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Processing Algebraic </a:t>
            </a:r>
            <a:r>
              <a:rPr lang="en-US" dirty="0" smtClean="0">
                <a:solidFill>
                  <a:srgbClr val="C00000"/>
                </a:solidFill>
              </a:rPr>
              <a:t>Expressions Code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rgbClr val="C00000"/>
                </a:solidFill>
              </a:rPr>
              <a:t>Midterm exam: content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Everything we have done up to </a:t>
            </a:r>
            <a:r>
              <a:rPr lang="en" dirty="0" smtClean="0"/>
              <a:t>today’s lecture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All covered content is fair game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Heaviest focus on the things we have done the most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Content:</a:t>
            </a:r>
            <a:endParaRPr lang="en" dirty="0"/>
          </a:p>
          <a:p>
            <a:pPr marL="914400" lvl="1" indent="-228600">
              <a:spcBef>
                <a:spcPts val="0"/>
              </a:spcBef>
            </a:pPr>
            <a:r>
              <a:rPr lang="en" dirty="0"/>
              <a:t>Chapters 1 through </a:t>
            </a:r>
            <a:r>
              <a:rPr lang="en" dirty="0" smtClean="0"/>
              <a:t>6</a:t>
            </a:r>
            <a:endParaRPr lang="en" dirty="0"/>
          </a:p>
          <a:p>
            <a:pPr marL="914400" lvl="1" indent="-228600">
              <a:spcBef>
                <a:spcPts val="0"/>
              </a:spcBef>
            </a:pPr>
            <a:r>
              <a:rPr lang="en" dirty="0"/>
              <a:t>ADTs: Bag, Set, </a:t>
            </a:r>
            <a:r>
              <a:rPr lang="en" dirty="0" smtClean="0"/>
              <a:t>Stack</a:t>
            </a:r>
            <a:endParaRPr lang="en" dirty="0"/>
          </a:p>
          <a:p>
            <a:pPr marL="914400" lvl="1" indent="-228600">
              <a:spcBef>
                <a:spcPts val="0"/>
              </a:spcBef>
            </a:pPr>
            <a:r>
              <a:rPr lang="en" dirty="0"/>
              <a:t>Implementations: array-based (fixed, resizable) and link-based, working with interfaces, generics</a:t>
            </a:r>
          </a:p>
          <a:p>
            <a:pPr marL="914400" lvl="1" indent="-228600">
              <a:spcBef>
                <a:spcPts val="0"/>
              </a:spcBef>
            </a:pPr>
            <a:r>
              <a:rPr lang="en" dirty="0"/>
              <a:t>Big Oh</a:t>
            </a:r>
          </a:p>
          <a:p>
            <a:pPr marL="914400" lvl="1" indent="-228600">
              <a:spcBef>
                <a:spcPts val="0"/>
              </a:spcBef>
            </a:pPr>
            <a:r>
              <a:rPr lang="en" dirty="0"/>
              <a:t>Infix, postfix expressions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r>
              <a:rPr lang="en">
                <a:solidFill>
                  <a:srgbClr val="C00000"/>
                </a:solidFill>
              </a:rPr>
              <a:t>Infix and Postfix expressions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en" sz="2400" dirty="0"/>
              <a:t>Evaluate each of these infix expressions…</a:t>
            </a:r>
          </a:p>
          <a:p>
            <a:pPr marL="457200" indent="-381000">
              <a:buSzPct val="100000"/>
            </a:pPr>
            <a:r>
              <a:rPr lang="en" sz="2400" dirty="0"/>
              <a:t>3 + 4 * 5</a:t>
            </a:r>
          </a:p>
          <a:p>
            <a:pPr marL="457200" indent="-381000">
              <a:buSzPct val="100000"/>
            </a:pPr>
            <a:r>
              <a:rPr lang="en" sz="2400" dirty="0"/>
              <a:t>(3 + 4) * 5</a:t>
            </a:r>
          </a:p>
          <a:p>
            <a:pPr marL="457200" indent="-381000">
              <a:buSzPct val="100000"/>
            </a:pPr>
            <a:r>
              <a:rPr lang="en" sz="2400" dirty="0"/>
              <a:t>10 ^ 3</a:t>
            </a:r>
          </a:p>
          <a:p>
            <a:pPr marL="457200" indent="-381000">
              <a:buSzPct val="100000"/>
            </a:pPr>
            <a:r>
              <a:rPr lang="en" sz="2400" dirty="0"/>
              <a:t>2 ^ 2 ^ 3</a:t>
            </a:r>
          </a:p>
          <a:p>
            <a:pPr marL="457200" indent="-381000">
              <a:buSzPct val="100000"/>
            </a:pPr>
            <a:r>
              <a:rPr lang="en" sz="2400" dirty="0"/>
              <a:t>15 % 4 - 2 + 13</a:t>
            </a:r>
          </a:p>
          <a:p>
            <a:pPr marL="457200" indent="-381000">
              <a:buSzPct val="100000"/>
            </a:pPr>
            <a:r>
              <a:rPr lang="en" sz="2400" dirty="0"/>
              <a:t>3 + 4 * (10 / 2 - 3) + 6</a:t>
            </a:r>
          </a:p>
        </p:txBody>
      </p:sp>
    </p:spTree>
    <p:extLst>
      <p:ext uri="{BB962C8B-B14F-4D97-AF65-F5344CB8AC3E}">
        <p14:creationId xmlns:p14="http://schemas.microsoft.com/office/powerpoint/2010/main" val="32856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C00000"/>
                </a:solidFill>
              </a:rPr>
              <a:t>Notice how these are evaluated differently: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en"/>
              <a:t>2 ^ 2 ^ 3      means   2 ^ (2 ^ 3)</a:t>
            </a:r>
          </a:p>
          <a:p>
            <a:pPr>
              <a:buNone/>
            </a:pPr>
            <a:r>
              <a:rPr lang="en"/>
              <a:t>2 - 2 - 3       means   (2 - 2) - 3</a:t>
            </a:r>
          </a:p>
        </p:txBody>
      </p:sp>
    </p:spTree>
    <p:extLst>
      <p:ext uri="{BB962C8B-B14F-4D97-AF65-F5344CB8AC3E}">
        <p14:creationId xmlns:p14="http://schemas.microsoft.com/office/powerpoint/2010/main" val="28990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C00000"/>
                </a:solidFill>
              </a:rPr>
              <a:t>Operator precedence, from highest to lowest: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en" sz="24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Expressions in parentheses</a:t>
            </a:r>
          </a:p>
          <a:p>
            <a:pPr>
              <a:buNone/>
            </a:pPr>
            <a:r>
              <a:rPr lang="en" sz="24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</a:p>
          <a:p>
            <a:pPr>
              <a:buNone/>
            </a:pPr>
            <a:r>
              <a:rPr lang="en" sz="24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* / %</a:t>
            </a:r>
            <a:r>
              <a:rPr lang="en" dirty="0">
                <a:solidFill>
                  <a:schemeClr val="accent1"/>
                </a:solidFill>
              </a:rPr>
              <a:t>   </a:t>
            </a:r>
            <a:r>
              <a:rPr lang="en" dirty="0"/>
              <a:t>		(equal precedence)</a:t>
            </a:r>
          </a:p>
          <a:p>
            <a:pPr>
              <a:buNone/>
            </a:pPr>
            <a:r>
              <a:rPr lang="en" sz="24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+ - </a:t>
            </a:r>
            <a:r>
              <a:rPr lang="en" dirty="0">
                <a:solidFill>
                  <a:schemeClr val="accent1"/>
                </a:solidFill>
              </a:rPr>
              <a:t>     </a:t>
            </a:r>
            <a:r>
              <a:rPr lang="en" dirty="0"/>
              <a:t>		(equal precedence)</a:t>
            </a:r>
          </a:p>
        </p:txBody>
      </p:sp>
    </p:spTree>
    <p:extLst>
      <p:ext uri="{BB962C8B-B14F-4D97-AF65-F5344CB8AC3E}">
        <p14:creationId xmlns:p14="http://schemas.microsoft.com/office/powerpoint/2010/main" val="3476318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C00000"/>
                </a:solidFill>
              </a:rPr>
              <a:t>When we evaluate a complicated expression...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en" sz="3000" dirty="0">
                <a:solidFill>
                  <a:schemeClr val="accent1"/>
                </a:solidFill>
              </a:rPr>
              <a:t>3 + 4 * (10 / 2 - 3) + 6</a:t>
            </a:r>
          </a:p>
          <a:p>
            <a:pPr marL="457200" indent="-228600"/>
            <a:r>
              <a:rPr lang="en" dirty="0"/>
              <a:t>We can't just evaluate left to right.</a:t>
            </a:r>
          </a:p>
          <a:p>
            <a:pPr marL="457200" indent="-228600"/>
            <a:r>
              <a:rPr lang="en" dirty="0"/>
              <a:t>When we see "+", we can't add until we know it's the right time.</a:t>
            </a:r>
          </a:p>
          <a:p>
            <a:pPr marL="457200" indent="-228600"/>
            <a:r>
              <a:rPr lang="en" dirty="0"/>
              <a:t>Certain operations need to be put "on hold" so that we can come back to them later, when it's time.</a:t>
            </a:r>
          </a:p>
          <a:p>
            <a:pPr marL="457200" indent="-228600"/>
            <a:r>
              <a:rPr lang="en" dirty="0"/>
              <a:t>In this case, what is the first calculation that will actually take place?</a:t>
            </a:r>
          </a:p>
          <a:p>
            <a:pPr marL="457200" indent="-228600"/>
            <a:r>
              <a:rPr lang="en" dirty="0"/>
              <a:t>What is the last calculation that will take place?</a:t>
            </a:r>
          </a:p>
          <a:p>
            <a:pPr marL="457200" indent="-228600"/>
            <a:r>
              <a:rPr lang="en" dirty="0"/>
              <a:t>How can we write a program that evaluates expressions like this?</a:t>
            </a:r>
          </a:p>
        </p:txBody>
      </p:sp>
    </p:spTree>
    <p:extLst>
      <p:ext uri="{BB962C8B-B14F-4D97-AF65-F5344CB8AC3E}">
        <p14:creationId xmlns:p14="http://schemas.microsoft.com/office/powerpoint/2010/main" val="299183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C00000"/>
                </a:solidFill>
              </a:rPr>
              <a:t>One solution...a two step process: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pPr marL="457200" indent="-228600"/>
            <a:r>
              <a:rPr lang="en" dirty="0"/>
              <a:t>Convert the infix expression to a </a:t>
            </a:r>
            <a:r>
              <a:rPr lang="en" u="sng" dirty="0"/>
              <a:t>postfix expression</a:t>
            </a:r>
          </a:p>
          <a:p>
            <a:pPr marL="457200" indent="-228600"/>
            <a:r>
              <a:rPr lang="en" dirty="0"/>
              <a:t>Evaluate the </a:t>
            </a:r>
            <a:r>
              <a:rPr lang="en" u="sng" dirty="0"/>
              <a:t>postfix expression</a:t>
            </a:r>
          </a:p>
          <a:p>
            <a:pPr>
              <a:buNone/>
            </a:pPr>
            <a:r>
              <a:rPr lang="en" dirty="0"/>
              <a:t>Is this the only way?  No.  But it works well.  And once you understand it, you can start thinking of ways to do it in one step instead of two.</a:t>
            </a:r>
          </a:p>
        </p:txBody>
      </p:sp>
    </p:spTree>
    <p:extLst>
      <p:ext uri="{BB962C8B-B14F-4D97-AF65-F5344CB8AC3E}">
        <p14:creationId xmlns:p14="http://schemas.microsoft.com/office/powerpoint/2010/main" val="866914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C00000"/>
                </a:solidFill>
              </a:rPr>
              <a:t>What is a postfix expression?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The expression puts the </a:t>
            </a:r>
            <a:r>
              <a:rPr lang="en" u="sng" dirty="0"/>
              <a:t>operator</a:t>
            </a:r>
            <a:r>
              <a:rPr lang="en" dirty="0"/>
              <a:t> (such as +) </a:t>
            </a:r>
            <a:r>
              <a:rPr lang="en" i="1" dirty="0"/>
              <a:t>after </a:t>
            </a:r>
            <a:r>
              <a:rPr lang="en" dirty="0"/>
              <a:t>the </a:t>
            </a:r>
            <a:r>
              <a:rPr lang="en" u="sng" dirty="0"/>
              <a:t>operands</a:t>
            </a:r>
            <a:r>
              <a:rPr lang="en" dirty="0"/>
              <a:t> (the numbers</a:t>
            </a:r>
            <a:r>
              <a:rPr lang="en" dirty="0" smtClean="0"/>
              <a:t>)</a:t>
            </a:r>
          </a:p>
          <a:p>
            <a:endParaRPr lang="en" dirty="0"/>
          </a:p>
          <a:p>
            <a:r>
              <a:rPr lang="en" dirty="0"/>
              <a:t>Infix puts the operator between the operands.</a:t>
            </a:r>
          </a:p>
          <a:p>
            <a:pPr>
              <a:buNone/>
            </a:pPr>
            <a:endParaRPr lang="en" sz="2800" dirty="0" smtClean="0"/>
          </a:p>
          <a:p>
            <a:pPr lvl="1">
              <a:buNone/>
            </a:pPr>
            <a:r>
              <a:rPr lang="en" sz="2400" dirty="0" smtClean="0">
                <a:solidFill>
                  <a:schemeClr val="accent1"/>
                </a:solidFill>
              </a:rPr>
              <a:t>Infix</a:t>
            </a:r>
            <a:r>
              <a:rPr lang="en" sz="2400" dirty="0">
                <a:solidFill>
                  <a:schemeClr val="accent1"/>
                </a:solidFill>
              </a:rPr>
              <a:t>: </a:t>
            </a:r>
            <a:r>
              <a:rPr lang="en" sz="2400" dirty="0" smtClean="0">
                <a:solidFill>
                  <a:schemeClr val="accent1"/>
                </a:solidFill>
              </a:rPr>
              <a:t>     </a:t>
            </a:r>
            <a:r>
              <a:rPr lang="en" sz="2400" dirty="0" smtClean="0"/>
              <a:t>3 </a:t>
            </a:r>
            <a:r>
              <a:rPr lang="en" sz="2400" dirty="0"/>
              <a:t>+ 4</a:t>
            </a:r>
          </a:p>
          <a:p>
            <a:pPr lvl="1">
              <a:buNone/>
            </a:pPr>
            <a:r>
              <a:rPr lang="en" sz="2400" dirty="0">
                <a:solidFill>
                  <a:schemeClr val="accent1"/>
                </a:solidFill>
              </a:rPr>
              <a:t>Postfix:  </a:t>
            </a:r>
            <a:r>
              <a:rPr lang="en" sz="2400" dirty="0"/>
              <a:t>3 4 +</a:t>
            </a:r>
          </a:p>
        </p:txBody>
      </p:sp>
    </p:spTree>
    <p:extLst>
      <p:ext uri="{BB962C8B-B14F-4D97-AF65-F5344CB8AC3E}">
        <p14:creationId xmlns:p14="http://schemas.microsoft.com/office/powerpoint/2010/main" val="3920864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C00000"/>
                </a:solidFill>
              </a:rPr>
              <a:t>Converting from infix to postfix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pPr marL="457200" indent="-228600"/>
            <a:r>
              <a:rPr lang="en" dirty="0"/>
              <a:t>Both expressions will have the numbers in the exact same order.</a:t>
            </a:r>
          </a:p>
          <a:p>
            <a:pPr marL="457200" indent="-228600"/>
            <a:r>
              <a:rPr lang="en" dirty="0"/>
              <a:t>Postfix will put the operators in the order they will be evaluated.</a:t>
            </a:r>
          </a:p>
          <a:p>
            <a:pPr marL="457200" indent="-228600"/>
            <a:r>
              <a:rPr lang="en" dirty="0"/>
              <a:t>Postfix does not have (or need) parentheses.</a:t>
            </a:r>
          </a:p>
          <a:p>
            <a:pPr marL="457200" indent="-228600"/>
            <a:r>
              <a:rPr lang="en" dirty="0"/>
              <a:t>Example:</a:t>
            </a:r>
          </a:p>
          <a:p>
            <a:pPr lvl="2">
              <a:buNone/>
            </a:pPr>
            <a:r>
              <a:rPr lang="en" sz="2400" dirty="0">
                <a:solidFill>
                  <a:schemeClr val="accent1"/>
                </a:solidFill>
              </a:rPr>
              <a:t>Infix:</a:t>
            </a:r>
            <a:r>
              <a:rPr lang="en" sz="2400" dirty="0">
                <a:solidFill>
                  <a:schemeClr val="dk1"/>
                </a:solidFill>
              </a:rPr>
              <a:t>	</a:t>
            </a:r>
            <a:r>
              <a:rPr lang="en" sz="2400" dirty="0" smtClean="0">
                <a:solidFill>
                  <a:schemeClr val="dk1"/>
                </a:solidFill>
              </a:rPr>
              <a:t>          3 </a:t>
            </a:r>
            <a:r>
              <a:rPr lang="en" sz="2400" dirty="0">
                <a:solidFill>
                  <a:schemeClr val="dk1"/>
                </a:solidFill>
              </a:rPr>
              <a:t>+ 4 * (10 / 2 - 3) + 6</a:t>
            </a:r>
          </a:p>
          <a:p>
            <a:pPr lvl="2">
              <a:buNone/>
            </a:pPr>
            <a:r>
              <a:rPr lang="en" sz="2400" dirty="0">
                <a:solidFill>
                  <a:schemeClr val="accent1"/>
                </a:solidFill>
              </a:rPr>
              <a:t>Postfix:</a:t>
            </a:r>
            <a:r>
              <a:rPr lang="en" sz="2400" dirty="0">
                <a:solidFill>
                  <a:schemeClr val="dk1"/>
                </a:solidFill>
              </a:rPr>
              <a:t>	3 4 10 2 / 3 - * + 6 +</a:t>
            </a:r>
          </a:p>
          <a:p>
            <a:pPr>
              <a:buNone/>
            </a:pPr>
            <a:endParaRPr dirty="0"/>
          </a:p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664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r>
              <a:rPr lang="en">
                <a:solidFill>
                  <a:srgbClr val="C00000"/>
                </a:solidFill>
              </a:rPr>
              <a:t>Doing easy ones in your head: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ct val="36666"/>
              <a:buNone/>
            </a:pPr>
            <a:r>
              <a:rPr lang="en" sz="3000" dirty="0">
                <a:solidFill>
                  <a:schemeClr val="accent1"/>
                </a:solidFill>
              </a:rPr>
              <a:t>Infix:</a:t>
            </a:r>
            <a:r>
              <a:rPr lang="en" sz="3000" dirty="0">
                <a:solidFill>
                  <a:schemeClr val="dk1"/>
                </a:solidFill>
              </a:rPr>
              <a:t>	3 * 4 + 6</a:t>
            </a:r>
          </a:p>
          <a:p>
            <a:pPr>
              <a:buClr>
                <a:schemeClr val="dk1"/>
              </a:buClr>
              <a:buSzPct val="36666"/>
              <a:buNone/>
            </a:pPr>
            <a:r>
              <a:rPr lang="en" sz="3000" dirty="0">
                <a:solidFill>
                  <a:schemeClr val="accent1"/>
                </a:solidFill>
              </a:rPr>
              <a:t>Postfix:</a:t>
            </a:r>
            <a:r>
              <a:rPr lang="en" sz="3000" dirty="0">
                <a:solidFill>
                  <a:schemeClr val="dk1"/>
                </a:solidFill>
              </a:rPr>
              <a:t>	3 4 * 6 +</a:t>
            </a:r>
          </a:p>
        </p:txBody>
      </p:sp>
    </p:spTree>
    <p:extLst>
      <p:ext uri="{BB962C8B-B14F-4D97-AF65-F5344CB8AC3E}">
        <p14:creationId xmlns:p14="http://schemas.microsoft.com/office/powerpoint/2010/main" val="352414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C00000"/>
                </a:solidFill>
              </a:rPr>
              <a:t>Doing easy ones in your head: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en" sz="3000" dirty="0">
                <a:solidFill>
                  <a:schemeClr val="accent1"/>
                </a:solidFill>
              </a:rPr>
              <a:t>Infix:	</a:t>
            </a:r>
            <a:r>
              <a:rPr lang="en" sz="3000" dirty="0">
                <a:solidFill>
                  <a:schemeClr val="dk1"/>
                </a:solidFill>
              </a:rPr>
              <a:t>6 + 3 * 4</a:t>
            </a:r>
          </a:p>
          <a:p>
            <a:pPr>
              <a:buNone/>
            </a:pPr>
            <a:r>
              <a:rPr lang="en" sz="3000" dirty="0">
                <a:solidFill>
                  <a:schemeClr val="accent1"/>
                </a:solidFill>
              </a:rPr>
              <a:t>Postfix:	</a:t>
            </a:r>
            <a:r>
              <a:rPr lang="en" sz="3000" dirty="0">
                <a:solidFill>
                  <a:schemeClr val="dk1"/>
                </a:solidFill>
              </a:rPr>
              <a:t>6 3 4 * +</a:t>
            </a:r>
          </a:p>
        </p:txBody>
      </p:sp>
    </p:spTree>
    <p:extLst>
      <p:ext uri="{BB962C8B-B14F-4D97-AF65-F5344CB8AC3E}">
        <p14:creationId xmlns:p14="http://schemas.microsoft.com/office/powerpoint/2010/main" val="9081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C00000"/>
                </a:solidFill>
              </a:rPr>
              <a:t>Wait...why are we doing this?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en" dirty="0"/>
              <a:t>Postfix seems more confusing.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074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rgbClr val="C00000"/>
                </a:solidFill>
              </a:rPr>
              <a:t>Midterm exam: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228600"/>
            <a:r>
              <a:rPr lang="en" dirty="0"/>
              <a:t>Format (not a legally binding list):</a:t>
            </a:r>
          </a:p>
          <a:p>
            <a:pPr marL="914400" lvl="1" indent="-228600"/>
            <a:r>
              <a:rPr lang="en" dirty="0"/>
              <a:t>Some short answer (such as quiz-type questions)</a:t>
            </a:r>
          </a:p>
          <a:p>
            <a:pPr marL="914400" lvl="1" indent="-228600"/>
            <a:r>
              <a:rPr lang="en" dirty="0"/>
              <a:t>Reading code (what's the output? what's the error? what's Big Oh?)</a:t>
            </a:r>
          </a:p>
          <a:p>
            <a:pPr marL="914400" lvl="1" indent="-228600"/>
            <a:r>
              <a:rPr lang="en" dirty="0"/>
              <a:t>Writing code (implement this method, modify that method, and so on)</a:t>
            </a:r>
          </a:p>
          <a:p>
            <a:pPr marL="228600" lvl="0" indent="0">
              <a:buNone/>
            </a:pPr>
            <a:endParaRPr lang="en" dirty="0"/>
          </a:p>
          <a:p>
            <a:pPr marL="457200" lvl="0" indent="-228600"/>
            <a:r>
              <a:rPr lang="en" dirty="0"/>
              <a:t>How to study:</a:t>
            </a:r>
          </a:p>
          <a:p>
            <a:pPr marL="914400" lvl="1" indent="-228600"/>
            <a:r>
              <a:rPr lang="en" dirty="0"/>
              <a:t>Notes </a:t>
            </a:r>
            <a:r>
              <a:rPr lang="en" dirty="0" smtClean="0"/>
              <a:t>(yours and mine)</a:t>
            </a:r>
          </a:p>
          <a:p>
            <a:pPr marL="914400" lvl="1" indent="-228600"/>
            <a:r>
              <a:rPr lang="en" dirty="0" smtClean="0"/>
              <a:t>Write code from scratch (you should be comfortable implementing any ADT </a:t>
            </a:r>
            <a:r>
              <a:rPr lang="en-US" dirty="0" smtClean="0"/>
              <a:t>using linked nodes or a fixed array or a resizable array)</a:t>
            </a:r>
          </a:p>
          <a:p>
            <a:pPr marL="914400" lvl="1" indent="-228600"/>
            <a:r>
              <a:rPr lang="en-US" dirty="0" smtClean="0"/>
              <a:t>Solve </a:t>
            </a:r>
            <a:r>
              <a:rPr lang="en-US" dirty="0" err="1"/>
              <a:t>LeetCode</a:t>
            </a:r>
            <a:r>
              <a:rPr lang="en-US" dirty="0"/>
              <a:t> problems</a:t>
            </a:r>
          </a:p>
          <a:p>
            <a:pPr marL="914400" lvl="1" indent="-228600"/>
            <a:r>
              <a:rPr lang="en-US" dirty="0"/>
              <a:t>Try the self-check questions throughout each chapter.  Answers appear at the end of the chapters</a:t>
            </a:r>
          </a:p>
          <a:p>
            <a:pPr marL="914400" lvl="1" indent="-228600"/>
            <a:r>
              <a:rPr lang="en-US" dirty="0"/>
              <a:t>Review the essential features of each ADT we have studied</a:t>
            </a:r>
            <a:endParaRPr lang="e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9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2"/>
              </a:buClr>
              <a:buSzPct val="25000"/>
            </a:pPr>
            <a:r>
              <a:rPr lang="en"/>
              <a:t>Infix-to-postfix Conversion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685800" y="5624512"/>
            <a:ext cx="8051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Clr>
                <a:srgbClr val="898989"/>
              </a:buClr>
              <a:buSzPct val="25000"/>
            </a:pPr>
            <a:r>
              <a:rPr lang="en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© 2015 Pearson Education, Inc., Upper Saddle River, NJ.  All rights reserved.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2487" y="2591991"/>
            <a:ext cx="7537500" cy="2535899"/>
          </a:xfrm>
          <a:prstGeom prst="rect">
            <a:avLst/>
          </a:prstGeom>
          <a:noFill/>
          <a:ln>
            <a:noFill/>
          </a:ln>
          <a:effectLst>
            <a:outerShdw blurRad="63500" dist="139700" dir="2700000">
              <a:srgbClr val="333333">
                <a:alpha val="64709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652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C00000"/>
                </a:solidFill>
              </a:rPr>
              <a:t>Roughly what it means: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pPr marL="457200" indent="-381000">
              <a:buSzPct val="100000"/>
            </a:pPr>
            <a:r>
              <a:rPr lang="en" sz="2400"/>
              <a:t>When you get to a number, write it down.</a:t>
            </a:r>
          </a:p>
          <a:p>
            <a:pPr marL="457200" indent="-381000">
              <a:buSzPct val="100000"/>
            </a:pPr>
            <a:r>
              <a:rPr lang="en" sz="2400"/>
              <a:t>When you get to an operator...</a:t>
            </a:r>
          </a:p>
          <a:p>
            <a:pPr marL="914400" lvl="1" indent="-381000">
              <a:buSzPct val="100000"/>
            </a:pPr>
            <a:r>
              <a:rPr lang="en" sz="2400"/>
              <a:t>...push it on the stack </a:t>
            </a:r>
            <a:r>
              <a:rPr lang="en" sz="2400" u="sng"/>
              <a:t>after</a:t>
            </a:r>
            <a:r>
              <a:rPr lang="en" sz="2400"/>
              <a:t> popping any operators that have higher or equal precedence.</a:t>
            </a:r>
          </a:p>
          <a:p>
            <a:pPr marL="914400" lvl="1" indent="-381000">
              <a:buSzPct val="100000"/>
            </a:pPr>
            <a:r>
              <a:rPr lang="en" sz="2400"/>
              <a:t>...write down the operators as you pop them from the stack.</a:t>
            </a:r>
          </a:p>
          <a:p>
            <a:pPr marL="457200" indent="-381000">
              <a:buSzPct val="100000"/>
            </a:pPr>
            <a:r>
              <a:rPr lang="en" sz="2400"/>
              <a:t>( gets </a:t>
            </a:r>
            <a:r>
              <a:rPr lang="en" sz="2400" u="sng"/>
              <a:t>pushed</a:t>
            </a:r>
            <a:r>
              <a:rPr lang="en" sz="2400"/>
              <a:t>.</a:t>
            </a:r>
          </a:p>
          <a:p>
            <a:pPr marL="457200" indent="-381000">
              <a:buSzPct val="100000"/>
            </a:pPr>
            <a:r>
              <a:rPr lang="en" sz="2400"/>
              <a:t>) means </a:t>
            </a:r>
            <a:r>
              <a:rPr lang="en" sz="2400" u="sng"/>
              <a:t>pop</a:t>
            </a:r>
            <a:r>
              <a:rPr lang="en" sz="2400"/>
              <a:t> all the way down to the (</a:t>
            </a:r>
          </a:p>
          <a:p>
            <a:pPr marL="457200" indent="-381000">
              <a:buSzPct val="100000"/>
            </a:pPr>
            <a:r>
              <a:rPr lang="en" sz="2400"/>
              <a:t>When you reach the end of the infix, finish popping the stack.</a:t>
            </a:r>
          </a:p>
          <a:p>
            <a:pPr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48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C00000"/>
                </a:solidFill>
              </a:rPr>
              <a:t>Infix and Postfix expressions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en" sz="2400" dirty="0"/>
              <a:t>Convert some of these to postfix.  Keep track of the expression and the stack as you go</a:t>
            </a:r>
          </a:p>
          <a:p>
            <a:pPr marL="457200" indent="-381000">
              <a:buSzPct val="100000"/>
            </a:pPr>
            <a:r>
              <a:rPr lang="en" sz="2400" dirty="0"/>
              <a:t>3 + 4 * 5</a:t>
            </a:r>
          </a:p>
          <a:p>
            <a:pPr marL="457200" indent="-381000">
              <a:buSzPct val="100000"/>
            </a:pPr>
            <a:r>
              <a:rPr lang="en" sz="2400" dirty="0"/>
              <a:t>4 * 5 + 3</a:t>
            </a:r>
          </a:p>
          <a:p>
            <a:pPr marL="457200" indent="-381000">
              <a:buSzPct val="100000"/>
            </a:pPr>
            <a:r>
              <a:rPr lang="en" sz="2400" dirty="0"/>
              <a:t>(3 + 4) * 5</a:t>
            </a:r>
          </a:p>
          <a:p>
            <a:pPr marL="457200" indent="-381000">
              <a:buSzPct val="100000"/>
            </a:pPr>
            <a:r>
              <a:rPr lang="en" sz="2400" dirty="0"/>
              <a:t>10 ^ 3</a:t>
            </a:r>
          </a:p>
          <a:p>
            <a:pPr marL="457200" indent="-381000">
              <a:buSzPct val="100000"/>
            </a:pPr>
            <a:r>
              <a:rPr lang="en" sz="2400" dirty="0"/>
              <a:t>2 ^ 2 ^ 3</a:t>
            </a:r>
          </a:p>
          <a:p>
            <a:pPr marL="457200" indent="-381000">
              <a:buSzPct val="100000"/>
            </a:pPr>
            <a:r>
              <a:rPr lang="en" sz="2400" dirty="0"/>
              <a:t>15 % 4 - 2 + 13</a:t>
            </a:r>
          </a:p>
          <a:p>
            <a:pPr marL="457200" indent="-381000">
              <a:buSzPct val="100000"/>
            </a:pPr>
            <a:r>
              <a:rPr lang="en" sz="2400" dirty="0"/>
              <a:t>3 + 4 * (10 / 2 - 3) + 6</a:t>
            </a:r>
          </a:p>
        </p:txBody>
      </p:sp>
    </p:spTree>
    <p:extLst>
      <p:ext uri="{BB962C8B-B14F-4D97-AF65-F5344CB8AC3E}">
        <p14:creationId xmlns:p14="http://schemas.microsoft.com/office/powerpoint/2010/main" val="4581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2"/>
              </a:buClr>
              <a:buSzPct val="25000"/>
            </a:pPr>
            <a:r>
              <a:rPr lang="en" dirty="0">
                <a:solidFill>
                  <a:srgbClr val="C00000"/>
                </a:solidFill>
              </a:rPr>
              <a:t>Infix-to-postfix Algorithm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85800" y="5624512"/>
            <a:ext cx="8051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Clr>
                <a:srgbClr val="898989"/>
              </a:buClr>
              <a:buSzPct val="25000"/>
            </a:pPr>
            <a:r>
              <a:rPr lang="en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© 2015 Pearson Education, Inc., Upper Saddle River, NJ.  All rights reserved.</a:t>
            </a: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7338" y="2113358"/>
            <a:ext cx="6029399" cy="2964600"/>
          </a:xfrm>
          <a:prstGeom prst="rect">
            <a:avLst/>
          </a:prstGeom>
          <a:noFill/>
          <a:ln>
            <a:noFill/>
          </a:ln>
          <a:effectLst>
            <a:outerShdw blurRad="63500" dist="139700" dir="2700000">
              <a:srgbClr val="333333">
                <a:alpha val="64709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733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mtClean="0"/>
              <a:t>Infix-to-postfix Algorithm</a:t>
            </a:r>
            <a:endParaRPr lang="en" dirty="0"/>
          </a:p>
        </p:txBody>
      </p:sp>
      <p:sp>
        <p:nvSpPr>
          <p:cNvPr id="300" name="Shape 300"/>
          <p:cNvSpPr txBox="1"/>
          <p:nvPr/>
        </p:nvSpPr>
        <p:spPr>
          <a:xfrm>
            <a:off x="685800" y="5624512"/>
            <a:ext cx="8051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Clr>
                <a:srgbClr val="898989"/>
              </a:buClr>
              <a:buSzPct val="25000"/>
            </a:pPr>
            <a:r>
              <a:rPr lang="en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© 2015 Pearson Education, Inc., Upper Saddle River, NJ.  All rights reserved.</a:t>
            </a: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462" y="2087165"/>
            <a:ext cx="7839000" cy="3100200"/>
          </a:xfrm>
          <a:prstGeom prst="rect">
            <a:avLst/>
          </a:prstGeom>
          <a:noFill/>
          <a:ln>
            <a:noFill/>
          </a:ln>
          <a:effectLst>
            <a:outerShdw blurRad="63500" dist="139700" dir="2700000">
              <a:srgbClr val="333333">
                <a:alpha val="64709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336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2"/>
              </a:buClr>
              <a:buSzPct val="25000"/>
            </a:pPr>
            <a:r>
              <a:rPr lang="en" dirty="0">
                <a:solidFill>
                  <a:srgbClr val="C00000"/>
                </a:solidFill>
              </a:rPr>
              <a:t>Infix-to-postfix Algorithm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685800" y="5624512"/>
            <a:ext cx="8051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Clr>
                <a:srgbClr val="898989"/>
              </a:buClr>
              <a:buSzPct val="25000"/>
            </a:pPr>
            <a:r>
              <a:rPr lang="en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© 2015 Pearson Education, Inc., Upper Saddle River, NJ.  All rights reserved.</a:t>
            </a:r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850" y="2153840"/>
            <a:ext cx="6623100" cy="3057600"/>
          </a:xfrm>
          <a:prstGeom prst="rect">
            <a:avLst/>
          </a:prstGeom>
          <a:noFill/>
          <a:ln>
            <a:noFill/>
          </a:ln>
          <a:effectLst>
            <a:outerShdw blurRad="63500" dist="139700" dir="2700000">
              <a:srgbClr val="333333">
                <a:alpha val="64709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14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2"/>
              </a:buClr>
              <a:buSzPct val="25000"/>
            </a:pPr>
            <a:r>
              <a:rPr lang="en" dirty="0">
                <a:solidFill>
                  <a:srgbClr val="C00000"/>
                </a:solidFill>
              </a:rPr>
              <a:t>Infix to Postfix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295275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" dirty="0"/>
              <a:t>FIGURE 5-9 The steps in converting the infix expression </a:t>
            </a:r>
            <a:br>
              <a:rPr lang="en" dirty="0"/>
            </a:br>
            <a:r>
              <a:rPr lang="en" i="1" dirty="0"/>
              <a:t>a / b * (c + (d - e))</a:t>
            </a:r>
            <a:r>
              <a:rPr lang="en" dirty="0"/>
              <a:t> to postfix form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685800" y="5624512"/>
            <a:ext cx="8051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Clr>
                <a:srgbClr val="898989"/>
              </a:buClr>
              <a:buSzPct val="25000"/>
            </a:pPr>
            <a:r>
              <a:rPr lang="en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© 2015 Pearson Education, Inc., Upper Saddle River, NJ.  All rights reserved.</a:t>
            </a:r>
          </a:p>
        </p:txBody>
      </p:sp>
      <p:pic>
        <p:nvPicPr>
          <p:cNvPr id="316" name="Shape 3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4588" y="2007393"/>
            <a:ext cx="4976699" cy="3589800"/>
          </a:xfrm>
          <a:prstGeom prst="rect">
            <a:avLst/>
          </a:prstGeom>
          <a:noFill/>
          <a:ln>
            <a:noFill/>
          </a:ln>
          <a:effectLst>
            <a:outerShdw blurRad="63500" dist="139700" dir="2700000">
              <a:srgbClr val="333333">
                <a:alpha val="64709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999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C00000"/>
                </a:solidFill>
              </a:rPr>
              <a:t>Once it is in postfix form, evaluation is easy: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pPr marL="457200" indent="-381000">
              <a:buSzPct val="100000"/>
            </a:pPr>
            <a:r>
              <a:rPr lang="en" sz="2400"/>
              <a:t>Evaluate left to right</a:t>
            </a:r>
          </a:p>
          <a:p>
            <a:pPr marL="457200" indent="-381000">
              <a:buSzPct val="100000"/>
            </a:pPr>
            <a:r>
              <a:rPr lang="en" sz="2400"/>
              <a:t>Push numbers onto the stack</a:t>
            </a:r>
          </a:p>
          <a:p>
            <a:pPr marL="457200" indent="-381000">
              <a:buSzPct val="100000"/>
            </a:pPr>
            <a:r>
              <a:rPr lang="en" sz="2400"/>
              <a:t>When you reach an operator…</a:t>
            </a:r>
          </a:p>
          <a:p>
            <a:pPr marL="914400" lvl="1" indent="-381000">
              <a:buSzPct val="100000"/>
            </a:pPr>
            <a:r>
              <a:rPr lang="en" sz="2400"/>
              <a:t>Pop off the top two numbers</a:t>
            </a:r>
          </a:p>
          <a:p>
            <a:pPr marL="914400" lvl="1" indent="-381000">
              <a:buSzPct val="100000"/>
            </a:pPr>
            <a:r>
              <a:rPr lang="en" sz="2400"/>
              <a:t>Evaluate</a:t>
            </a:r>
          </a:p>
          <a:p>
            <a:pPr marL="914400" lvl="1" indent="-381000">
              <a:buSzPct val="100000"/>
            </a:pPr>
            <a:r>
              <a:rPr lang="en" sz="2400"/>
              <a:t>Push the result back on the stack</a:t>
            </a:r>
          </a:p>
          <a:p>
            <a:pPr marL="457200" indent="-381000">
              <a:buSzPct val="100000"/>
            </a:pPr>
            <a:r>
              <a:rPr lang="en" sz="2400"/>
              <a:t>When we reach the end of the expression, there is one number on the stack: the correct answer.</a:t>
            </a:r>
          </a:p>
          <a:p>
            <a:pPr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r>
              <a:rPr lang="en">
                <a:solidFill>
                  <a:srgbClr val="C00000"/>
                </a:solidFill>
              </a:rPr>
              <a:t>Evaluating postfix expressions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en" sz="2400"/>
              <a:t>Keep track of the stack as you go:</a:t>
            </a:r>
          </a:p>
          <a:p>
            <a:pPr marL="457200" indent="-381000">
              <a:buSzPct val="100000"/>
            </a:pPr>
            <a:r>
              <a:rPr lang="en" sz="2400"/>
              <a:t>3 4 5 * +</a:t>
            </a:r>
          </a:p>
          <a:p>
            <a:pPr marL="457200" indent="-381000">
              <a:buSzPct val="100000"/>
            </a:pPr>
            <a:r>
              <a:rPr lang="en" sz="2400"/>
              <a:t>4 5 * 3 +</a:t>
            </a:r>
          </a:p>
          <a:p>
            <a:pPr marL="457200" indent="-381000">
              <a:buSzPct val="100000"/>
            </a:pPr>
            <a:r>
              <a:rPr lang="en" sz="2400"/>
              <a:t>2 2 3 ^ ^</a:t>
            </a:r>
          </a:p>
          <a:p>
            <a:pPr marL="457200" indent="-381000">
              <a:buSzPct val="100000"/>
            </a:pPr>
            <a:r>
              <a:rPr lang="en" sz="2400"/>
              <a:t>15 4 % 2 - 13 +</a:t>
            </a:r>
          </a:p>
          <a:p>
            <a:pPr marL="457200" indent="-381000">
              <a:buSzPct val="100000"/>
            </a:pPr>
            <a:r>
              <a:rPr lang="en" sz="2400"/>
              <a:t>3  4  10  2  /  3  -  *  +  6  +</a:t>
            </a:r>
          </a:p>
        </p:txBody>
      </p:sp>
    </p:spTree>
    <p:extLst>
      <p:ext uri="{BB962C8B-B14F-4D97-AF65-F5344CB8AC3E}">
        <p14:creationId xmlns:p14="http://schemas.microsoft.com/office/powerpoint/2010/main" val="391826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2"/>
              </a:buClr>
              <a:buSzPct val="25000"/>
            </a:pPr>
            <a:r>
              <a:rPr lang="en" dirty="0">
                <a:solidFill>
                  <a:srgbClr val="C00000"/>
                </a:solidFill>
              </a:rPr>
              <a:t>Evaluating Postfix Expressions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idx="1"/>
          </p:nvPr>
        </p:nvSpPr>
        <p:spPr>
          <a:xfrm>
            <a:off x="628650" y="4724399"/>
            <a:ext cx="7886700" cy="145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"/>
              <a:t>FIGURE 5-10 The stack during the evaluation of the postfix expression </a:t>
            </a:r>
            <a:r>
              <a:rPr lang="en" i="1"/>
              <a:t>a b /   </a:t>
            </a:r>
            <a:r>
              <a:rPr lang="en"/>
              <a:t>when </a:t>
            </a:r>
            <a:r>
              <a:rPr lang="en" i="1"/>
              <a:t>a</a:t>
            </a:r>
            <a:r>
              <a:rPr lang="en"/>
              <a:t> is 2 and b is 4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685800" y="5624512"/>
            <a:ext cx="8051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Clr>
                <a:srgbClr val="898989"/>
              </a:buClr>
              <a:buSzPct val="25000"/>
            </a:pPr>
            <a:r>
              <a:rPr lang="en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© 2015 Pearson Education, Inc., Upper Saddle River, NJ.  All rights reserved.</a:t>
            </a:r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1700" y="2390775"/>
            <a:ext cx="7275600" cy="1801200"/>
          </a:xfrm>
          <a:prstGeom prst="rect">
            <a:avLst/>
          </a:prstGeom>
          <a:noFill/>
          <a:ln>
            <a:noFill/>
          </a:ln>
          <a:effectLst>
            <a:outerShdw blurRad="63500" dist="139700" dir="2700000">
              <a:srgbClr val="333333">
                <a:alpha val="64709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925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Reminders for next </a:t>
            </a:r>
            <a:r>
              <a:rPr lang="en-US" dirty="0" smtClean="0">
                <a:solidFill>
                  <a:srgbClr val="C00000"/>
                </a:solidFill>
              </a:rPr>
              <a:t>week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Next</a:t>
            </a:r>
            <a:r>
              <a:rPr lang="en-US" dirty="0"/>
              <a:t> week:</a:t>
            </a:r>
          </a:p>
          <a:p>
            <a:pPr lvl="1"/>
            <a:r>
              <a:rPr lang="en-US" dirty="0" smtClean="0"/>
              <a:t>Thursday, OCT 11: Midterm exam</a:t>
            </a:r>
          </a:p>
          <a:p>
            <a:pPr lvl="1"/>
            <a:r>
              <a:rPr lang="en-US" dirty="0" smtClean="0"/>
              <a:t>Sunday</a:t>
            </a:r>
            <a:r>
              <a:rPr lang="en-US" dirty="0"/>
              <a:t>, OCT. </a:t>
            </a:r>
            <a:r>
              <a:rPr lang="en-US" dirty="0" smtClean="0"/>
              <a:t>14: </a:t>
            </a:r>
            <a:r>
              <a:rPr lang="en-US" dirty="0"/>
              <a:t>program4 due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2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2"/>
              </a:buClr>
              <a:buSzPct val="25000"/>
            </a:pPr>
            <a:r>
              <a:rPr lang="en" dirty="0">
                <a:solidFill>
                  <a:srgbClr val="C00000"/>
                </a:solidFill>
              </a:rPr>
              <a:t>Evaluating Postfix Expressions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idx="1"/>
          </p:nvPr>
        </p:nvSpPr>
        <p:spPr>
          <a:xfrm>
            <a:off x="628650" y="4876799"/>
            <a:ext cx="7886700" cy="13001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"/>
              <a:t>FIGURE 5-11 The stack during the evaluation of the postfix expression a b + c / when </a:t>
            </a:r>
            <a:r>
              <a:rPr lang="en" i="1"/>
              <a:t>a </a:t>
            </a:r>
            <a:r>
              <a:rPr lang="en"/>
              <a:t>is 2, </a:t>
            </a:r>
            <a:r>
              <a:rPr lang="en" i="1"/>
              <a:t>b </a:t>
            </a:r>
            <a:r>
              <a:rPr lang="en"/>
              <a:t>is 4, and </a:t>
            </a:r>
            <a:r>
              <a:rPr lang="en" i="1"/>
              <a:t>c </a:t>
            </a:r>
            <a:r>
              <a:rPr lang="en"/>
              <a:t>is 3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685800" y="5624512"/>
            <a:ext cx="8051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Clr>
                <a:srgbClr val="898989"/>
              </a:buClr>
              <a:buSzPct val="25000"/>
            </a:pPr>
            <a:r>
              <a:rPr lang="en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© 2015 Pearson Education, Inc., Upper Saddle River, NJ.  All rights reserved.</a:t>
            </a:r>
          </a:p>
        </p:txBody>
      </p:sp>
      <p:pic>
        <p:nvPicPr>
          <p:cNvPr id="344" name="Shape 3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437" y="2646758"/>
            <a:ext cx="7634400" cy="1380000"/>
          </a:xfrm>
          <a:prstGeom prst="rect">
            <a:avLst/>
          </a:prstGeom>
          <a:noFill/>
          <a:ln>
            <a:noFill/>
          </a:ln>
          <a:effectLst>
            <a:outerShdw blurRad="63500" dist="139700" dir="2700000">
              <a:srgbClr val="333333">
                <a:alpha val="64709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19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2"/>
              </a:buClr>
              <a:buSzPct val="25000"/>
            </a:pPr>
            <a:r>
              <a:rPr lang="en" dirty="0">
                <a:solidFill>
                  <a:srgbClr val="C00000"/>
                </a:solidFill>
              </a:rPr>
              <a:t>Evaluating Postfix Expressions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idx="1"/>
          </p:nvPr>
        </p:nvSpPr>
        <p:spPr>
          <a:xfrm>
            <a:off x="628650" y="5105399"/>
            <a:ext cx="7886700" cy="1071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" dirty="0"/>
              <a:t>Algorithm for evaluating postfix expressions.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685800" y="5624512"/>
            <a:ext cx="8051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Clr>
                <a:srgbClr val="898989"/>
              </a:buClr>
              <a:buSzPct val="25000"/>
            </a:pPr>
            <a:r>
              <a:rPr lang="en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© 2015 Pearson Education, Inc., Upper Saddle River, NJ.  All rights reserved.</a:t>
            </a:r>
          </a:p>
        </p:txBody>
      </p:sp>
      <p:pic>
        <p:nvPicPr>
          <p:cNvPr id="352" name="Shape 3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2187" y="2062162"/>
            <a:ext cx="7307400" cy="2535000"/>
          </a:xfrm>
          <a:prstGeom prst="rect">
            <a:avLst/>
          </a:prstGeom>
          <a:noFill/>
          <a:ln>
            <a:noFill/>
          </a:ln>
          <a:effectLst>
            <a:outerShdw blurRad="63500" dist="139700" dir="2700000">
              <a:srgbClr val="333333">
                <a:alpha val="64709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005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2"/>
              </a:buClr>
              <a:buSzPct val="25000"/>
            </a:pPr>
            <a:r>
              <a:rPr lang="en" dirty="0">
                <a:solidFill>
                  <a:srgbClr val="C00000"/>
                </a:solidFill>
              </a:rPr>
              <a:t>Evaluating Postfix Expressions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idx="1"/>
          </p:nvPr>
        </p:nvSpPr>
        <p:spPr>
          <a:xfrm>
            <a:off x="628650" y="4876799"/>
            <a:ext cx="7886700" cy="13001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"/>
              <a:t>Algorithm for evaluating postfix expressions.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685800" y="5624512"/>
            <a:ext cx="8051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Clr>
                <a:srgbClr val="898989"/>
              </a:buClr>
              <a:buSzPct val="25000"/>
            </a:pPr>
            <a:r>
              <a:rPr lang="en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© 2015 Pearson Education, Inc., Upper Saddle River, NJ.  All rights reserved.</a:t>
            </a:r>
          </a:p>
        </p:txBody>
      </p:sp>
      <p:pic>
        <p:nvPicPr>
          <p:cNvPr id="360" name="Shape 3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387" y="2400300"/>
            <a:ext cx="7515300" cy="2057400"/>
          </a:xfrm>
          <a:prstGeom prst="rect">
            <a:avLst/>
          </a:prstGeom>
          <a:noFill/>
          <a:ln>
            <a:noFill/>
          </a:ln>
          <a:effectLst>
            <a:outerShdw blurRad="63500" dist="139700" dir="2700000">
              <a:srgbClr val="333333">
                <a:alpha val="64709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90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END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082A6656-8F69-445A-ADB7-863D1605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Stacks are: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B69B65F9-3021-4F1B-9051-B7224E90239B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11700" y="2009725"/>
            <a:ext cx="4260300" cy="34164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First-in-first-out (FIFO)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Last-in-first-out (LIFO)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Once-in-never-out (OINO)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Delicious-with-syrup (DWS)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BC46DD9C-46DB-47D0-93EB-7E22E09C1227}"/>
              </a:ext>
            </a:extLst>
          </p:cNvPr>
          <p:cNvSpPr/>
          <p:nvPr/>
        </p:nvSpPr>
        <p:spPr>
          <a:xfrm>
            <a:off x="0" y="85725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1">
            <a:extLst>
              <a:ext uri="{FF2B5EF4-FFF2-40B4-BE49-F238E27FC236}">
                <a16:creationId xmlns:a16="http://schemas.microsoft.com/office/drawing/2014/main" id="{4F058BD1-7C4C-4034-8F00-A692CE66E83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34925" y="2389186"/>
            <a:ext cx="2450910" cy="288036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415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082A6656-8F69-445A-ADB7-863D1605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operation puts an element on the top of the stack?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B69B65F9-3021-4F1B-9051-B7224E90239B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11700" y="2370260"/>
            <a:ext cx="4260300" cy="34164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peek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pop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push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pull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puree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none of these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BC46DD9C-46DB-47D0-93EB-7E22E09C1227}"/>
              </a:ext>
            </a:extLst>
          </p:cNvPr>
          <p:cNvSpPr/>
          <p:nvPr/>
        </p:nvSpPr>
        <p:spPr>
          <a:xfrm>
            <a:off x="0" y="85725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1">
            <a:extLst>
              <a:ext uri="{FF2B5EF4-FFF2-40B4-BE49-F238E27FC236}">
                <a16:creationId xmlns:a16="http://schemas.microsoft.com/office/drawing/2014/main" id="{94D32BAC-7622-4C97-9627-FBF32E91077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34925" y="3037757"/>
            <a:ext cx="609600" cy="288036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816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082A6656-8F69-445A-ADB7-863D1605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operation puts an element on the bottom of the stack?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B69B65F9-3021-4F1B-9051-B7224E90239B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11700" y="2370260"/>
            <a:ext cx="4260300" cy="34164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peek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pop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push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pull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puree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none of these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BC46DD9C-46DB-47D0-93EB-7E22E09C1227}"/>
              </a:ext>
            </a:extLst>
          </p:cNvPr>
          <p:cNvSpPr/>
          <p:nvPr/>
        </p:nvSpPr>
        <p:spPr>
          <a:xfrm>
            <a:off x="0" y="85725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1">
            <a:extLst>
              <a:ext uri="{FF2B5EF4-FFF2-40B4-BE49-F238E27FC236}">
                <a16:creationId xmlns:a16="http://schemas.microsoft.com/office/drawing/2014/main" id="{E16FDCF3-1C52-4BFD-B9A8-06C6EFCA001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34925" y="3901865"/>
            <a:ext cx="1522476" cy="288036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18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0762-1E66-4F09-8D67-D2BD7F36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stack, you can only access the top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6131C-5D4F-488A-9DA9-BE19050CA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6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0V1Wiyq8TI2mgrCoimzh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01EB97D03E8941C5A7647805EAFDCAE6&lt;/guid&gt;&#10;        &lt;description /&gt;&#10;        &lt;date&gt;10/1/2017 3:05:1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5B97373D3E474AA8962F02106C6473FE&lt;/guid&gt;&#10;            &lt;repollguid&gt;BC9CC9D762E9400AB85F9C20D3404C8B&lt;/repollguid&gt;&#10;            &lt;sourceid&gt;7E741F4E61A143C7891CB8E61451954E&lt;/sourceid&gt;&#10;            &lt;questiontext&gt;Which operation removes the top element of the stack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B8BA0B65843A4A20A90D4981C3A9F581&lt;/guid&gt;&#10;                    &lt;answertext&gt;peek&lt;/answertext&gt;&#10;                    &lt;valuetype&gt;-1&lt;/valuetype&gt;&#10;                &lt;/answer&gt;&#10;                &lt;answer&gt;&#10;                    &lt;guid&gt;7545FA62608B4144A4CC36360BD7E2C9&lt;/guid&gt;&#10;                    &lt;answertext&gt;pop&lt;/answertext&gt;&#10;                    &lt;valuetype&gt;1&lt;/valuetype&gt;&#10;                &lt;/answer&gt;&#10;                &lt;answer&gt;&#10;                    &lt;guid&gt;1477C3F3593D454E921C5F70645FD3F8&lt;/guid&gt;&#10;                    &lt;answertext&gt;push&lt;/answertext&gt;&#10;                    &lt;valuetype&gt;-1&lt;/valuetype&gt;&#10;                &lt;/answer&gt;&#10;                &lt;answer&gt;&#10;                    &lt;guid&gt;68519B1B0BF04959A748490168D1D82F&lt;/guid&gt;&#10;                    &lt;answertext&gt;pull&lt;/answertext&gt;&#10;                    &lt;valuetype&gt;-1&lt;/valuetype&gt;&#10;                &lt;/answer&gt;&#10;                &lt;answer&gt;&#10;                    &lt;guid&gt;DC48375EADAA4875990123B19DA2F06C&lt;/guid&gt;&#10;                    &lt;answertext&gt;puree&lt;/answertext&gt;&#10;                    &lt;valuetype&gt;-1&lt;/valuetype&gt;&#10;                &lt;/answer&gt;&#10;                &lt;answer&gt;&#10;                    &lt;guid&gt;6CBDF9D8B316460F8757DBAF3F928465&lt;/guid&gt;&#10;                    &lt;answertext&gt;none of these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01EB97D03E8941C5A7647805EAFDCAE6&lt;/guid&gt;&#10;        &lt;description /&gt;&#10;        &lt;date&gt;10/1/2017 3:05:1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777D290B326C4F07A86230E0631E7C62&lt;/guid&gt;&#10;            &lt;repollguid&gt;BC9CC9D762E9400AB85F9C20D3404C8B&lt;/repollguid&gt;&#10;            &lt;sourceid&gt;7E741F4E61A143C7891CB8E61451954E&lt;/sourceid&gt;&#10;            &lt;questiontext&gt;Which operation looks at the top element of the stack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B8BA0B65843A4A20A90D4981C3A9F581&lt;/guid&gt;&#10;                    &lt;answertext&gt;peek&lt;/answertext&gt;&#10;                    &lt;valuetype&gt;1&lt;/valuetype&gt;&#10;                &lt;/answer&gt;&#10;                &lt;answer&gt;&#10;                    &lt;guid&gt;7545FA62608B4144A4CC36360BD7E2C9&lt;/guid&gt;&#10;                    &lt;answertext&gt;pop&lt;/answertext&gt;&#10;                    &lt;valuetype&gt;-1&lt;/valuetype&gt;&#10;                &lt;/answer&gt;&#10;                &lt;answer&gt;&#10;                    &lt;guid&gt;1477C3F3593D454E921C5F70645FD3F8&lt;/guid&gt;&#10;                    &lt;answertext&gt;push&lt;/answertext&gt;&#10;                    &lt;valuetype&gt;-1&lt;/valuetype&gt;&#10;                &lt;/answer&gt;&#10;                &lt;answer&gt;&#10;                    &lt;guid&gt;68519B1B0BF04959A748490168D1D82F&lt;/guid&gt;&#10;                    &lt;answertext&gt;pull&lt;/answertext&gt;&#10;                    &lt;valuetype&gt;-1&lt;/valuetype&gt;&#10;                &lt;/answer&gt;&#10;                &lt;answer&gt;&#10;                    &lt;guid&gt;DC48375EADAA4875990123B19DA2F06C&lt;/guid&gt;&#10;                    &lt;answertext&gt;puree&lt;/answertext&gt;&#10;                    &lt;valuetype&gt;-1&lt;/valuetype&gt;&#10;                &lt;/answer&gt;&#10;                &lt;answer&gt;&#10;                    &lt;guid&gt;6CBDF9D8B316460F8757DBAF3F928465&lt;/guid&gt;&#10;                    &lt;answertext&gt;none of these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C67E186233E24F32AF23B1BFCA371DCA&lt;/guid&gt;&#10;        &lt;description /&gt;&#10;        &lt;date&gt;10/1/2017 3:17:22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7B9F3D6D0D484477911DD9C8DDE28B28&lt;/guid&gt;&#10;            &lt;repollguid&gt;48F74DDA11614BD6B4C5FED99C1B8306&lt;/repollguid&gt;&#10;            &lt;sourceid&gt;0D79CC978BDE4D40A7BE10DBECFE7E2D&lt;/sourceid&gt;&#10;            &lt;questiontext&gt;What should happen if you attempt to peek or pop an empty stack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55B0D17E95CE4C6CA9F0C67B3B76EFF8&lt;/guid&gt;&#10;                    &lt;answertext&gt;return 0&lt;/answertext&gt;&#10;                    &lt;valuetype&gt;-1&lt;/valuetype&gt;&#10;                &lt;/answer&gt;&#10;                &lt;answer&gt;&#10;                    &lt;guid&gt;CA0D87243A8D483DBDF13DF6B775AE57&lt;/guid&gt;&#10;                    &lt;answertext&gt;return the string &quot;empty&quot;&lt;/answertext&gt;&#10;                    &lt;valuetype&gt;-1&lt;/valuetype&gt;&#10;                &lt;/answer&gt;&#10;                &lt;answer&gt;&#10;                    &lt;guid&gt;9925D15F3F2F476F8089F920BF9BE545&lt;/guid&gt;&#10;                    &lt;answertext&gt;return null&lt;/answertext&gt;&#10;                    &lt;valuetype&gt;-1&lt;/valuetype&gt;&#10;                &lt;/answer&gt;&#10;                &lt;answer&gt;&#10;                    &lt;guid&gt;0396192D9A8B4D6CBA644C0A2E804B8E&lt;/guid&gt;&#10;                    &lt;answertext&gt;throw an EmptyStackException&lt;/answertext&gt;&#10;                    &lt;valuetype&gt;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01EB97D03E8941C5A7647805EAFDCAE6&lt;/guid&gt;&#10;        &lt;description /&gt;&#10;        &lt;date&gt;10/1/2017 3:05:1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1F50350110114C969FA60DD0A2F393C4&lt;/guid&gt;&#10;            &lt;repollguid&gt;BC9CC9D762E9400AB85F9C20D3404C8B&lt;/repollguid&gt;&#10;            &lt;sourceid&gt;7E741F4E61A143C7891CB8E61451954E&lt;/sourceid&gt;&#10;            &lt;questiontext&gt;Stacks are: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B8BA0B65843A4A20A90D4981C3A9F581&lt;/guid&gt;&#10;                    &lt;answertext&gt;First-in-first-out (FIFO)&lt;/answertext&gt;&#10;                    &lt;valuetype&gt;-1&lt;/valuetype&gt;&#10;                &lt;/answer&gt;&#10;                &lt;answer&gt;&#10;                    &lt;guid&gt;7545FA62608B4144A4CC36360BD7E2C9&lt;/guid&gt;&#10;                    &lt;answertext&gt;Last-in-first-out (LIFO)&lt;/answertext&gt;&#10;                    &lt;valuetype&gt;1&lt;/valuetype&gt;&#10;                &lt;/answer&gt;&#10;                &lt;answer&gt;&#10;                    &lt;guid&gt;1477C3F3593D454E921C5F70645FD3F8&lt;/guid&gt;&#10;                    &lt;answertext&gt;Once-in-never-out (OINO)&lt;/answertext&gt;&#10;                    &lt;valuetype&gt;-1&lt;/valuetype&gt;&#10;                &lt;/answer&gt;&#10;                &lt;answer&gt;&#10;                    &lt;guid&gt;68519B1B0BF04959A748490168D1D82F&lt;/guid&gt;&#10;                    &lt;answertext&gt;Delicious-with-syrup (DWS)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RESULTS" val="Consider the following code.  Which string should the user expect to be returned by the call to remove()?Bag bag = new Bag(5);bag.add(&quot;cat&quot;);bag.add(&quot;dog&quot;);bag.add(&quot;house&quot;);String word = bag.remove();[;crlf;]66[;]77[;]66[;]False[;]45[;][;crlf;]4.40909090909091[;]5[;]0.904153257444587[;]0.817493112947658[;crlf;]0[;]-1[;]cat1[;]cat[;][;crlf;]1[;]-1[;]dog2[;]dog[;][;crlf;]16[;]-1[;]house3[;]house[;][;crlf;]4[;]-1[;]null4[;]null[;][;crlf;]45[;]1[;]None of the above5[;]None of the above[;]"/>
  <p:tag name="HASRESULTS" val="True"/>
  <p:tag name="TPQUESTIONXML" val="﻿&lt;?xml version=&quot;1.0&quot; encoding=&quot;utf-8&quot;?&gt;&#10;&lt;questionlist&gt;&#10;    &lt;properties&gt;&#10;        &lt;guid&gt;6AE0E4EB639E41DF9954E1957B85D00D&lt;/guid&gt;&#10;        &lt;description /&gt;&#10;        &lt;date&gt;9/9/2017 3:24:4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145471E55A94EA3A3AFBB8C7A912B3B&lt;/guid&gt;&#10;            &lt;repollguid&gt;2BB875DA499A476087C57F8193C43719&lt;/repollguid&gt;&#10;            &lt;sourceid&gt;78CAD1F55F024A7CA41533A17B589E53&lt;/sourceid&gt;&#10;            &lt;questiontext&gt;Consider the following code.  What is the value of sum?Stack&amp;lt;Integer&amp;gt; s = new Stack&amp;lt;&amp;gt;();s.push(5);s.push(10);s.push(13);int sum = s.pop() + s.peek() + s.pop();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11D90A858A0244ED8D542963FC62F4E8&lt;/guid&gt;&#10;                    &lt;answertext&gt;20&lt;/answertext&gt;&#10;                    &lt;valuetype&gt;-1&lt;/valuetype&gt;&#10;                &lt;/answer&gt;&#10;                &lt;answer&gt;&#10;                    &lt;guid&gt;4B40CC6C914E4C189BF6920047025E6D&lt;/guid&gt;&#10;                    &lt;answertext&gt;23&lt;/answertext&gt;&#10;                    &lt;valuetype&gt;-1&lt;/valuetype&gt;&#10;                &lt;/answer&gt;&#10;                &lt;answer&gt;&#10;                    &lt;guid&gt;EB0AE14F4B8F4D2FA8360A70F2062FCA&lt;/guid&gt;&#10;                    &lt;answertext&gt;28&lt;/answertext&gt;&#10;                    &lt;valuetype&gt;-1&lt;/valuetype&gt;&#10;                &lt;/answer&gt;&#10;                &lt;answer&gt;&#10;                    &lt;guid&gt;6528FBACBE58468DA4057D3E0AA020D2&lt;/guid&gt;&#10;                    &lt;answertext&gt;33&lt;/answertext&gt;&#10;                    &lt;valuetype&gt;1&lt;/valuetype&gt;&#10;                &lt;/answer&gt;&#10;                &lt;answer&gt;&#10;                    &lt;guid&gt;330D642FF56E468ABE68A65E24159172&lt;/guid&gt;&#10;                    &lt;answertext&gt;36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01EB97D03E8941C5A7647805EAFDCAE6&lt;/guid&gt;&#10;        &lt;description /&gt;&#10;        &lt;date&gt;10/1/2017 3:05:1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7263D146B0E942E2A0D71739AE6D8D3C&lt;/guid&gt;&#10;            &lt;repollguid&gt;BC9CC9D762E9400AB85F9C20D3404C8B&lt;/repollguid&gt;&#10;            &lt;sourceid&gt;7E741F4E61A143C7891CB8E61451954E&lt;/sourceid&gt;&#10;            &lt;questiontext&gt;Which operation puts an element on the top of the stack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B8BA0B65843A4A20A90D4981C3A9F581&lt;/guid&gt;&#10;                    &lt;answertext&gt;peek&lt;/answertext&gt;&#10;                    &lt;valuetype&gt;-1&lt;/valuetype&gt;&#10;                &lt;/answer&gt;&#10;                &lt;answer&gt;&#10;                    &lt;guid&gt;7545FA62608B4144A4CC36360BD7E2C9&lt;/guid&gt;&#10;                    &lt;answertext&gt;pop&lt;/answertext&gt;&#10;                    &lt;valuetype&gt;-1&lt;/valuetype&gt;&#10;                &lt;/answer&gt;&#10;                &lt;answer&gt;&#10;                    &lt;guid&gt;1477C3F3593D454E921C5F70645FD3F8&lt;/guid&gt;&#10;                    &lt;answertext&gt;push&lt;/answertext&gt;&#10;                    &lt;valuetype&gt;1&lt;/valuetype&gt;&#10;                &lt;/answer&gt;&#10;                &lt;answer&gt;&#10;                    &lt;guid&gt;68519B1B0BF04959A748490168D1D82F&lt;/guid&gt;&#10;                    &lt;answertext&gt;pull&lt;/answertext&gt;&#10;                    &lt;valuetype&gt;-1&lt;/valuetype&gt;&#10;                &lt;/answer&gt;&#10;                &lt;answer&gt;&#10;                    &lt;guid&gt;DC48375EADAA4875990123B19DA2F06C&lt;/guid&gt;&#10;                    &lt;answertext&gt;puree&lt;/answertext&gt;&#10;                    &lt;valuetype&gt;-1&lt;/valuetype&gt;&#10;                &lt;/answer&gt;&#10;                &lt;answer&gt;&#10;                    &lt;guid&gt;6CBDF9D8B316460F8757DBAF3F928465&lt;/guid&gt;&#10;                    &lt;answertext&gt;none of these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01EB97D03E8941C5A7647805EAFDCAE6&lt;/guid&gt;&#10;        &lt;description /&gt;&#10;        &lt;date&gt;10/1/2017 3:05:1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AEC5E094DE9846B5BA4C39366C754600&lt;/guid&gt;&#10;            &lt;repollguid&gt;BC9CC9D762E9400AB85F9C20D3404C8B&lt;/repollguid&gt;&#10;            &lt;sourceid&gt;7E741F4E61A143C7891CB8E61451954E&lt;/sourceid&gt;&#10;            &lt;questiontext&gt;Which operation puts an element on the bottom of the stack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B8BA0B65843A4A20A90D4981C3A9F581&lt;/guid&gt;&#10;                    &lt;answertext&gt;peek&lt;/answertext&gt;&#10;                    &lt;valuetype&gt;-1&lt;/valuetype&gt;&#10;                &lt;/answer&gt;&#10;                &lt;answer&gt;&#10;                    &lt;guid&gt;7545FA62608B4144A4CC36360BD7E2C9&lt;/guid&gt;&#10;                    &lt;answertext&gt;pop&lt;/answertext&gt;&#10;                    &lt;valuetype&gt;-1&lt;/valuetype&gt;&#10;                &lt;/answer&gt;&#10;                &lt;answer&gt;&#10;                    &lt;guid&gt;1477C3F3593D454E921C5F70645FD3F8&lt;/guid&gt;&#10;                    &lt;answertext&gt;push&lt;/answertext&gt;&#10;                    &lt;valuetype&gt;-1&lt;/valuetype&gt;&#10;                &lt;/answer&gt;&#10;                &lt;answer&gt;&#10;                    &lt;guid&gt;68519B1B0BF04959A748490168D1D82F&lt;/guid&gt;&#10;                    &lt;answertext&gt;pull&lt;/answertext&gt;&#10;                    &lt;valuetype&gt;-1&lt;/valuetype&gt;&#10;                &lt;/answer&gt;&#10;                &lt;answer&gt;&#10;                    &lt;guid&gt;DC48375EADAA4875990123B19DA2F06C&lt;/guid&gt;&#10;                    &lt;answertext&gt;puree&lt;/answertext&gt;&#10;                    &lt;valuetype&gt;-1&lt;/valuetype&gt;&#10;                &lt;/answer&gt;&#10;                &lt;answer&gt;&#10;                    &lt;guid&gt;6CBDF9D8B316460F8757DBAF3F928465&lt;/guid&gt;&#10;                    &lt;answertext&gt;none of these&lt;/answertext&gt;&#10;                    &lt;valuetype&gt;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15123</TotalTime>
  <Words>2026</Words>
  <Application>Microsoft Office PowerPoint</Application>
  <PresentationFormat>On-screen Show (4:3)</PresentationFormat>
  <Paragraphs>286</Paragraphs>
  <Slides>53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Calibri Light</vt:lpstr>
      <vt:lpstr>Consolas</vt:lpstr>
      <vt:lpstr>Courier New</vt:lpstr>
      <vt:lpstr>Noto Sans Symbols</vt:lpstr>
      <vt:lpstr>Times New Roman</vt:lpstr>
      <vt:lpstr>Office Theme</vt:lpstr>
      <vt:lpstr>Chapter 5-6: Stacks, Stack Implementation</vt:lpstr>
      <vt:lpstr>Midterm exam logistics:</vt:lpstr>
      <vt:lpstr>Midterm exam: content</vt:lpstr>
      <vt:lpstr>Midterm exam: content</vt:lpstr>
      <vt:lpstr>Reminders for next week</vt:lpstr>
      <vt:lpstr>Stacks are:</vt:lpstr>
      <vt:lpstr>Which operation puts an element on the top of the stack?</vt:lpstr>
      <vt:lpstr>Which operation puts an element on the bottom of the stack?</vt:lpstr>
      <vt:lpstr>In a stack, you can only access the top element</vt:lpstr>
      <vt:lpstr>Which operation removes the top element of the stack?</vt:lpstr>
      <vt:lpstr>Which operation looks at the top element of the stack?</vt:lpstr>
      <vt:lpstr>What should happen if you attempt to peek or pop an empty stack?</vt:lpstr>
      <vt:lpstr>Example of a Stack in use:</vt:lpstr>
      <vt:lpstr>Consider the following code.  What is the value of sum?  Stack&lt;Integer&gt; s = new Stack&lt;&gt;(); s.push(5); s.push(10); s.push(13); int sum = s.pop() + s.peek() + s.pop(); </vt:lpstr>
      <vt:lpstr>The Stack ADT</vt:lpstr>
      <vt:lpstr>Specifications of the ADT Stack</vt:lpstr>
      <vt:lpstr>Design Decision</vt:lpstr>
      <vt:lpstr>Interface for the ADT Stack</vt:lpstr>
      <vt:lpstr>Example of a Stack</vt:lpstr>
      <vt:lpstr>Uses of a stack:</vt:lpstr>
      <vt:lpstr>Agenda:</vt:lpstr>
      <vt:lpstr>Stack implementations:</vt:lpstr>
      <vt:lpstr>push() and resizing the array</vt:lpstr>
      <vt:lpstr>Link-based Stack Implementation </vt:lpstr>
      <vt:lpstr>Processing Algebraic Expressions</vt:lpstr>
      <vt:lpstr>Processing Algebraic Expressions</vt:lpstr>
      <vt:lpstr>Processing Algebraic Expressions</vt:lpstr>
      <vt:lpstr>Processing Algebraic Expressions</vt:lpstr>
      <vt:lpstr>Processing Algebraic Expressions Code</vt:lpstr>
      <vt:lpstr>Infix and Postfix expressions</vt:lpstr>
      <vt:lpstr>Notice how these are evaluated differently:</vt:lpstr>
      <vt:lpstr>Operator precedence, from highest to lowest:</vt:lpstr>
      <vt:lpstr>When we evaluate a complicated expression...</vt:lpstr>
      <vt:lpstr>One solution...a two step process:</vt:lpstr>
      <vt:lpstr>What is a postfix expression?</vt:lpstr>
      <vt:lpstr>Converting from infix to postfix</vt:lpstr>
      <vt:lpstr>Doing easy ones in your head:</vt:lpstr>
      <vt:lpstr>Doing easy ones in your head:</vt:lpstr>
      <vt:lpstr>Wait...why are we doing this?</vt:lpstr>
      <vt:lpstr>Infix-to-postfix Conversion</vt:lpstr>
      <vt:lpstr>Roughly what it means:</vt:lpstr>
      <vt:lpstr>Infix and Postfix expressions</vt:lpstr>
      <vt:lpstr>Infix-to-postfix Algorithm</vt:lpstr>
      <vt:lpstr>Infix-to-postfix Algorithm</vt:lpstr>
      <vt:lpstr>Infix-to-postfix Algorithm</vt:lpstr>
      <vt:lpstr>Infix to Postfix</vt:lpstr>
      <vt:lpstr>Once it is in postfix form, evaluation is easy:</vt:lpstr>
      <vt:lpstr>Evaluating postfix expressions</vt:lpstr>
      <vt:lpstr>Evaluating Postfix Expressions</vt:lpstr>
      <vt:lpstr>Evaluating Postfix Expressions</vt:lpstr>
      <vt:lpstr>Evaluating Postfix Expressions</vt:lpstr>
      <vt:lpstr>Evaluating Postfix Expressions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Darpa Presentation</dc:title>
  <dc:creator>ed</dc:creator>
  <cp:lastModifiedBy>"mohamem"</cp:lastModifiedBy>
  <cp:revision>4674</cp:revision>
  <dcterms:created xsi:type="dcterms:W3CDTF">2011-11-02T18:57:24Z</dcterms:created>
  <dcterms:modified xsi:type="dcterms:W3CDTF">2018-10-04T15:21:43Z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  <property fmtid="{D5CDD505-2E9C-101B-9397-08002B2CF9AE}" pid="3" name="Google.Documents.DocumentId">
    <vt:lpwstr>11L1CS3lWunNfTuci5gPLtht4ZjOn7gyfIKyZn-f7p20</vt:lpwstr>
  </property>
  <property fmtid="{D5CDD505-2E9C-101B-9397-08002B2CF9AE}" pid="4" name="Google.Documents.RevisionId">
    <vt:lpwstr>13701622749194124332</vt:lpwstr>
  </property>
  <property fmtid="{D5CDD505-2E9C-101B-9397-08002B2CF9AE}" pid="5" name="Google.Documents.PreviousRevisionId">
    <vt:lpwstr>17594234182614114890</vt:lpwstr>
  </property>
  <property fmtid="{D5CDD505-2E9C-101B-9397-08002B2CF9AE}" pid="6" name="Google.Documents.PluginVersion">
    <vt:lpwstr>2.0.2424.7283</vt:lpwstr>
  </property>
  <property fmtid="{D5CDD505-2E9C-101B-9397-08002B2CF9AE}" pid="7" name="Google.Documents.MergeIncapabilityFlags">
    <vt:i4>0</vt:i4>
  </property>
</Properties>
</file>