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40"/>
  </p:notesMasterIdLst>
  <p:handoutMasterIdLst>
    <p:handoutMasterId r:id="rId41"/>
  </p:handoutMasterIdLst>
  <p:sldIdLst>
    <p:sldId id="835" r:id="rId2"/>
    <p:sldId id="289" r:id="rId3"/>
    <p:sldId id="257" r:id="rId4"/>
    <p:sldId id="258" r:id="rId5"/>
    <p:sldId id="259" r:id="rId6"/>
    <p:sldId id="266" r:id="rId7"/>
    <p:sldId id="837" r:id="rId8"/>
    <p:sldId id="280" r:id="rId9"/>
    <p:sldId id="281" r:id="rId10"/>
    <p:sldId id="282" r:id="rId11"/>
    <p:sldId id="285" r:id="rId12"/>
    <p:sldId id="283" r:id="rId13"/>
    <p:sldId id="284" r:id="rId14"/>
    <p:sldId id="286" r:id="rId15"/>
    <p:sldId id="287" r:id="rId16"/>
    <p:sldId id="288" r:id="rId17"/>
    <p:sldId id="839" r:id="rId18"/>
    <p:sldId id="840" r:id="rId19"/>
    <p:sldId id="841" r:id="rId20"/>
    <p:sldId id="842" r:id="rId21"/>
    <p:sldId id="843" r:id="rId22"/>
    <p:sldId id="844" r:id="rId23"/>
    <p:sldId id="267" r:id="rId24"/>
    <p:sldId id="268" r:id="rId25"/>
    <p:sldId id="846" r:id="rId26"/>
    <p:sldId id="269" r:id="rId27"/>
    <p:sldId id="845" r:id="rId28"/>
    <p:sldId id="270" r:id="rId29"/>
    <p:sldId id="272" r:id="rId30"/>
    <p:sldId id="273" r:id="rId31"/>
    <p:sldId id="271" r:id="rId32"/>
    <p:sldId id="274" r:id="rId33"/>
    <p:sldId id="275" r:id="rId34"/>
    <p:sldId id="276" r:id="rId35"/>
    <p:sldId id="277" r:id="rId36"/>
    <p:sldId id="278" r:id="rId37"/>
    <p:sldId id="279" r:id="rId38"/>
    <p:sldId id="38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392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  <p15:guide id="5" orient="horz" pos="1584">
          <p15:clr>
            <a:srgbClr val="A4A3A4"/>
          </p15:clr>
        </p15:guide>
        <p15:guide id="6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D1E"/>
    <a:srgbClr val="990000"/>
    <a:srgbClr val="FC5C8B"/>
    <a:srgbClr val="FF3300"/>
    <a:srgbClr val="0000FF"/>
    <a:srgbClr val="FF0000"/>
    <a:srgbClr val="0080FF"/>
    <a:srgbClr val="3F5842"/>
    <a:srgbClr val="595A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2" autoAdjust="0"/>
    <p:restoredTop sz="81829" autoAdjust="0"/>
  </p:normalViewPr>
  <p:slideViewPr>
    <p:cSldViewPr snapToObjects="1">
      <p:cViewPr varScale="1">
        <p:scale>
          <a:sx n="92" d="100"/>
          <a:sy n="92" d="100"/>
        </p:scale>
        <p:origin x="2196" y="84"/>
      </p:cViewPr>
      <p:guideLst>
        <p:guide orient="horz" pos="2880"/>
        <p:guide orient="horz" pos="1392"/>
        <p:guide pos="3840"/>
        <p:guide pos="1920"/>
        <p:guide orient="horz" pos="1584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34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208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4197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548031F2-8792-4FBE-BAAE-9E555A72FC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9480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48031F2-8792-4FBE-BAAE-9E555A72FC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992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69022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A1B2-ED21-4E86-99C3-FE09B6A8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6EEB-ED6B-4EEE-867E-45A7E4398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B27F-1690-4DA3-9B79-CD341062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809-7FB5-4521-85DB-55C8D3CB7CD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2926-4EAB-489D-B98B-7FFCE92A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1CD7-C761-4350-804D-14CA577D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3BBB-DA68-4465-8282-147095A36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9CE8D5-8C01-4558-8F06-B71C3C22BDF0}" type="datetimeFigureOut">
              <a:rPr lang="en-US" smtClean="0"/>
              <a:pPr>
                <a:defRPr/>
              </a:pPr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9D5E-2CF6-4CFD-BA0C-49B83C4A13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7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580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146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708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9498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358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4505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1620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73B09-5A60-4894-985C-8CFFAF679C5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2" r:id="rId12"/>
    <p:sldLayoutId id="2147483693" r:id="rId13"/>
    <p:sldLayoutId id="2147483675" r:id="rId14"/>
    <p:sldLayoutId id="2147483694" r:id="rId15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81000" y="2971800"/>
            <a:ext cx="7239000" cy="8382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C00000"/>
                </a:solidFill>
              </a:rPr>
              <a:t>Chapter 7-8: Queues, Deques, and Priority Queues – Queue Implementation  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5168" y="4572000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/>
              <a:t>Manar</a:t>
            </a:r>
            <a:r>
              <a:rPr lang="en-US" sz="2400" b="1" dirty="0"/>
              <a:t> Mohamed</a:t>
            </a:r>
          </a:p>
          <a:p>
            <a:pPr algn="r"/>
            <a:r>
              <a:rPr lang="en-US" sz="2400" dirty="0"/>
              <a:t>mohamem@miamioh.edu</a:t>
            </a:r>
          </a:p>
        </p:txBody>
      </p:sp>
      <p:pic>
        <p:nvPicPr>
          <p:cNvPr id="6" name="A figure displays examples of queues in everyday life. A queue of train coaches, a queue of chickens, and a queue of vehicles waiting before a car wash.&#10;&#10;Picture 1" descr="A figure displays examples of queues in everyday life. A queue of train coaches, a queue of chickens, and a queue of vehicles waiting before a car wash.Picture 1">
            <a:extLst>
              <a:ext uri="{FF2B5EF4-FFF2-40B4-BE49-F238E27FC236}">
                <a16:creationId xmlns:a16="http://schemas.microsoft.com/office/drawing/2014/main" id="{B3FACD55-FBFC-DA41-9DC0-C00C93C26B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/>
          </a:blip>
          <a:srcRect t="60011"/>
          <a:stretch/>
        </p:blipFill>
        <p:spPr>
          <a:xfrm>
            <a:off x="3733800" y="429532"/>
            <a:ext cx="5181600" cy="1018268"/>
          </a:xfrm>
          <a:prstGeom prst="rect">
            <a:avLst/>
          </a:prstGeom>
          <a:ln w="12700">
            <a:miter lim="400000"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261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B8FA-D6D4-4DED-A39A-506A3FC6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Linked Node </a:t>
            </a:r>
            <a:r>
              <a:rPr lang="en-US" b="1" dirty="0">
                <a:solidFill>
                  <a:srgbClr val="C00000"/>
                </a:solidFill>
              </a:rPr>
              <a:t>Implementation of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A4B05-4C8F-4D55-ACA5-5D1CDBEE8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consider a chain of linked nodes…</a:t>
            </a:r>
          </a:p>
          <a:p>
            <a:r>
              <a:rPr lang="en-US" dirty="0"/>
              <a:t>Suppose you had references to </a:t>
            </a:r>
            <a:r>
              <a:rPr lang="en-US" u="sng" dirty="0"/>
              <a:t>both ends</a:t>
            </a:r>
            <a:endParaRPr lang="en-US" dirty="0"/>
          </a:p>
        </p:txBody>
      </p:sp>
      <p:pic>
        <p:nvPicPr>
          <p:cNvPr id="3074" name="Picture 2" descr="Image result for linked list">
            <a:extLst>
              <a:ext uri="{FF2B5EF4-FFF2-40B4-BE49-F238E27FC236}">
                <a16:creationId xmlns:a16="http://schemas.microsoft.com/office/drawing/2014/main" id="{FAFC805C-6DC5-43FA-BB83-5C614948F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38"/>
          <a:stretch/>
        </p:blipFill>
        <p:spPr bwMode="auto">
          <a:xfrm>
            <a:off x="1301461" y="4175847"/>
            <a:ext cx="6057251" cy="213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685649-CD95-4310-AD46-F52EF9A8BE2D}"/>
              </a:ext>
            </a:extLst>
          </p:cNvPr>
          <p:cNvCxnSpPr>
            <a:cxnSpLocks/>
          </p:cNvCxnSpPr>
          <p:nvPr/>
        </p:nvCxnSpPr>
        <p:spPr>
          <a:xfrm flipH="1">
            <a:off x="1595005" y="3434196"/>
            <a:ext cx="659822" cy="741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FEB376-2CF9-4B50-840E-8A2522988D00}"/>
              </a:ext>
            </a:extLst>
          </p:cNvPr>
          <p:cNvCxnSpPr>
            <a:cxnSpLocks/>
          </p:cNvCxnSpPr>
          <p:nvPr/>
        </p:nvCxnSpPr>
        <p:spPr>
          <a:xfrm>
            <a:off x="5455227" y="3553692"/>
            <a:ext cx="457200" cy="622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1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C63C-C77D-4084-8165-1C2C5AB1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Decision time: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401B9-C5E2-4CEE-8773-D06F66EB6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queue, I have to add to one side, and remove from the other.</a:t>
            </a:r>
          </a:p>
          <a:p>
            <a:r>
              <a:rPr lang="en-US" dirty="0"/>
              <a:t>Should I:</a:t>
            </a:r>
          </a:p>
          <a:p>
            <a:pPr lvl="1"/>
            <a:r>
              <a:rPr lang="en-US" dirty="0"/>
              <a:t>Add each new node before first, and remove the last node?  Or…</a:t>
            </a:r>
          </a:p>
          <a:p>
            <a:pPr lvl="1"/>
            <a:r>
              <a:rPr lang="en-US" dirty="0"/>
              <a:t>Add each new node after last, and remove the first node?</a:t>
            </a:r>
          </a:p>
          <a:p>
            <a:r>
              <a:rPr lang="en-US" dirty="0"/>
              <a:t>Or both are perfectly acceptable?</a:t>
            </a:r>
          </a:p>
        </p:txBody>
      </p:sp>
    </p:spTree>
    <p:extLst>
      <p:ext uri="{BB962C8B-B14F-4D97-AF65-F5344CB8AC3E}">
        <p14:creationId xmlns:p14="http://schemas.microsoft.com/office/powerpoint/2010/main" val="140961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B02FDDF2-7C9E-46C6-B0FB-815EA5D5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If you have references to the first and last nodes in a chain, which of these is NOT O(1)?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09C8035D-B193-408E-819B-2A2E232E8C12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8650" y="2226469"/>
            <a:ext cx="3943350" cy="3263504"/>
          </a:xfrm>
        </p:spPr>
        <p:txBody>
          <a:bodyPr/>
          <a:lstStyle/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adding a node at the beginning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adding a node at the end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removing the first node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removing the last node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F62CCF06-4C3B-4579-BE2D-4BE5A6CC163D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ADDE83EB-C899-429C-87A2-CDC91720B8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63943" y="3350514"/>
            <a:ext cx="2516458" cy="38328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03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B598-7136-4DB6-9E91-196065F4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Removing the last node: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83B00-FE52-42CE-80D0-6690D745B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changing the </a:t>
            </a:r>
            <a:r>
              <a:rPr lang="en-US" u="sng" dirty="0"/>
              <a:t>second-to-last node</a:t>
            </a:r>
            <a:r>
              <a:rPr lang="en-US" dirty="0"/>
              <a:t> to make it point to null.</a:t>
            </a:r>
          </a:p>
          <a:p>
            <a:r>
              <a:rPr lang="en-US" dirty="0"/>
              <a:t>But the only way to get to the second-to-last node is to start at the first node and go almost until the end.</a:t>
            </a:r>
          </a:p>
          <a:p>
            <a:r>
              <a:rPr lang="en-US" dirty="0"/>
              <a:t>O(N)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Therefore, when implementing queue, we don't want to remove from the end.  </a:t>
            </a:r>
          </a:p>
          <a:p>
            <a:r>
              <a:rPr lang="en-US" dirty="0"/>
              <a:t>That means…</a:t>
            </a:r>
          </a:p>
        </p:txBody>
      </p:sp>
    </p:spTree>
    <p:extLst>
      <p:ext uri="{BB962C8B-B14F-4D97-AF65-F5344CB8AC3E}">
        <p14:creationId xmlns:p14="http://schemas.microsoft.com/office/powerpoint/2010/main" val="246745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2AF4-E7F5-4859-AD10-E679B074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How to implement queue with linked nodes: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7D98D-0DB9-4150-81BD-5A4F60592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 variables for first and last</a:t>
            </a:r>
          </a:p>
          <a:p>
            <a:r>
              <a:rPr lang="en-US" dirty="0"/>
              <a:t>When adding to the queue:</a:t>
            </a:r>
          </a:p>
          <a:p>
            <a:pPr lvl="1"/>
            <a:r>
              <a:rPr lang="en-US" dirty="0"/>
              <a:t>Create a new node</a:t>
            </a:r>
          </a:p>
          <a:p>
            <a:pPr lvl="1"/>
            <a:r>
              <a:rPr lang="en-US" dirty="0"/>
              <a:t>Point the last node to it</a:t>
            </a:r>
          </a:p>
          <a:p>
            <a:r>
              <a:rPr lang="en-US" dirty="0"/>
              <a:t>When removing from the queue:</a:t>
            </a:r>
          </a:p>
          <a:p>
            <a:pPr lvl="1"/>
            <a:r>
              <a:rPr lang="en-US" dirty="0"/>
              <a:t>Remove first node</a:t>
            </a:r>
          </a:p>
          <a:p>
            <a:r>
              <a:rPr lang="en-US" dirty="0"/>
              <a:t>Watch for edge cases</a:t>
            </a:r>
          </a:p>
          <a:p>
            <a:pPr lvl="1"/>
            <a:r>
              <a:rPr lang="en-US" dirty="0"/>
              <a:t>Adding to an empty queue</a:t>
            </a:r>
          </a:p>
          <a:p>
            <a:pPr lvl="1"/>
            <a:r>
              <a:rPr lang="en-US" dirty="0"/>
              <a:t>Removing the only node</a:t>
            </a:r>
          </a:p>
          <a:p>
            <a:pPr lvl="1"/>
            <a:r>
              <a:rPr lang="en-US" dirty="0"/>
              <a:t>Removing when there are no nodes (throw some kind of exception)</a:t>
            </a:r>
          </a:p>
        </p:txBody>
      </p:sp>
    </p:spTree>
    <p:extLst>
      <p:ext uri="{BB962C8B-B14F-4D97-AF65-F5344CB8AC3E}">
        <p14:creationId xmlns:p14="http://schemas.microsoft.com/office/powerpoint/2010/main" val="211140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68BE-4B0A-4AA0-A584-4FB45BC3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about the size of the queue?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DAD2F-5DC4-44A5-8E5F-3A41A9FDC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we have an instance variable for the size?</a:t>
            </a:r>
          </a:p>
          <a:p>
            <a:pPr lvl="1"/>
            <a:r>
              <a:rPr lang="en-US" dirty="0"/>
              <a:t>We don't normally need to know the size</a:t>
            </a:r>
          </a:p>
          <a:p>
            <a:pPr lvl="1"/>
            <a:r>
              <a:rPr lang="en-US" dirty="0"/>
              <a:t>We only care if it's empty or not</a:t>
            </a:r>
          </a:p>
          <a:p>
            <a:pPr lvl="1"/>
            <a:r>
              <a:rPr lang="en-US" dirty="0"/>
              <a:t>We can figure out if it's empty by looking at the head node.  If it's null, the queue is empty.</a:t>
            </a:r>
          </a:p>
          <a:p>
            <a:pPr lvl="1"/>
            <a:endParaRPr lang="en-US" dirty="0"/>
          </a:p>
          <a:p>
            <a:r>
              <a:rPr lang="en-US" dirty="0"/>
              <a:t>Still, wouldn't it be nice to have that extra size variable?</a:t>
            </a:r>
          </a:p>
          <a:p>
            <a:pPr lvl="1"/>
            <a:r>
              <a:rPr lang="en-US" dirty="0"/>
              <a:t>No</a:t>
            </a:r>
          </a:p>
          <a:p>
            <a:pPr lvl="1"/>
            <a:r>
              <a:rPr lang="en-US" dirty="0"/>
              <a:t>Because having it means always maintaining its value.  Why bother?</a:t>
            </a:r>
          </a:p>
        </p:txBody>
      </p:sp>
    </p:spTree>
    <p:extLst>
      <p:ext uri="{BB962C8B-B14F-4D97-AF65-F5344CB8AC3E}">
        <p14:creationId xmlns:p14="http://schemas.microsoft.com/office/powerpoint/2010/main" val="388689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0892-00AB-4EB1-809E-02C151B1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Array-based implementation of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0FB6-FD98-4EAE-97C5-25D9AD662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warned:</a:t>
            </a:r>
          </a:p>
          <a:p>
            <a:pPr lvl="1"/>
            <a:r>
              <a:rPr lang="en-US" dirty="0"/>
              <a:t>This is kind of fun to think about.</a:t>
            </a:r>
          </a:p>
          <a:p>
            <a:pPr lvl="1"/>
            <a:r>
              <a:rPr lang="en-US" dirty="0"/>
              <a:t>It involves a useful "trick" you may not have thought of</a:t>
            </a:r>
          </a:p>
        </p:txBody>
      </p:sp>
    </p:spTree>
    <p:extLst>
      <p:ext uri="{BB962C8B-B14F-4D97-AF65-F5344CB8AC3E}">
        <p14:creationId xmlns:p14="http://schemas.microsoft.com/office/powerpoint/2010/main" val="72710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A3EE-3B0D-481C-96F3-1B803920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Java has a Stack class but not a Queue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265E0-4EC2-499B-BD34-B9EB4223E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Rather, Java has a Queue </a:t>
            </a:r>
            <a:r>
              <a:rPr lang="en-US" u="sng" dirty="0"/>
              <a:t>interface</a:t>
            </a:r>
          </a:p>
          <a:p>
            <a:pPr lvl="1"/>
            <a:r>
              <a:rPr lang="en-US" dirty="0"/>
              <a:t>And several classes that implement the interface, including…</a:t>
            </a:r>
          </a:p>
          <a:p>
            <a:pPr lvl="1"/>
            <a:r>
              <a:rPr lang="en-US" dirty="0" err="1"/>
              <a:t>LinkedList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method names for the 5 operations are:</a:t>
            </a:r>
          </a:p>
          <a:p>
            <a:pPr lvl="1"/>
            <a:r>
              <a:rPr lang="en-US" b="1" dirty="0"/>
              <a:t>add(T) </a:t>
            </a:r>
            <a:r>
              <a:rPr lang="en-US" dirty="0"/>
              <a:t>- to add an item to the </a:t>
            </a:r>
            <a:r>
              <a:rPr lang="en-US" dirty="0" smtClean="0"/>
              <a:t>end (exception if no space available)</a:t>
            </a:r>
            <a:endParaRPr lang="en-US" dirty="0"/>
          </a:p>
          <a:p>
            <a:pPr lvl="1"/>
            <a:r>
              <a:rPr lang="en-US" b="1" dirty="0"/>
              <a:t>remove() </a:t>
            </a:r>
            <a:r>
              <a:rPr lang="en-US" dirty="0"/>
              <a:t>- remove the front item (exception if empty)</a:t>
            </a:r>
          </a:p>
          <a:p>
            <a:pPr lvl="1"/>
            <a:r>
              <a:rPr lang="en-US" b="1" dirty="0"/>
              <a:t>element() </a:t>
            </a:r>
            <a:r>
              <a:rPr lang="en-US" dirty="0"/>
              <a:t>- peek at the front item (exception if empty)</a:t>
            </a:r>
          </a:p>
          <a:p>
            <a:pPr lvl="1"/>
            <a:r>
              <a:rPr lang="en-US" b="1" dirty="0" err="1"/>
              <a:t>isEmpty</a:t>
            </a:r>
            <a:r>
              <a:rPr lang="en-US" b="1" dirty="0"/>
              <a:t>() </a:t>
            </a:r>
            <a:r>
              <a:rPr lang="en-US" dirty="0"/>
              <a:t>- checks if empty</a:t>
            </a:r>
          </a:p>
          <a:p>
            <a:pPr lvl="1"/>
            <a:r>
              <a:rPr lang="en-US" b="1" dirty="0"/>
              <a:t>clear() </a:t>
            </a:r>
            <a:r>
              <a:rPr lang="en-US" dirty="0"/>
              <a:t>- clears</a:t>
            </a:r>
          </a:p>
        </p:txBody>
      </p:sp>
    </p:spTree>
    <p:extLst>
      <p:ext uri="{BB962C8B-B14F-4D97-AF65-F5344CB8AC3E}">
        <p14:creationId xmlns:p14="http://schemas.microsoft.com/office/powerpoint/2010/main" val="37805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3A36-7871-444B-876B-0AFB42F7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kind of exception is thrown?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8C405-CBEA-4219-A634-5A67418F0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does not have an </a:t>
            </a:r>
            <a:r>
              <a:rPr lang="en-US" dirty="0" err="1"/>
              <a:t>EmptyQueueException</a:t>
            </a:r>
            <a:r>
              <a:rPr lang="en-US" dirty="0"/>
              <a:t> </a:t>
            </a:r>
          </a:p>
          <a:p>
            <a:r>
              <a:rPr lang="en-US" dirty="0"/>
              <a:t>Instead, </a:t>
            </a:r>
            <a:r>
              <a:rPr lang="en-US" dirty="0" err="1"/>
              <a:t>NoSuchElementException</a:t>
            </a:r>
            <a:r>
              <a:rPr lang="en-US" dirty="0"/>
              <a:t> is thrown if the queue is empty and you call</a:t>
            </a:r>
          </a:p>
          <a:p>
            <a:pPr lvl="1"/>
            <a:r>
              <a:rPr lang="en-US" dirty="0"/>
              <a:t>remove()</a:t>
            </a:r>
          </a:p>
          <a:p>
            <a:pPr lvl="1"/>
            <a:r>
              <a:rPr lang="en-US" dirty="0"/>
              <a:t>element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IllecgalStateException</a:t>
            </a:r>
            <a:r>
              <a:rPr lang="en-US" dirty="0" smtClean="0"/>
              <a:t> is thrown if no space available and you call</a:t>
            </a:r>
          </a:p>
          <a:p>
            <a:pPr lvl="1"/>
            <a:r>
              <a:rPr lang="en-US" dirty="0" smtClean="0"/>
              <a:t>add()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Side note:</a:t>
            </a:r>
          </a:p>
          <a:p>
            <a:r>
              <a:rPr lang="en-US" dirty="0"/>
              <a:t>Java's Queue interface also has:</a:t>
            </a:r>
          </a:p>
          <a:p>
            <a:pPr lvl="1"/>
            <a:r>
              <a:rPr lang="en-US" dirty="0"/>
              <a:t>poll() - works like remove() but returns null if empty</a:t>
            </a:r>
          </a:p>
          <a:p>
            <a:pPr lvl="1"/>
            <a:r>
              <a:rPr lang="en-US" dirty="0"/>
              <a:t>peek() - works like element() but returns null if empty</a:t>
            </a:r>
          </a:p>
        </p:txBody>
      </p:sp>
    </p:spTree>
    <p:extLst>
      <p:ext uri="{BB962C8B-B14F-4D97-AF65-F5344CB8AC3E}">
        <p14:creationId xmlns:p14="http://schemas.microsoft.com/office/powerpoint/2010/main" val="284118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123ACAE7-AB87-46FC-A70C-B35995A1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99711"/>
            <a:ext cx="7886700" cy="99417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will be the first name printed?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1F2D1EB9-BA7B-4697-9456-F40103F749E7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8650" y="4071937"/>
            <a:ext cx="3943350" cy="1621166"/>
          </a:xfrm>
        </p:spPr>
        <p:txBody>
          <a:bodyPr/>
          <a:lstStyle/>
          <a:p>
            <a:pPr marL="385763" indent="-385763">
              <a:buFontTx/>
              <a:buAutoNum type="alphaUcPeriod"/>
            </a:pPr>
            <a:r>
              <a:rPr lang="en-US" dirty="0"/>
              <a:t>Amy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Betty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Cameron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None of the above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D73DA703-2958-451F-890C-14E64CB90BD3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84E72-8305-4816-B29D-5303732FA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547" y="1797013"/>
            <a:ext cx="3967367" cy="2071794"/>
          </a:xfrm>
          <a:prstGeom prst="rect">
            <a:avLst/>
          </a:prstGeom>
        </p:spPr>
      </p:pic>
      <p:sp>
        <p:nvSpPr>
          <p:cNvPr id="7" name="CAI1">
            <a:extLst>
              <a:ext uri="{FF2B5EF4-FFF2-40B4-BE49-F238E27FC236}">
                <a16:creationId xmlns:a16="http://schemas.microsoft.com/office/drawing/2014/main" id="{8A630842-819D-4069-937C-70A38F72293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63942" y="4106228"/>
            <a:ext cx="562976" cy="28803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03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6850E27E-B3D3-4AAD-B010-9D821BFD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In an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>
                <a:solidFill>
                  <a:srgbClr val="C00000"/>
                </a:solidFill>
              </a:rPr>
              <a:t> implementation of </a:t>
            </a:r>
            <a:r>
              <a:rPr lang="en-US" b="1" dirty="0">
                <a:solidFill>
                  <a:srgbClr val="C00000"/>
                </a:solidFill>
              </a:rPr>
              <a:t>set</a:t>
            </a:r>
            <a:r>
              <a:rPr lang="en-US" dirty="0">
                <a:solidFill>
                  <a:srgbClr val="C00000"/>
                </a:solidFill>
              </a:rPr>
              <a:t> with n elements, what is the time complexity of </a:t>
            </a:r>
            <a:r>
              <a:rPr lang="en-US" b="1" dirty="0">
                <a:solidFill>
                  <a:srgbClr val="C00000"/>
                </a:solidFill>
              </a:rPr>
              <a:t>contains</a:t>
            </a:r>
            <a:r>
              <a:rPr lang="en-US" dirty="0">
                <a:solidFill>
                  <a:srgbClr val="C00000"/>
                </a:solidFill>
              </a:rPr>
              <a:t>? 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676C7BDE-FB09-478F-A851-A9E42530A20A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8650" y="2226469"/>
            <a:ext cx="6381750" cy="3263504"/>
          </a:xfrm>
        </p:spPr>
        <p:txBody>
          <a:bodyPr/>
          <a:lstStyle/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best case is O(1) and average case is O(1)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best case is O(1) and average case is O(n)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best case is O(n) and average case is O(n)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best case is O(n) and average case is O(n^2)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4B04AF36-73BD-44BC-B4BE-031519B4B78E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CAI1">
            <a:extLst>
              <a:ext uri="{FF2B5EF4-FFF2-40B4-BE49-F238E27FC236}">
                <a16:creationId xmlns:a16="http://schemas.microsoft.com/office/drawing/2014/main" id="{B686CAE5-8E83-A245-96C0-C3584D02FC4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66800" y="2590800"/>
            <a:ext cx="4648200" cy="38328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85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123ACAE7-AB87-46FC-A70C-B35995A1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15" y="353692"/>
            <a:ext cx="7886700" cy="71169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happens below?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1F2D1EB9-BA7B-4697-9456-F40103F749E7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81025" y="4258296"/>
            <a:ext cx="3943350" cy="1621166"/>
          </a:xfrm>
        </p:spPr>
        <p:txBody>
          <a:bodyPr/>
          <a:lstStyle/>
          <a:p>
            <a:pPr marL="385763" indent="-385763">
              <a:buFontTx/>
              <a:buAutoNum type="alphaUcPeriod"/>
            </a:pPr>
            <a:r>
              <a:rPr lang="en-US" dirty="0" err="1"/>
              <a:t>EmptyQueueException</a:t>
            </a:r>
            <a:endParaRPr lang="en-US" dirty="0"/>
          </a:p>
          <a:p>
            <a:pPr marL="385763" indent="-385763">
              <a:buFontTx/>
              <a:buAutoNum type="alphaUcPeriod"/>
            </a:pPr>
            <a:r>
              <a:rPr lang="en-US" dirty="0" err="1"/>
              <a:t>EmptyStackException</a:t>
            </a:r>
            <a:endParaRPr lang="en-US" dirty="0"/>
          </a:p>
          <a:p>
            <a:pPr marL="385763" indent="-385763">
              <a:buFontTx/>
              <a:buAutoNum type="alphaUcPeriod"/>
            </a:pPr>
            <a:r>
              <a:rPr lang="en-US" dirty="0" err="1"/>
              <a:t>NoSuchElementException</a:t>
            </a:r>
            <a:endParaRPr lang="en-US" dirty="0"/>
          </a:p>
          <a:p>
            <a:pPr marL="385763" indent="-385763">
              <a:buFontTx/>
              <a:buAutoNum type="alphaUcPeriod"/>
            </a:pPr>
            <a:r>
              <a:rPr lang="en-US" dirty="0"/>
              <a:t>null is printed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D73DA703-2958-451F-890C-14E64CB90BD3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91E4F-5510-4784-B1E0-9E3455CF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447708"/>
            <a:ext cx="3457753" cy="2693478"/>
          </a:xfrm>
          <a:prstGeom prst="rect">
            <a:avLst/>
          </a:prstGeom>
        </p:spPr>
      </p:pic>
      <p:sp>
        <p:nvSpPr>
          <p:cNvPr id="6" name="CAI1">
            <a:extLst>
              <a:ext uri="{FF2B5EF4-FFF2-40B4-BE49-F238E27FC236}">
                <a16:creationId xmlns:a16="http://schemas.microsoft.com/office/drawing/2014/main" id="{8B43A454-A533-42C0-94DE-1F48361D397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16318" y="4963908"/>
            <a:ext cx="2859739" cy="38328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5AD57-AC36-E840-8533-D51764D2F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15" y="1363779"/>
            <a:ext cx="3967367" cy="2071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064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123ACAE7-AB87-46FC-A70C-B35995A1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62000"/>
            <a:ext cx="7886700" cy="7116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if we change </a:t>
            </a:r>
            <a:r>
              <a:rPr lang="en-US" b="1" dirty="0" err="1">
                <a:solidFill>
                  <a:srgbClr val="C00000"/>
                </a:solidFill>
              </a:rPr>
              <a:t>q.element</a:t>
            </a:r>
            <a:r>
              <a:rPr lang="en-US" b="1" dirty="0">
                <a:solidFill>
                  <a:srgbClr val="C00000"/>
                </a:solidFill>
              </a:rPr>
              <a:t>() to </a:t>
            </a:r>
            <a:r>
              <a:rPr lang="en-US" b="1" dirty="0" err="1">
                <a:solidFill>
                  <a:srgbClr val="C00000"/>
                </a:solidFill>
              </a:rPr>
              <a:t>q.peek</a:t>
            </a:r>
            <a:r>
              <a:rPr lang="en-US" b="1" dirty="0">
                <a:solidFill>
                  <a:srgbClr val="C00000"/>
                </a:solidFill>
              </a:rPr>
              <a:t>()?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1F2D1EB9-BA7B-4697-9456-F40103F749E7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81025" y="4258296"/>
            <a:ext cx="3943350" cy="1621166"/>
          </a:xfrm>
        </p:spPr>
        <p:txBody>
          <a:bodyPr/>
          <a:lstStyle/>
          <a:p>
            <a:pPr marL="385763" indent="-385763">
              <a:buFontTx/>
              <a:buAutoNum type="alphaUcPeriod"/>
            </a:pPr>
            <a:r>
              <a:rPr lang="en-US" dirty="0" err="1"/>
              <a:t>EmptyQueueException</a:t>
            </a:r>
            <a:endParaRPr lang="en-US" dirty="0"/>
          </a:p>
          <a:p>
            <a:pPr marL="385763" indent="-385763">
              <a:buFontTx/>
              <a:buAutoNum type="alphaUcPeriod"/>
            </a:pPr>
            <a:r>
              <a:rPr lang="en-US" dirty="0" err="1"/>
              <a:t>EmptyStackException</a:t>
            </a:r>
            <a:endParaRPr lang="en-US" dirty="0"/>
          </a:p>
          <a:p>
            <a:pPr marL="385763" indent="-385763">
              <a:buFontTx/>
              <a:buAutoNum type="alphaUcPeriod"/>
            </a:pPr>
            <a:r>
              <a:rPr lang="en-US" dirty="0" err="1"/>
              <a:t>NoSuchElementException</a:t>
            </a:r>
            <a:endParaRPr lang="en-US" dirty="0"/>
          </a:p>
          <a:p>
            <a:pPr marL="385763" indent="-385763">
              <a:buFontTx/>
              <a:buAutoNum type="alphaUcPeriod"/>
            </a:pPr>
            <a:r>
              <a:rPr lang="en-US" dirty="0"/>
              <a:t>null is printed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D73DA703-2958-451F-890C-14E64CB90BD3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91E4F-5510-4784-B1E0-9E3455CF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447707"/>
            <a:ext cx="3457753" cy="2757629"/>
          </a:xfrm>
          <a:prstGeom prst="rect">
            <a:avLst/>
          </a:prstGeom>
        </p:spPr>
      </p:pic>
      <p:sp>
        <p:nvSpPr>
          <p:cNvPr id="6" name="CAI1">
            <a:extLst>
              <a:ext uri="{FF2B5EF4-FFF2-40B4-BE49-F238E27FC236}">
                <a16:creationId xmlns:a16="http://schemas.microsoft.com/office/drawing/2014/main" id="{BAA104F8-0C77-4998-9EF8-51DAC553674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16318" y="5407914"/>
            <a:ext cx="1499664" cy="38328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B0F5E-C5C0-9F43-B096-912E8CC99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26" y="1447707"/>
            <a:ext cx="3967367" cy="2071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066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89E0-3D0C-414A-8DAE-38A1000A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Don't get distracted by those details…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D55D6-E236-4A37-80E5-3E86635BC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know that when you have an empty queue…</a:t>
            </a:r>
          </a:p>
          <a:p>
            <a:r>
              <a:rPr lang="en-US" dirty="0"/>
              <a:t>And try to remove or peek at the first element…</a:t>
            </a:r>
          </a:p>
          <a:p>
            <a:r>
              <a:rPr lang="en-US" dirty="0"/>
              <a:t>Java offers two choices…</a:t>
            </a:r>
          </a:p>
          <a:p>
            <a:pPr lvl="1"/>
            <a:r>
              <a:rPr lang="en-US" dirty="0"/>
              <a:t>methods that return null</a:t>
            </a:r>
          </a:p>
          <a:p>
            <a:pPr lvl="1"/>
            <a:r>
              <a:rPr lang="en-US" dirty="0"/>
              <a:t>methods that throw a </a:t>
            </a:r>
            <a:r>
              <a:rPr lang="en-US" dirty="0" err="1"/>
              <a:t>NoSuchElementException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should you use?  Depends on what you need</a:t>
            </a:r>
          </a:p>
        </p:txBody>
      </p:sp>
    </p:spTree>
    <p:extLst>
      <p:ext uri="{BB962C8B-B14F-4D97-AF65-F5344CB8AC3E}">
        <p14:creationId xmlns:p14="http://schemas.microsoft.com/office/powerpoint/2010/main" val="98042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FDBE-86C9-4979-A8CA-8661041A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Kroger scenario: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20D3C-A871-425D-B130-FE9C52E45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226468"/>
            <a:ext cx="7981122" cy="3520834"/>
          </a:xfrm>
        </p:spPr>
        <p:txBody>
          <a:bodyPr>
            <a:normAutofit/>
          </a:bodyPr>
          <a:lstStyle/>
          <a:p>
            <a:r>
              <a:rPr lang="en-US" dirty="0"/>
              <a:t>Can you think of ANY situation at Kroger where the </a:t>
            </a:r>
            <a:r>
              <a:rPr lang="en-US" u="sng" dirty="0"/>
              <a:t>last</a:t>
            </a:r>
            <a:r>
              <a:rPr lang="en-US" dirty="0"/>
              <a:t> person in line will be served next? </a:t>
            </a:r>
          </a:p>
          <a:p>
            <a:r>
              <a:rPr lang="en-US" dirty="0"/>
              <a:t>But a queue would not allow that.</a:t>
            </a:r>
          </a:p>
          <a:p>
            <a:r>
              <a:rPr lang="en-US" dirty="0"/>
              <a:t>Queues only allow:</a:t>
            </a:r>
          </a:p>
          <a:p>
            <a:pPr lvl="1"/>
            <a:r>
              <a:rPr lang="en-US" dirty="0"/>
              <a:t>Adding to the </a:t>
            </a:r>
            <a:r>
              <a:rPr lang="en-US" u="sng" dirty="0"/>
              <a:t>back</a:t>
            </a:r>
            <a:endParaRPr lang="en-US" dirty="0"/>
          </a:p>
          <a:p>
            <a:pPr lvl="1"/>
            <a:r>
              <a:rPr lang="en-US" dirty="0"/>
              <a:t>Removing from and peeking at the </a:t>
            </a:r>
            <a:r>
              <a:rPr lang="en-US" u="sng" dirty="0"/>
              <a:t>back</a:t>
            </a:r>
            <a:endParaRPr lang="en-US" dirty="0"/>
          </a:p>
          <a:p>
            <a:r>
              <a:rPr lang="en-US" dirty="0"/>
              <a:t>But what if you wanted to be able to:</a:t>
            </a:r>
          </a:p>
          <a:p>
            <a:pPr lvl="1"/>
            <a:r>
              <a:rPr lang="en-US" dirty="0"/>
              <a:t>Add to the front </a:t>
            </a:r>
            <a:r>
              <a:rPr lang="en-US" i="1" dirty="0"/>
              <a:t>and</a:t>
            </a:r>
            <a:r>
              <a:rPr lang="en-US" dirty="0"/>
              <a:t> the back</a:t>
            </a:r>
          </a:p>
          <a:p>
            <a:pPr lvl="1"/>
            <a:r>
              <a:rPr lang="en-US" dirty="0"/>
              <a:t>Remove from the front </a:t>
            </a:r>
            <a:r>
              <a:rPr lang="en-US" i="1" dirty="0"/>
              <a:t>and</a:t>
            </a:r>
            <a:r>
              <a:rPr lang="en-US" dirty="0"/>
              <a:t> the back</a:t>
            </a:r>
          </a:p>
          <a:p>
            <a:pPr lvl="1"/>
            <a:r>
              <a:rPr lang="en-US" dirty="0"/>
              <a:t>Peeking at the front </a:t>
            </a:r>
            <a:r>
              <a:rPr lang="en-US" i="1" dirty="0"/>
              <a:t>and</a:t>
            </a:r>
            <a:r>
              <a:rPr lang="en-US" dirty="0"/>
              <a:t> the back</a:t>
            </a:r>
          </a:p>
        </p:txBody>
      </p:sp>
    </p:spTree>
    <p:extLst>
      <p:ext uri="{BB962C8B-B14F-4D97-AF65-F5344CB8AC3E}">
        <p14:creationId xmlns:p14="http://schemas.microsoft.com/office/powerpoint/2010/main" val="80960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D3A3-F7A9-4064-BA5E-2CDC620A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Deque to the rescue!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2F922-8F6F-45FA-A879-995F31BF7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Deque</a:t>
            </a:r>
            <a:r>
              <a:rPr lang="en-US" dirty="0"/>
              <a:t> - </a:t>
            </a:r>
            <a:r>
              <a:rPr lang="en-US" u="sng" dirty="0"/>
              <a:t>d</a:t>
            </a:r>
            <a:r>
              <a:rPr lang="en-US" dirty="0"/>
              <a:t>ouble-</a:t>
            </a:r>
            <a:r>
              <a:rPr lang="en-US" u="sng" dirty="0"/>
              <a:t>e</a:t>
            </a:r>
            <a:r>
              <a:rPr lang="en-US" dirty="0"/>
              <a:t>nded </a:t>
            </a:r>
            <a:r>
              <a:rPr lang="en-US" u="sng" dirty="0"/>
              <a:t>que</a:t>
            </a:r>
            <a:r>
              <a:rPr lang="en-US" dirty="0"/>
              <a:t>ue</a:t>
            </a:r>
          </a:p>
          <a:p>
            <a:pPr lvl="1"/>
            <a:r>
              <a:rPr lang="en-US" dirty="0"/>
              <a:t>Allows adding to either end</a:t>
            </a:r>
          </a:p>
          <a:p>
            <a:pPr lvl="1"/>
            <a:r>
              <a:rPr lang="en-US" dirty="0"/>
              <a:t>Allows removing from either end</a:t>
            </a:r>
          </a:p>
          <a:p>
            <a:pPr lvl="1"/>
            <a:r>
              <a:rPr lang="en-US" dirty="0"/>
              <a:t>Allows peeking at either end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A figure illustrates an instance d of a dequeue.&#10;&#10;Picture 1" descr="A figure illustrates an instance d of a dequeue.Picture 1">
            <a:extLst>
              <a:ext uri="{FF2B5EF4-FFF2-40B4-BE49-F238E27FC236}">
                <a16:creationId xmlns:a16="http://schemas.microsoft.com/office/drawing/2014/main" id="{A1413A1B-3E0B-7C4B-9097-78B46C9E5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3733800"/>
            <a:ext cx="8382000" cy="174225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633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0663">
              <a:defRPr sz="3564"/>
            </a:lvl1pPr>
          </a:lstStyle>
          <a:p>
            <a:r>
              <a:t>Doubly Linked Implementation of a Deque</a:t>
            </a:r>
          </a:p>
        </p:txBody>
      </p:sp>
      <p:sp>
        <p:nvSpPr>
          <p:cNvPr id="213" name="FIGURE 8-17 A doubly linked chain with head and tail references"/>
          <p:cNvSpPr txBox="1">
            <a:spLocks noGrp="1"/>
          </p:cNvSpPr>
          <p:nvPr>
            <p:ph type="body" sz="quarter" idx="1"/>
          </p:nvPr>
        </p:nvSpPr>
        <p:spPr>
          <a:xfrm>
            <a:off x="628650" y="5714999"/>
            <a:ext cx="7886700" cy="461963"/>
          </a:xfrm>
          <a:prstGeom prst="rect">
            <a:avLst/>
          </a:prstGeom>
        </p:spPr>
        <p:txBody>
          <a:bodyPr/>
          <a:lstStyle>
            <a:lvl1pPr defTabSz="466344">
              <a:defRPr sz="2243"/>
            </a:lvl1pPr>
          </a:lstStyle>
          <a:p>
            <a:r>
              <a:rPr dirty="0"/>
              <a:t>FIGURE 8-17 A doubly linked chain with head and tail references</a:t>
            </a:r>
          </a:p>
        </p:txBody>
      </p:sp>
      <p:pic>
        <p:nvPicPr>
          <p:cNvPr id="214" name="An illustration represents a doubly linked chain comprising of a series of nodes with pointers pointing to the next node and the previous node.&#10;&#10;Picture 1" descr="An illustration represents a doubly linked chain comprising of a series of nodes with pointers pointing to the next node and the previous node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947416"/>
            <a:ext cx="8382000" cy="945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7588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ake a number deli counter">
            <a:extLst>
              <a:ext uri="{FF2B5EF4-FFF2-40B4-BE49-F238E27FC236}">
                <a16:creationId xmlns:a16="http://schemas.microsoft.com/office/drawing/2014/main" id="{9F775A79-8B87-4D88-BCE1-148160B2F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046" y="2608118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0814F2-F17B-4402-87BA-0A7F46F5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Priority queue: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6EE67-FBAD-428E-8A2F-A58FEACB9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Removing from a queue always removes the item from the </a:t>
            </a:r>
            <a:r>
              <a:rPr lang="en-US" u="sng" dirty="0"/>
              <a:t>front</a:t>
            </a:r>
            <a:endParaRPr lang="en-US" dirty="0"/>
          </a:p>
          <a:p>
            <a:r>
              <a:rPr lang="en-US" dirty="0"/>
              <a:t>In a priority queue, we remove the item with the </a:t>
            </a:r>
            <a:r>
              <a:rPr lang="en-US" u="sng" dirty="0"/>
              <a:t>highest priority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whatever that means…often it's the one with the </a:t>
            </a:r>
            <a:r>
              <a:rPr lang="en-US" u="sng" dirty="0"/>
              <a:t>lowest value</a:t>
            </a:r>
            <a:endParaRPr lang="en-US" dirty="0"/>
          </a:p>
          <a:p>
            <a:pPr lvl="1"/>
            <a:r>
              <a:rPr lang="en-US" dirty="0"/>
              <a:t>doesn't matter when it was placed in the queue</a:t>
            </a:r>
          </a:p>
          <a:p>
            <a:pPr lvl="1"/>
            <a:endParaRPr lang="en-US" dirty="0"/>
          </a:p>
          <a:p>
            <a:r>
              <a:rPr lang="en-US" dirty="0"/>
              <a:t>For example, you could prioritize based on: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20013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3343"/>
            </a:lvl1pPr>
          </a:lstStyle>
          <a:p>
            <a:r>
              <a:t>Possible Implementations of a Priority Queue</a:t>
            </a:r>
          </a:p>
        </p:txBody>
      </p:sp>
      <p:sp>
        <p:nvSpPr>
          <p:cNvPr id="252" name="FIGURE 8-21 Two possible implementations of a priority queue"/>
          <p:cNvSpPr txBox="1">
            <a:spLocks noGrp="1"/>
          </p:cNvSpPr>
          <p:nvPr>
            <p:ph type="body" sz="quarter" idx="1"/>
          </p:nvPr>
        </p:nvSpPr>
        <p:spPr>
          <a:xfrm>
            <a:off x="628650" y="1600200"/>
            <a:ext cx="7886700" cy="4351338"/>
          </a:xfrm>
          <a:prstGeom prst="rect">
            <a:avLst/>
          </a:prstGeom>
        </p:spPr>
        <p:txBody>
          <a:bodyPr/>
          <a:lstStyle>
            <a:lvl1pPr defTabSz="475487">
              <a:defRPr sz="2288"/>
            </a:lvl1pPr>
          </a:lstStyle>
          <a:p>
            <a:r>
              <a:rPr dirty="0"/>
              <a:t>FIGURE 8-21 Two possible implementations of a priority queue</a:t>
            </a:r>
          </a:p>
        </p:txBody>
      </p:sp>
      <p:pic>
        <p:nvPicPr>
          <p:cNvPr id="253" name="A diagram illustrates the 2 implementations of a priority queue. Array-based." descr="A diagram illustrates the 2 implementations of a priority queue. Array-based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2057400"/>
            <a:ext cx="8458201" cy="2017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A diagram illustrates the 2 implementations of a priority queue. &#10;Link-based." descr="A diagram illustrates the 2 implementations of a priority queue. Link-based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729" y="4191000"/>
            <a:ext cx="8384953" cy="25094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0256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C38608EB-4E7B-49DC-A868-E7F19C92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Which of these ADTs are FIFO?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67321C5E-6A7A-41D7-933E-44868A36AA03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8650" y="2226469"/>
            <a:ext cx="3943350" cy="3263504"/>
          </a:xfrm>
        </p:spPr>
        <p:txBody>
          <a:bodyPr/>
          <a:lstStyle/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queue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deque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priority queue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all of the above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only A and C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only F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9F1CB4EC-AA6A-4E7E-AD12-F73EFA911E3E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01B9A060-72ED-47DA-8FC4-A9E6F6BEAC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63943" y="2260759"/>
            <a:ext cx="765572" cy="28803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3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123ACAE7-AB87-46FC-A70C-B35995A1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0439"/>
            <a:ext cx="7886700" cy="7116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will be printed?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1F2D1EB9-BA7B-4697-9456-F40103F749E7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84885" y="3868637"/>
            <a:ext cx="3943350" cy="1621166"/>
          </a:xfrm>
        </p:spPr>
        <p:txBody>
          <a:bodyPr/>
          <a:lstStyle/>
          <a:p>
            <a:pPr marL="385763" indent="-385763">
              <a:buFontTx/>
              <a:buAutoNum type="alphaUcPeriod"/>
            </a:pPr>
            <a:r>
              <a:rPr lang="en-US" dirty="0"/>
              <a:t>35 20 30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30 20 35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20 30 35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35 30 20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D73DA703-2958-451F-890C-14E64CB90BD3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F9D25-1CA0-4ABF-8F10-2CAC59340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89" y="1442333"/>
            <a:ext cx="4319810" cy="2186100"/>
          </a:xfrm>
          <a:prstGeom prst="rect">
            <a:avLst/>
          </a:prstGeom>
        </p:spPr>
      </p:pic>
      <p:sp>
        <p:nvSpPr>
          <p:cNvPr id="6" name="CAI1">
            <a:extLst>
              <a:ext uri="{FF2B5EF4-FFF2-40B4-BE49-F238E27FC236}">
                <a16:creationId xmlns:a16="http://schemas.microsoft.com/office/drawing/2014/main" id="{0DCAFE5C-C76F-47E4-A3CF-D2EE6C1FB3A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20177" y="3902927"/>
            <a:ext cx="1015604" cy="28803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481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536A455D-5046-4ADB-8C01-35E39A42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True or False?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 stack is a good data structure for storing customers waiting in line at Kroger.</a:t>
            </a:r>
          </a:p>
        </p:txBody>
      </p:sp>
      <p:sp>
        <p:nvSpPr>
          <p:cNvPr id="3" name="TPAnswers" title="Answer Text Block">
            <a:extLst>
              <a:ext uri="{FF2B5EF4-FFF2-40B4-BE49-F238E27FC236}">
                <a16:creationId xmlns:a16="http://schemas.microsoft.com/office/drawing/2014/main" id="{DE26B729-6494-4931-8920-288C60A5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549387"/>
            <a:ext cx="3943350" cy="2940585"/>
          </a:xfrm>
        </p:spPr>
        <p:txBody>
          <a:bodyPr/>
          <a:lstStyle/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True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False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43212BC0-B368-4435-94CD-546A5BC6F389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91B2D9C2-0BBB-4D5A-9D83-5A29449767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6758" y="2895600"/>
            <a:ext cx="559642" cy="38328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9530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123ACAE7-AB87-46FC-A70C-B35995A1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64" y="547127"/>
            <a:ext cx="7886700" cy="7116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will be printed?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1F2D1EB9-BA7B-4697-9456-F40103F749E7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84885" y="3868637"/>
            <a:ext cx="3943350" cy="1621166"/>
          </a:xfrm>
        </p:spPr>
        <p:txBody>
          <a:bodyPr/>
          <a:lstStyle/>
          <a:p>
            <a:pPr marL="385763" indent="-385763">
              <a:buFontTx/>
              <a:buAutoNum type="alphaUcPeriod"/>
            </a:pPr>
            <a:r>
              <a:rPr lang="en-US" dirty="0"/>
              <a:t>35 20 30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30 20 35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20 30 35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35 30 20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D73DA703-2958-451F-890C-14E64CB90BD3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05104-1636-4B87-A564-827728E73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88" y="1462681"/>
            <a:ext cx="3991180" cy="2176574"/>
          </a:xfrm>
          <a:prstGeom prst="rect">
            <a:avLst/>
          </a:prstGeom>
        </p:spPr>
      </p:pic>
      <p:sp>
        <p:nvSpPr>
          <p:cNvPr id="6" name="CAI1">
            <a:extLst>
              <a:ext uri="{FF2B5EF4-FFF2-40B4-BE49-F238E27FC236}">
                <a16:creationId xmlns:a16="http://schemas.microsoft.com/office/drawing/2014/main" id="{0B14821B-7B5E-4703-8564-92CD51A94B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20177" y="4190963"/>
            <a:ext cx="1015604" cy="38328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9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123ACAE7-AB87-46FC-A70C-B35995A1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85" y="692973"/>
            <a:ext cx="7886700" cy="7116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will be printed?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1F2D1EB9-BA7B-4697-9456-F40103F749E7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84885" y="3868637"/>
            <a:ext cx="3943350" cy="1621166"/>
          </a:xfrm>
        </p:spPr>
        <p:txBody>
          <a:bodyPr/>
          <a:lstStyle/>
          <a:p>
            <a:pPr marL="385763" indent="-385763">
              <a:buFontTx/>
              <a:buAutoNum type="alphaUcPeriod"/>
            </a:pPr>
            <a:r>
              <a:rPr lang="en-US" dirty="0"/>
              <a:t>35 20 30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30 20 35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20 30 35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35 30 20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D73DA703-2958-451F-890C-14E64CB90BD3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0380A-60F0-4E63-BCCE-095FFBF70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65" y="1482999"/>
            <a:ext cx="5296172" cy="2228965"/>
          </a:xfrm>
          <a:prstGeom prst="rect">
            <a:avLst/>
          </a:prstGeom>
        </p:spPr>
      </p:pic>
      <p:sp>
        <p:nvSpPr>
          <p:cNvPr id="7" name="CAI1">
            <a:extLst>
              <a:ext uri="{FF2B5EF4-FFF2-40B4-BE49-F238E27FC236}">
                <a16:creationId xmlns:a16="http://schemas.microsoft.com/office/drawing/2014/main" id="{60A46602-9FFA-47C6-B96A-1D8FF0A5F4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20177" y="4574249"/>
            <a:ext cx="1015604" cy="38328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3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123ACAE7-AB87-46FC-A70C-B35995A1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5" y="728478"/>
            <a:ext cx="7886700" cy="7116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will be printed?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1F2D1EB9-BA7B-4697-9456-F40103F749E7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84885" y="3868637"/>
            <a:ext cx="3943350" cy="1621166"/>
          </a:xfrm>
        </p:spPr>
        <p:txBody>
          <a:bodyPr/>
          <a:lstStyle/>
          <a:p>
            <a:pPr marL="385763" indent="-385763">
              <a:buFontTx/>
              <a:buAutoNum type="alphaUcPeriod"/>
            </a:pPr>
            <a:r>
              <a:rPr lang="en-US" dirty="0"/>
              <a:t>BIKE BOAT CAR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CAR BOAT BIKE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D73DA703-2958-451F-890C-14E64CB90BD3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44A12-F186-4DF9-96B3-49DFE8E11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84" y="1440168"/>
            <a:ext cx="5253308" cy="2138473"/>
          </a:xfrm>
          <a:prstGeom prst="rect">
            <a:avLst/>
          </a:prstGeom>
        </p:spPr>
      </p:pic>
      <p:sp>
        <p:nvSpPr>
          <p:cNvPr id="6" name="CAI1">
            <a:extLst>
              <a:ext uri="{FF2B5EF4-FFF2-40B4-BE49-F238E27FC236}">
                <a16:creationId xmlns:a16="http://schemas.microsoft.com/office/drawing/2014/main" id="{D630BAEB-6A40-4F24-B62C-09C9F4D35DE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20177" y="3902927"/>
            <a:ext cx="1704928" cy="28803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97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123ACAE7-AB87-46FC-A70C-B35995A1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75" y="685800"/>
            <a:ext cx="7886700" cy="7116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will be printed?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1F2D1EB9-BA7B-4697-9456-F40103F749E7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84885" y="3868637"/>
            <a:ext cx="3943350" cy="1621166"/>
          </a:xfrm>
        </p:spPr>
        <p:txBody>
          <a:bodyPr/>
          <a:lstStyle/>
          <a:p>
            <a:pPr marL="385763" indent="-385763">
              <a:buFontTx/>
              <a:buAutoNum type="alphaUcPeriod"/>
            </a:pPr>
            <a:r>
              <a:rPr lang="en-US" dirty="0"/>
              <a:t>(-10, -10) (-14, 3) (10, 8) 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(-14, 3) (10, 8) (-10, -10) 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(10, 8) (-14, 3) (-10, -10)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Need more information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D73DA703-2958-451F-890C-14E64CB90BD3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D6B35-EBFB-45A6-BFCE-9D61D7DE5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51" y="1519616"/>
            <a:ext cx="5700636" cy="2230029"/>
          </a:xfrm>
          <a:prstGeom prst="rect">
            <a:avLst/>
          </a:prstGeom>
        </p:spPr>
      </p:pic>
      <p:sp>
        <p:nvSpPr>
          <p:cNvPr id="7" name="CAI1">
            <a:extLst>
              <a:ext uri="{FF2B5EF4-FFF2-40B4-BE49-F238E27FC236}">
                <a16:creationId xmlns:a16="http://schemas.microsoft.com/office/drawing/2014/main" id="{11D8FBA3-8AA4-4350-9FA3-40B5BFFDB8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20177" y="4957535"/>
            <a:ext cx="2570512" cy="38328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4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774C-7ED9-4CCA-BF08-62DBBDB9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information determines priority?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AE601-C8C9-4706-A5AD-7A9B639D9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compareTo</a:t>
            </a:r>
            <a:r>
              <a:rPr lang="en-US" dirty="0"/>
              <a:t>() method.</a:t>
            </a:r>
          </a:p>
          <a:p>
            <a:r>
              <a:rPr lang="en-US" dirty="0"/>
              <a:t>You can only put objects in a priority queue if they </a:t>
            </a:r>
            <a:r>
              <a:rPr lang="en-US" u="sng" dirty="0"/>
              <a:t>implement the Comparable</a:t>
            </a:r>
            <a:r>
              <a:rPr lang="en-US" dirty="0"/>
              <a:t> interface.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AED21-55FD-4A4A-94D1-9A6B8C16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05" y="3605607"/>
            <a:ext cx="4367437" cy="1485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C6BE61-3A53-4BD6-BDD8-B03029A4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303" y="3523994"/>
            <a:ext cx="3106553" cy="1649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32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B7A6-2F5C-41BA-99C6-F5386D9E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Putting your own objects in a </a:t>
            </a:r>
            <a:r>
              <a:rPr lang="en-US" b="1" dirty="0" err="1">
                <a:solidFill>
                  <a:srgbClr val="C00000"/>
                </a:solidFill>
              </a:rPr>
              <a:t>PriorityQueue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79E44-E8F0-4451-855B-2DAF528B7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940719"/>
            <a:ext cx="7886700" cy="3263504"/>
          </a:xfrm>
        </p:spPr>
        <p:txBody>
          <a:bodyPr/>
          <a:lstStyle/>
          <a:p>
            <a:r>
              <a:rPr lang="en-US" dirty="0"/>
              <a:t>Design your class to implement the Comparable interface: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 the </a:t>
            </a:r>
            <a:r>
              <a:rPr lang="en-US" dirty="0" err="1"/>
              <a:t>compareTo</a:t>
            </a:r>
            <a:r>
              <a:rPr lang="en-US" dirty="0"/>
              <a:t>() method:</a:t>
            </a:r>
          </a:p>
          <a:p>
            <a:endParaRPr lang="en-US" dirty="0"/>
          </a:p>
        </p:txBody>
      </p:sp>
      <p:pic>
        <p:nvPicPr>
          <p:cNvPr id="2050" name="Picture 2" descr="C:\Users\krump\AppData\Local\Temp\SNAGHTML4353501c.PNG">
            <a:extLst>
              <a:ext uri="{FF2B5EF4-FFF2-40B4-BE49-F238E27FC236}">
                <a16:creationId xmlns:a16="http://schemas.microsoft.com/office/drawing/2014/main" id="{64D0E9A8-F23D-40CE-B679-3374FB695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4" y="2302546"/>
            <a:ext cx="5631873" cy="709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rump\AppData\Local\Temp\SNAGHTML435714f4.PNG">
            <a:extLst>
              <a:ext uri="{FF2B5EF4-FFF2-40B4-BE49-F238E27FC236}">
                <a16:creationId xmlns:a16="http://schemas.microsoft.com/office/drawing/2014/main" id="{B6DDDF9D-D9D8-4A95-89BC-8EB589BF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67" y="3482915"/>
            <a:ext cx="5408468" cy="2083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31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123ACAE7-AB87-46FC-A70C-B35995A1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51" y="646763"/>
            <a:ext cx="7886700" cy="7116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will be printed?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1F2D1EB9-BA7B-4697-9456-F40103F749E7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84884" y="3868637"/>
            <a:ext cx="6268316" cy="1960663"/>
          </a:xfrm>
        </p:spPr>
        <p:txBody>
          <a:bodyPr>
            <a:normAutofit/>
          </a:bodyPr>
          <a:lstStyle/>
          <a:p>
            <a:pPr marL="385763" indent="-385763">
              <a:buFontTx/>
              <a:buAutoNum type="alphaUcPeriod"/>
            </a:pPr>
            <a:r>
              <a:rPr lang="en-US" dirty="0"/>
              <a:t>(-10, -10) (-14, 3) (10, 8) 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(-14, 3) (10, 8) (-10, -10) 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(10, 8) (-14, 3) (-10, -10)</a:t>
            </a:r>
          </a:p>
          <a:p>
            <a:pPr marL="385763" indent="-385763">
              <a:buFontTx/>
              <a:buAutoNum type="alphaUcPeriod"/>
            </a:pPr>
            <a:r>
              <a:rPr lang="en-US" dirty="0"/>
              <a:t>Need more information, I wasn't listening.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D73DA703-2958-451F-890C-14E64CB90BD3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D6B35-EBFB-45A6-BFCE-9D61D7DE5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51" y="1519616"/>
            <a:ext cx="5700636" cy="2230029"/>
          </a:xfrm>
          <a:prstGeom prst="rect">
            <a:avLst/>
          </a:prstGeom>
        </p:spPr>
      </p:pic>
      <p:sp>
        <p:nvSpPr>
          <p:cNvPr id="7" name="CAI1">
            <a:extLst>
              <a:ext uri="{FF2B5EF4-FFF2-40B4-BE49-F238E27FC236}">
                <a16:creationId xmlns:a16="http://schemas.microsoft.com/office/drawing/2014/main" id="{58EABF1B-F43B-4B45-8F49-7B3D3D18D2A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20176" y="4190963"/>
            <a:ext cx="2733675" cy="38328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185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05B85E4C-3D21-4B19-9263-466C8CDD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Which data structure should </a:t>
            </a:r>
            <a:r>
              <a:rPr lang="en-US" b="1" u="sng" dirty="0">
                <a:solidFill>
                  <a:srgbClr val="C00000"/>
                </a:solidFill>
              </a:rPr>
              <a:t>never</a:t>
            </a:r>
            <a:r>
              <a:rPr lang="en-US" b="1" dirty="0">
                <a:solidFill>
                  <a:srgbClr val="C00000"/>
                </a:solidFill>
              </a:rPr>
              <a:t> allow you to add null to it?</a:t>
            </a:r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DFAD4CE9-00B2-4AD6-A51D-3613534235B0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8650" y="2226469"/>
            <a:ext cx="3943350" cy="3263504"/>
          </a:xfrm>
        </p:spPr>
        <p:txBody>
          <a:bodyPr/>
          <a:lstStyle/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queue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stack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deque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priority queue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bag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65EB2722-3B25-4BA3-A0D9-49AA0B2B66F9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11927081-7B84-4480-B6D4-134C34B205A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63942" y="3350514"/>
            <a:ext cx="1624013" cy="38328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330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7032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B9FC-10F9-4E9E-9CB7-A3A492B5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Customers waiting in line: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F1D1-8EA6-4431-9BB3-27A137A48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"First come, first served"</a:t>
            </a:r>
          </a:p>
          <a:p>
            <a:r>
              <a:rPr lang="en-US" dirty="0"/>
              <a:t>"First in, first out"</a:t>
            </a:r>
          </a:p>
          <a:p>
            <a:endParaRPr lang="en-US" dirty="0"/>
          </a:p>
          <a:p>
            <a:r>
              <a:rPr lang="en-US" dirty="0"/>
              <a:t>But stacks are "Last in, first out"</a:t>
            </a:r>
          </a:p>
          <a:p>
            <a:pPr lvl="1"/>
            <a:r>
              <a:rPr lang="en-US" dirty="0"/>
              <a:t>Making them a bad choice for people waiting in line</a:t>
            </a:r>
          </a:p>
          <a:p>
            <a:pPr lvl="1"/>
            <a:endParaRPr lang="en-US" dirty="0"/>
          </a:p>
          <a:p>
            <a:r>
              <a:rPr lang="en-US" dirty="0"/>
              <a:t>Queues are the solution:</a:t>
            </a:r>
          </a:p>
          <a:p>
            <a:pPr lvl="1"/>
            <a:r>
              <a:rPr lang="en-US" dirty="0"/>
              <a:t>Queues are "FIFO" (first in, first out….or first come, first served")</a:t>
            </a:r>
          </a:p>
        </p:txBody>
      </p:sp>
    </p:spTree>
    <p:extLst>
      <p:ext uri="{BB962C8B-B14F-4D97-AF65-F5344CB8AC3E}">
        <p14:creationId xmlns:p14="http://schemas.microsoft.com/office/powerpoint/2010/main" val="404316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877A-EB3F-4013-B542-074A0C54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ADT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70CB-C0C1-4B9F-840B-6659AD349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FIFO data type</a:t>
            </a:r>
          </a:p>
          <a:p>
            <a:pPr lvl="1"/>
            <a:r>
              <a:rPr lang="en-US" dirty="0"/>
              <a:t>The first item added is the first removed</a:t>
            </a:r>
          </a:p>
          <a:p>
            <a:r>
              <a:rPr lang="en-US" dirty="0"/>
              <a:t>Methods for:</a:t>
            </a:r>
          </a:p>
          <a:p>
            <a:pPr lvl="1"/>
            <a:r>
              <a:rPr lang="en-US" u="sng" dirty="0"/>
              <a:t>Adding to the end </a:t>
            </a:r>
            <a:r>
              <a:rPr lang="en-US" dirty="0"/>
              <a:t>of the queue (enqueue, or put)</a:t>
            </a:r>
          </a:p>
          <a:p>
            <a:pPr lvl="1"/>
            <a:r>
              <a:rPr lang="en-US" u="sng" dirty="0"/>
              <a:t>Removing from the front</a:t>
            </a:r>
            <a:r>
              <a:rPr lang="en-US" dirty="0"/>
              <a:t> of the queue (dequeue, or get)</a:t>
            </a:r>
          </a:p>
          <a:p>
            <a:pPr lvl="1"/>
            <a:r>
              <a:rPr lang="en-US" u="sng" dirty="0"/>
              <a:t>Peeking at the front</a:t>
            </a:r>
            <a:r>
              <a:rPr lang="en-US" dirty="0"/>
              <a:t> of the queue (</a:t>
            </a:r>
            <a:r>
              <a:rPr lang="en-US" dirty="0" err="1"/>
              <a:t>getFront</a:t>
            </a:r>
            <a:r>
              <a:rPr lang="en-US" dirty="0"/>
              <a:t>, or peek)</a:t>
            </a:r>
          </a:p>
          <a:p>
            <a:pPr lvl="1"/>
            <a:r>
              <a:rPr lang="en-US" u="sng" dirty="0"/>
              <a:t>Clearing</a:t>
            </a:r>
            <a:r>
              <a:rPr lang="en-US" dirty="0"/>
              <a:t> the queue (clear)</a:t>
            </a:r>
          </a:p>
          <a:p>
            <a:pPr lvl="1"/>
            <a:r>
              <a:rPr lang="en-US" u="sng" dirty="0"/>
              <a:t>Checking if the queue is empty</a:t>
            </a:r>
            <a:r>
              <a:rPr lang="en-US" dirty="0"/>
              <a:t> (</a:t>
            </a:r>
            <a:r>
              <a:rPr lang="en-US" dirty="0" err="1"/>
              <a:t>isEmpty</a:t>
            </a:r>
            <a:r>
              <a:rPr lang="en-US" dirty="0"/>
              <a:t>)</a:t>
            </a:r>
            <a:endParaRPr lang="en-US" u="sng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06BF-3CAF-411F-B6A5-CB10FEA8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Queue in your textbook: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AD7D9A-1730-D141-94C7-A877B8FD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905000"/>
            <a:ext cx="76962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9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/>
          <p:cNvSpPr txBox="1">
            <a:spLocks noGrp="1"/>
          </p:cNvSpPr>
          <p:nvPr>
            <p:ph type="title"/>
          </p:nvPr>
        </p:nvSpPr>
        <p:spPr>
          <a:xfrm>
            <a:off x="304800" y="6050184"/>
            <a:ext cx="8513565" cy="807816"/>
          </a:xfrm>
          <a:prstGeom prst="rect">
            <a:avLst/>
          </a:prstGeom>
        </p:spPr>
        <p:txBody>
          <a:bodyPr/>
          <a:lstStyle>
            <a:lvl1pPr defTabSz="539495">
              <a:defRPr sz="2596"/>
            </a:lvl1pPr>
          </a:lstStyle>
          <a:p>
            <a:r>
              <a:rPr dirty="0">
                <a:solidFill>
                  <a:schemeClr val="accent1"/>
                </a:solidFill>
              </a:rPr>
              <a:t>FIGURE 7-2 The effect of operations on a queue of strings</a:t>
            </a:r>
          </a:p>
        </p:txBody>
      </p:sp>
      <p:pic>
        <p:nvPicPr>
          <p:cNvPr id="68" name="A figure illustrates the additions to the queue. Enqueue add Jada. &#10;&#10;Picture 2" descr="A figure illustrates the additions to the queue. Enqueue add Jada. 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928" y="304800"/>
            <a:ext cx="4406135" cy="371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A figure illustrates the additions to the queue. Enqueue add Jess. &#10;&#10;Picture 2" descr="A figure illustrates the additions to the queue. Enqueue add Jess. 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3259">
            <a:off x="579966" y="1022889"/>
            <a:ext cx="5246424" cy="397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A figure illustrates the additions to the queue. Enqueue add Jazmin. &#10;&#10;Picture 2" descr="A figure illustrates the additions to the queue. Enqueue add Jazmin. 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557" y="1743319"/>
            <a:ext cx="6101708" cy="418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A figure illustrates the additions to the queue. Enqueue add Jorge. &#10;&#10;Picture 2" descr="A figure illustrates the additions to the queue. Enqueue add Jorge. 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2135" y="2461893"/>
            <a:ext cx="6895610" cy="443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A figure illustrates the additions to the queue. Enqueue add Jamal.&#10;&#10;Picture 2" descr="A figure illustrates the additions to the queue. Enqueue add Jamal.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7637" y="3178536"/>
            <a:ext cx="7774726" cy="472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A figure illustrates the additions to the queue. Dequeue relieves and removes Jada. &#10;&#10;Picture 3" descr="A figure illustrates the additions to the queue. Dequeue relieves and removes Jada. 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9732" y="3856062"/>
            <a:ext cx="6928412" cy="579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A figure illustrates the additions to the queue. Enqueue add Jerry. &#10;&#10;Picture 3" descr="A figure illustrates the additions to the queue. Enqueue add Jerry. 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2771" y="4646779"/>
            <a:ext cx="7752622" cy="459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A figure illustrates the additions to the queue. Dequeue relieves and removes Jess. &#10;&#10;&#10;Picture 2" descr="A figure illustrates the additions to the queue. Dequeue relieves and removes Jess. 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0971" y="5315441"/>
            <a:ext cx="6932713" cy="5843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245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68-3677-4ACE-B452-B3337CB6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Queue implementation: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097D9-2402-41B1-8852-F5052D7F3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look at implementations involving:</a:t>
            </a:r>
          </a:p>
          <a:p>
            <a:pPr lvl="1"/>
            <a:r>
              <a:rPr lang="en-US" b="1" dirty="0"/>
              <a:t>Linked nodes</a:t>
            </a:r>
          </a:p>
          <a:p>
            <a:pPr lvl="1"/>
            <a:r>
              <a:rPr lang="en-US" b="1" dirty="0"/>
              <a:t>Arrays</a:t>
            </a:r>
          </a:p>
          <a:p>
            <a:pPr lvl="1"/>
            <a:r>
              <a:rPr lang="en-US" dirty="0"/>
              <a:t>Circularly linked nodes</a:t>
            </a:r>
          </a:p>
          <a:p>
            <a:pPr marL="685800" lvl="2" indent="0">
              <a:buNone/>
            </a:pPr>
            <a:endParaRPr lang="en-US" u="sng" dirty="0"/>
          </a:p>
          <a:p>
            <a:pPr lvl="1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7200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9E84-BC4A-4913-BB13-FE58C9B9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Queue vs. stack implementation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67768-5E7D-46DF-A4AA-1E4FA48FF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stacks, all the action happens on one end: </a:t>
            </a:r>
          </a:p>
          <a:p>
            <a:pPr lvl="1"/>
            <a:r>
              <a:rPr lang="en-US" dirty="0"/>
              <a:t>Pushing to the </a:t>
            </a:r>
            <a:r>
              <a:rPr lang="en-US" u="sng" dirty="0"/>
              <a:t>top</a:t>
            </a:r>
            <a:endParaRPr lang="en-US" dirty="0"/>
          </a:p>
          <a:p>
            <a:pPr lvl="1"/>
            <a:r>
              <a:rPr lang="en-US" dirty="0"/>
              <a:t>Removing from the </a:t>
            </a:r>
            <a:r>
              <a:rPr lang="en-US" u="sng" dirty="0"/>
              <a:t>top</a:t>
            </a:r>
            <a:endParaRPr lang="en-US" dirty="0"/>
          </a:p>
          <a:p>
            <a:r>
              <a:rPr lang="en-US" dirty="0"/>
              <a:t>This meant we only needed an instance variable to keep track of one end of the data.</a:t>
            </a:r>
          </a:p>
          <a:p>
            <a:endParaRPr lang="en-US" dirty="0"/>
          </a:p>
          <a:p>
            <a:r>
              <a:rPr lang="en-US" dirty="0"/>
              <a:t>Unlike stacks, there is action on both ends of the queue data structure:</a:t>
            </a:r>
          </a:p>
          <a:p>
            <a:pPr lvl="1"/>
            <a:r>
              <a:rPr lang="en-US" dirty="0"/>
              <a:t>Adding to the </a:t>
            </a:r>
            <a:r>
              <a:rPr lang="en-US" u="sng" dirty="0"/>
              <a:t>end</a:t>
            </a:r>
          </a:p>
          <a:p>
            <a:pPr lvl="1"/>
            <a:r>
              <a:rPr lang="en-US" dirty="0"/>
              <a:t>Removing from the </a:t>
            </a:r>
            <a:r>
              <a:rPr lang="en-US" u="sng" dirty="0"/>
              <a:t>front</a:t>
            </a:r>
          </a:p>
          <a:p>
            <a:r>
              <a:rPr lang="en-US" dirty="0"/>
              <a:t>So, we will want instance variables to keep track of both ends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CAC984CEAAF480A9D369544D105ABCF&lt;/guid&gt;&#10;        &lt;description /&gt;&#10;        &lt;date&gt;10/7/2017 3:15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7FD2AD7D1B64CC0B29A86AF64E9D318&lt;/guid&gt;&#10;            &lt;repollguid&gt;00D1EC06302D4ECAA1B7B4E8CEBCF6E4&lt;/repollguid&gt;&#10;            &lt;sourceid&gt;359075EE2BDE4B86AABFB0D0EA620EE7&lt;/sourceid&gt;&#10;            &lt;questiontext&gt;What will be the first name printed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0ED04CB473C4094A081BB2D832D7BEE&lt;/guid&gt;&#10;                    &lt;answertext&gt;Amy&lt;/answertext&gt;&#10;                    &lt;valuetype&gt;1&lt;/valuetype&gt;&#10;                &lt;/answer&gt;&#10;                &lt;answer&gt;&#10;                    &lt;guid&gt;FBA5FD6271BC43949D489BC011117CCC&lt;/guid&gt;&#10;                    &lt;answertext&gt;Betty&lt;/answertext&gt;&#10;                    &lt;valuetype&gt;-1&lt;/valuetype&gt;&#10;                &lt;/answer&gt;&#10;                &lt;answer&gt;&#10;                    &lt;guid&gt;301D797F9155414CBFB8EEF4D8139FD0&lt;/guid&gt;&#10;                    &lt;answertext&gt;Cameron&lt;/answertext&gt;&#10;                    &lt;valuetype&gt;-1&lt;/valuetype&gt;&#10;                &lt;/answer&gt;&#10;                &lt;answer&gt;&#10;                    &lt;guid&gt;6890342895704B66A652C1B7D9BAF2C7&lt;/guid&gt;&#10;                    &lt;answertext&gt;None of the above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What will be the first name printed?[;crlf;]63[;]66[;]63[;]False[;]57[;][;crlf;]1.14285714285714[;]1[;]0.499432784842929[;]0.249433106575964[;crlf;]57[;]1[;]Amy1[;]Amy[;][;crlf;]4[;]-1[;]Betty2[;]Betty[;][;crlf;]1[;]-1[;]Cameron3[;]Cameron[;][;crlf;]1[;]-1[;]None of the above4[;]None of the above[;]"/>
  <p:tag name="HASRESULTS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CAC984CEAAF480A9D369544D105ABCF&lt;/guid&gt;&#10;        &lt;description /&gt;&#10;        &lt;date&gt;10/7/2017 3:15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87116C0846949E4A9C23BB50A23324D&lt;/guid&gt;&#10;            &lt;repollguid&gt;00D1EC06302D4ECAA1B7B4E8CEBCF6E4&lt;/repollguid&gt;&#10;            &lt;sourceid&gt;359075EE2BDE4B86AABFB0D0EA620EE7&lt;/sourceid&gt;&#10;            &lt;questiontext&gt;What happens below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0ED04CB473C4094A081BB2D832D7BEE&lt;/guid&gt;&#10;                    &lt;answertext&gt;EmptyQueueException&lt;/answertext&gt;&#10;                    &lt;valuetype&gt;-1&lt;/valuetype&gt;&#10;                &lt;/answer&gt;&#10;                &lt;answer&gt;&#10;                    &lt;guid&gt;FBA5FD6271BC43949D489BC011117CCC&lt;/guid&gt;&#10;                    &lt;answertext&gt;EmptyStackException&lt;/answertext&gt;&#10;                    &lt;valuetype&gt;-1&lt;/valuetype&gt;&#10;                &lt;/answer&gt;&#10;                &lt;answer&gt;&#10;                    &lt;guid&gt;301D797F9155414CBFB8EEF4D8139FD0&lt;/guid&gt;&#10;                    &lt;answertext&gt;NoSuchElementException&lt;/answertext&gt;&#10;                    &lt;valuetype&gt;1&lt;/valuetype&gt;&#10;                &lt;/answer&gt;&#10;                &lt;answer&gt;&#10;                    &lt;guid&gt;6890342895704B66A652C1B7D9BAF2C7&lt;/guid&gt;&#10;                    &lt;answertext&gt;null is printed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What happens below?[;crlf;]67[;]68[;]67[;]False[;]64[;][;crlf;]2.94029850746269[;]3[;]0.293237055289381[;]0.0859879705947873[;crlf;]1[;]-1[;]EmptyQueueException1[;]EmptyQueueException[;][;crlf;]2[;]-1[;]EmptyStackException2[;]EmptyStackException[;][;crlf;]64[;]1[;]NoSuchElementException3[;]NoSuchElementException[;][;crlf;]0[;]-1[;]null is printed4[;]null is printed[;]"/>
  <p:tag name="HASRESULTS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CAC984CEAAF480A9D369544D105ABCF&lt;/guid&gt;&#10;        &lt;description /&gt;&#10;        &lt;date&gt;10/7/2017 3:15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7633E8993024F9CA2489BFA35318CE6&lt;/guid&gt;&#10;            &lt;repollguid&gt;00D1EC06302D4ECAA1B7B4E8CEBCF6E4&lt;/repollguid&gt;&#10;            &lt;sourceid&gt;359075EE2BDE4B86AABFB0D0EA620EE7&lt;/sourceid&gt;&#10;            &lt;questiontext&gt;What if we change q.element() to q.peek()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0ED04CB473C4094A081BB2D832D7BEE&lt;/guid&gt;&#10;                    &lt;answertext&gt;EmptyQueueException&lt;/answertext&gt;&#10;                    &lt;valuetype&gt;-1&lt;/valuetype&gt;&#10;                &lt;/answer&gt;&#10;                &lt;answer&gt;&#10;                    &lt;guid&gt;FBA5FD6271BC43949D489BC011117CCC&lt;/guid&gt;&#10;                    &lt;answertext&gt;EmptyStackException&lt;/answertext&gt;&#10;                    &lt;valuetype&gt;-1&lt;/valuetype&gt;&#10;                &lt;/answer&gt;&#10;                &lt;answer&gt;&#10;                    &lt;guid&gt;301D797F9155414CBFB8EEF4D8139FD0&lt;/guid&gt;&#10;                    &lt;answertext&gt;NoSuchElementException&lt;/answertext&gt;&#10;                    &lt;valuetype&gt;-1&lt;/valuetype&gt;&#10;                &lt;/answer&gt;&#10;                &lt;answer&gt;&#10;                    &lt;guid&gt;6890342895704B66A652C1B7D9BAF2C7&lt;/guid&gt;&#10;                    &lt;answertext&gt;null is printed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What if we change q.element() to q.peek()?[;crlf;]55[;]68[;]55[;]False[;]51[;][;crlf;]3.87272727272727[;]4[;]0.506486846443059[;]0.256528925619835[;crlf;]1[;]-1[;]EmptyQueueException1[;]EmptyQueueException[;][;crlf;]1[;]-1[;]EmptyStackException2[;]EmptyStackException[;][;crlf;]2[;]-1[;]NoSuchElementException3[;]NoSuchElementException[;][;crlf;]51[;]1[;]null is printed4[;]null is printed[;]"/>
  <p:tag name="HASRESULTS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FB9E9DE74BF0429EAC67B8DAD09B1038&lt;/guid&gt;&#10;        &lt;description /&gt;&#10;        &lt;date&gt;10/7/2017 4:12:30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9CB87876C5C45B4B3237CCAD4EAD1E2&lt;/guid&gt;&#10;            &lt;repollguid&gt;92E40A9518EF4A21B6BDDA8E2454B239&lt;/repollguid&gt;&#10;            &lt;sourceid&gt;8CB7002B095248DFAC67C244D6B17BED&lt;/sourceid&gt;&#10;            &lt;questiontext&gt;Which of these ADTs are FIFO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E561322EFF9144AEAA177F270F929F64&lt;/guid&gt;&#10;                    &lt;answertext&gt;queue&lt;/answertext&gt;&#10;                    &lt;valuetype&gt;1&lt;/valuetype&gt;&#10;                &lt;/answer&gt;&#10;                &lt;answer&gt;&#10;                    &lt;guid&gt;9A64C0D6EF994441969FB795044D563D&lt;/guid&gt;&#10;                    &lt;answertext&gt;deque&lt;/answertext&gt;&#10;                    &lt;valuetype&gt;-1&lt;/valuetype&gt;&#10;                &lt;/answer&gt;&#10;                &lt;answer&gt;&#10;                    &lt;guid&gt;10EBA89CAA3E4C9588928BB4D3A7BC8F&lt;/guid&gt;&#10;                    &lt;answertext&gt;priority queue&lt;/answertext&gt;&#10;                    &lt;valuetype&gt;-1&lt;/valuetype&gt;&#10;                &lt;/answer&gt;&#10;                &lt;answer&gt;&#10;                    &lt;guid&gt;B9D20ADED72942C1A77938C4B57294C9&lt;/guid&gt;&#10;                    &lt;answertext&gt;all of the above&lt;/answertext&gt;&#10;                    &lt;valuetype&gt;-1&lt;/valuetype&gt;&#10;                &lt;/answer&gt;&#10;                &lt;answer&gt;&#10;                    &lt;guid&gt;16E11AB6AB4C4EA08B7322737AABF504&lt;/guid&gt;&#10;                    &lt;answertext&gt;only A and C&lt;/answertext&gt;&#10;                    &lt;valuetype&gt;-1&lt;/valuetype&gt;&#10;                &lt;/answer&gt;&#10;                &lt;answer&gt;&#10;                    &lt;guid&gt;71BC79C191884E1D8F130C3F950B82F5&lt;/guid&gt;&#10;                    &lt;answertext&gt;only F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Which of these ADTs are FIFO?[;crlf;]67[;]69[;]67[;]False[;]51[;][;crlf;]1.8955223880597[;]1[;]1.64937191445269[;]2.72042771218534[;crlf;]51[;]1[;]queue1[;]queue[;][;crlf;]1[;]-1[;]deque2[;]deque[;][;crlf;]0[;]-1[;]priority queue3[;]priority queue[;][;crlf;]2[;]-1[;]all of the above4[;]all of the above[;][;crlf;]12[;]-1[;]only A and C5[;]only A and C[;][;crlf;]1[;]-1[;]only F6[;]only F[;]"/>
  <p:tag name="HASRESULT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BE53BBB8310442A8A6DA015CEBAD00B9&lt;/guid&gt;&#10;        &lt;description /&gt;&#10;        &lt;date&gt;10/8/2017 7:18:5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3EFCDABAF624232AF55375C7C242404&lt;/guid&gt;&#10;            &lt;repollguid&gt;0FB2155ABF3C4FE9A5026B9065A24D34&lt;/repollguid&gt;&#10;            &lt;sourceid&gt;547B4224371242618F9E08C6B2A30892&lt;/sourceid&gt;&#10;            &lt;questiontext&gt;In an array implementation of set with n elements, what is the time complexity of contains?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5E8F0CBCA1114008A5D570F95BF3543B&lt;/guid&gt;&#10;                    &lt;answertext&gt;best case is O(1) and average case is O(1)&lt;/answertext&gt;&#10;                    &lt;valuetype&gt;-1&lt;/valuetype&gt;&#10;                &lt;/answer&gt;&#10;                &lt;answer&gt;&#10;                    &lt;guid&gt;A0EF43A2A79641CDA17D48786066E4A3&lt;/guid&gt;&#10;                    &lt;answertext&gt;best case is O(1) and average case is O(n)&lt;/answertext&gt;&#10;                    &lt;valuetype&gt;1&lt;/valuetype&gt;&#10;                &lt;/answer&gt;&#10;                &lt;answer&gt;&#10;                    &lt;guid&gt;EB0B726D1D4E42C0908DDBF6EBAB8753&lt;/guid&gt;&#10;                    &lt;answertext&gt;best case is O(n) and average case is O(n)&lt;/answertext&gt;&#10;                    &lt;valuetype&gt;-1&lt;/valuetype&gt;&#10;                &lt;/answer&gt;&#10;                &lt;answer&gt;&#10;                    &lt;guid&gt;352AAF02BAFB4816801B95230C15CA25&lt;/guid&gt;&#10;                    &lt;answertext&gt;best case is O(n) and average case is O(n^2)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In an array implementation of set with n elements, what is the time complexity of contains? [;crlf;]64[;]64[;]64[;]False[;]54[;][;crlf;]2.140625[;]2[;]0.428193425188898[;]0.183349609375[;crlf;]1[;]-1[;]best case is O(1) and average case is O(1)1[;]best case is O(1) and average case is O(1)[;][;crlf;]54[;]1[;]best case is O(1) and average case is O(n)2[;]best case is O(1) and average case is O(n)[;][;crlf;]8[;]-1[;]best case is O(n) and average case is O(n)3[;]best case is O(n) and average case is O(n)[;][;crlf;]1[;]-1[;]best case is O(n) and average case is O(n^2)4[;]best case is O(n) and average case is O(n^2)[;]"/>
  <p:tag name="HASRESULTS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CAC984CEAAF480A9D369544D105ABCF&lt;/guid&gt;&#10;        &lt;description /&gt;&#10;        &lt;date&gt;10/7/2017 3:15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99428A5831A490B9B241E274E45FFB2&lt;/guid&gt;&#10;            &lt;repollguid&gt;00D1EC06302D4ECAA1B7B4E8CEBCF6E4&lt;/repollguid&gt;&#10;            &lt;sourceid&gt;359075EE2BDE4B86AABFB0D0EA620EE7&lt;/sourceid&gt;&#10;            &lt;questiontext&gt;What will be printed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0ED04CB473C4094A081BB2D832D7BEE&lt;/guid&gt;&#10;                    &lt;answertext&gt;35 20 30&lt;/answertext&gt;&#10;                    &lt;valuetype&gt;1&lt;/valuetype&gt;&#10;                &lt;/answer&gt;&#10;                &lt;answer&gt;&#10;                    &lt;guid&gt;FBA5FD6271BC43949D489BC011117CCC&lt;/guid&gt;&#10;                    &lt;answertext&gt;30 20 35&lt;/answertext&gt;&#10;                    &lt;valuetype&gt;-1&lt;/valuetype&gt;&#10;                &lt;/answer&gt;&#10;                &lt;answer&gt;&#10;                    &lt;guid&gt;301D797F9155414CBFB8EEF4D8139FD0&lt;/guid&gt;&#10;                    &lt;answertext&gt;20 30 35&lt;/answertext&gt;&#10;                    &lt;valuetype&gt;-1&lt;/valuetype&gt;&#10;                &lt;/answer&gt;&#10;                &lt;answer&gt;&#10;                    &lt;guid&gt;6890342895704B66A652C1B7D9BAF2C7&lt;/guid&gt;&#10;                    &lt;answertext&gt;35 30 20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What will be printed?[;crlf;]66[;]69[;]66[;]False[;]63[;][;crlf;]1.04545454545455[;]1[;]0.208298895225265[;]0.0433884297520661[;crlf;]63[;]1[;]35 20 301[;]35 20 30[;][;crlf;]3[;]-1[;]30 20 352[;]30 20 35[;][;crlf;]0[;]-1[;]20 30 353[;]20 30 35[;][;crlf;]0[;]-1[;]35 30 204[;]35 30 20[;]"/>
  <p:tag name="HASRESULTS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CAC984CEAAF480A9D369544D105ABCF&lt;/guid&gt;&#10;        &lt;description /&gt;&#10;        &lt;date&gt;10/7/2017 3:15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182162735534D2BB88FAFE91E082C1C&lt;/guid&gt;&#10;            &lt;repollguid&gt;00D1EC06302D4ECAA1B7B4E8CEBCF6E4&lt;/repollguid&gt;&#10;            &lt;sourceid&gt;359075EE2BDE4B86AABFB0D0EA620EE7&lt;/sourceid&gt;&#10;            &lt;questiontext&gt;What will be printed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0ED04CB473C4094A081BB2D832D7BEE&lt;/guid&gt;&#10;                    &lt;answertext&gt;35 20 30&lt;/answertext&gt;&#10;                    &lt;valuetype&gt;-1&lt;/valuetype&gt;&#10;                &lt;/answer&gt;&#10;                &lt;answer&gt;&#10;                    &lt;guid&gt;FBA5FD6271BC43949D489BC011117CCC&lt;/guid&gt;&#10;                    &lt;answertext&gt;30 20 35&lt;/answertext&gt;&#10;                    &lt;valuetype&gt;1&lt;/valuetype&gt;&#10;                &lt;/answer&gt;&#10;                &lt;answer&gt;&#10;                    &lt;guid&gt;301D797F9155414CBFB8EEF4D8139FD0&lt;/guid&gt;&#10;                    &lt;answertext&gt;20 30 35&lt;/answertext&gt;&#10;                    &lt;valuetype&gt;-1&lt;/valuetype&gt;&#10;                &lt;/answer&gt;&#10;                &lt;answer&gt;&#10;                    &lt;guid&gt;6890342895704B66A652C1B7D9BAF2C7&lt;/guid&gt;&#10;                    &lt;answertext&gt;35 30 20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What will be printed?[;crlf;]66[;]69[;]66[;]False[;]63[;][;crlf;]1.95454545454545[;]2[;]0.208298895225265[;]0.0433884297520661[;crlf;]3[;]-1[;]35 20 301[;]35 20 30[;][;crlf;]63[;]1[;]30 20 352[;]30 20 35[;][;crlf;]0[;]-1[;]20 30 353[;]20 30 35[;][;crlf;]0[;]-1[;]35 30 204[;]35 30 20[;]"/>
  <p:tag name="HASRESULTS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CAC984CEAAF480A9D369544D105ABCF&lt;/guid&gt;&#10;        &lt;description /&gt;&#10;        &lt;date&gt;10/7/2017 3:15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8278D6581B24908934DF5A1CC2CE97C&lt;/guid&gt;&#10;            &lt;repollguid&gt;00D1EC06302D4ECAA1B7B4E8CEBCF6E4&lt;/repollguid&gt;&#10;            &lt;sourceid&gt;359075EE2BDE4B86AABFB0D0EA620EE7&lt;/sourceid&gt;&#10;            &lt;questiontext&gt;What will be printed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0ED04CB473C4094A081BB2D832D7BEE&lt;/guid&gt;&#10;                    &lt;answertext&gt;35 20 30&lt;/answertext&gt;&#10;                    &lt;valuetype&gt;-1&lt;/valuetype&gt;&#10;                &lt;/answer&gt;&#10;                &lt;answer&gt;&#10;                    &lt;guid&gt;FBA5FD6271BC43949D489BC011117CCC&lt;/guid&gt;&#10;                    &lt;answertext&gt;30 20 35&lt;/answertext&gt;&#10;                    &lt;valuetype&gt;-1&lt;/valuetype&gt;&#10;                &lt;/answer&gt;&#10;                &lt;answer&gt;&#10;                    &lt;guid&gt;301D797F9155414CBFB8EEF4D8139FD0&lt;/guid&gt;&#10;                    &lt;answertext&gt;20 30 35&lt;/answertext&gt;&#10;                    &lt;valuetype&gt;1&lt;/valuetype&gt;&#10;                &lt;/answer&gt;&#10;                &lt;answer&gt;&#10;                    &lt;guid&gt;6890342895704B66A652C1B7D9BAF2C7&lt;/guid&gt;&#10;                    &lt;answertext&gt;35 30 20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What will be printed?[;crlf;]69[;]69[;]69[;]False[;]62[;][;crlf;]2.8695652173913[;]3[;]0.508280519326092[;]0.258349086326402[;crlf;]4[;]-1[;]35 20 301[;]35 20 30[;][;crlf;]2[;]-1[;]30 20 352[;]30 20 35[;][;crlf;]62[;]1[;]20 30 353[;]20 30 35[;][;crlf;]1[;]-1[;]35 30 204[;]35 30 20[;]"/>
  <p:tag name="HASRESULTS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CAC984CEAAF480A9D369544D105ABCF&lt;/guid&gt;&#10;        &lt;description /&gt;&#10;        &lt;date&gt;10/7/2017 3:15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3F8CCD1AF2A4E328854C50ECD31AAB1&lt;/guid&gt;&#10;            &lt;repollguid&gt;00D1EC06302D4ECAA1B7B4E8CEBCF6E4&lt;/repollguid&gt;&#10;            &lt;sourceid&gt;359075EE2BDE4B86AABFB0D0EA620EE7&lt;/sourceid&gt;&#10;            &lt;questiontext&gt;What will be printed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0ED04CB473C4094A081BB2D832D7BEE&lt;/guid&gt;&#10;                    &lt;answertext&gt;BIKE BOAT CAR&lt;/answertext&gt;&#10;                    &lt;valuetype&gt;1&lt;/valuetype&gt;&#10;                &lt;/answer&gt;&#10;                &lt;answer&gt;&#10;                    &lt;guid&gt;FBA5FD6271BC43949D489BC011117CCC&lt;/guid&gt;&#10;                    &lt;answertext&gt;CAR BOAT BIKE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What will be printed?[;crlf;]68[;]69[;]68[;]False[;]67[;][;crlf;]1.01470588235294[;]1[;]0.120372834880477[;]0.0144896193771626[;crlf;]67[;]1[;]BIKE BOAT CAR1[;]BIKE BOAT CAR[;][;crlf;]1[;]-1[;]CAR BOAT BIKE2[;]CAR BOAT BIKE[;]"/>
  <p:tag name="HASRESULTS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CAC984CEAAF480A9D369544D105ABCF&lt;/guid&gt;&#10;        &lt;description /&gt;&#10;        &lt;date&gt;10/7/2017 3:15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410210BD8B84448916D2E7BDCE351D6&lt;/guid&gt;&#10;            &lt;repollguid&gt;00D1EC06302D4ECAA1B7B4E8CEBCF6E4&lt;/repollguid&gt;&#10;            &lt;sourceid&gt;359075EE2BDE4B86AABFB0D0EA620EE7&lt;/sourceid&gt;&#10;            &lt;questiontext&gt;What will be printed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0ED04CB473C4094A081BB2D832D7BEE&lt;/guid&gt;&#10;                    &lt;answertext&gt;(-10, -10) (-14, 3) (10, 8) &lt;/answertext&gt;&#10;                    &lt;valuetype&gt;-1&lt;/valuetype&gt;&#10;                &lt;/answer&gt;&#10;                &lt;answer&gt;&#10;                    &lt;guid&gt;FBA5FD6271BC43949D489BC011117CCC&lt;/guid&gt;&#10;                    &lt;answertext&gt;(-14, 3) (10, 8) (-10, -10) &lt;/answertext&gt;&#10;                    &lt;valuetype&gt;-1&lt;/valuetype&gt;&#10;                &lt;/answer&gt;&#10;                &lt;answer&gt;&#10;                    &lt;guid&gt;51AF20902C4D45679018ADDB08D7B289&lt;/guid&gt;&#10;                    &lt;answertext&gt;(10, 8) (-14, 3) (-10, -10)&lt;/answertext&gt;&#10;                    &lt;valuetype&gt;-1&lt;/valuetype&gt;&#10;                &lt;/answer&gt;&#10;                &lt;answer&gt;&#10;                    &lt;guid&gt;33EDE4F1531F4EF892EBFB9AF4DB78D5&lt;/guid&gt;&#10;                    &lt;answertext&gt;Need more information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What will be printed?[;crlf;]64[;]69[;]64[;]False[;]54[;][;crlf;]3.5625[;]4[;]1.02887985207215[;]1.05859375[;crlf;]8[;]-1[;](-10, -10) (-14, 3) (10, 8) 1[;](-10, -10) (-14, 3) (10, 8) [;][;crlf;]2[;]-1[;](-14, 3) (10, 8) (-10, -10) 2[;](-14, 3) (10, 8) (-10, -10) [;][;crlf;]0[;]-1[;](10, 8) (-14, 3) (-10, -10)3[;](10, 8) (-14, 3) (-10, -10)[;][;crlf;]54[;]1[;]Need more information4[;]Need more information[;]"/>
  <p:tag name="HASRESULTS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CAC984CEAAF480A9D369544D105ABCF&lt;/guid&gt;&#10;        &lt;description /&gt;&#10;        &lt;date&gt;10/7/2017 3:15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6733A985FA44DC2994F14696B9E10E2&lt;/guid&gt;&#10;            &lt;repollguid&gt;00D1EC06302D4ECAA1B7B4E8CEBCF6E4&lt;/repollguid&gt;&#10;            &lt;sourceid&gt;359075EE2BDE4B86AABFB0D0EA620EE7&lt;/sourceid&gt;&#10;            &lt;questiontext&gt;What will be printed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0ED04CB473C4094A081BB2D832D7BEE&lt;/guid&gt;&#10;                    &lt;answertext&gt;(-10, -10) (-14, 3) (10, 8) &lt;/answertext&gt;&#10;                    &lt;valuetype&gt;-1&lt;/valuetype&gt;&#10;                &lt;/answer&gt;&#10;                &lt;answer&gt;&#10;                    &lt;guid&gt;FBA5FD6271BC43949D489BC011117CCC&lt;/guid&gt;&#10;                    &lt;answertext&gt;(-14, 3) (10, 8) (-10, -10) &lt;/answertext&gt;&#10;                    &lt;valuetype&gt;1&lt;/valuetype&gt;&#10;                &lt;/answer&gt;&#10;                &lt;answer&gt;&#10;                    &lt;guid&gt;51AF20902C4D45679018ADDB08D7B289&lt;/guid&gt;&#10;                    &lt;answertext&gt;(10, 8) (-14, 3) (-10, -10)&lt;/answertext&gt;&#10;                    &lt;valuetype&gt;-1&lt;/valuetype&gt;&#10;                &lt;/answer&gt;&#10;                &lt;answer&gt;&#10;                    &lt;guid&gt;33EDE4F1531F4EF892EBFB9AF4DB78D5&lt;/guid&gt;&#10;                    &lt;answertext&gt;Need more information, I wasn't listening.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What will be printed?[;crlf;]66[;]69[;]66[;]False[;]57[;][;crlf;]2.04545454545455[;]2[;]0.366466261286298[;]0.134297520661157[;crlf;]3[;]-1[;](-10, -10) (-14, 3) (10, 8) 1[;](-10, -10) (-14, 3) (10, 8) [;][;crlf;]57[;]1[;](-14, 3) (10, 8) (-10, -10) 2[;](-14, 3) (10, 8) (-10, -10) [;][;crlf;]6[;]-1[;](10, 8) (-14, 3) (-10, -10)3[;](10, 8) (-14, 3) (-10, -10)[;][;crlf;]0[;]-1[;]Need more information, I wasn't listening.4[;]Need more information, I wasn't listening.[;]"/>
  <p:tag name="HASRESULTS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CFA4E878B3C247C3A09A26C5C7C09CB8&lt;/guid&gt;&#10;        &lt;description /&gt;&#10;        &lt;date&gt;10/8/2017 3:11:0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1A7819F28B64DE5BDA4AACA828DC240&lt;/guid&gt;&#10;            &lt;repollguid&gt;FDFC6745F26E497398FBAB94DAEAF4B7&lt;/repollguid&gt;&#10;            &lt;sourceid&gt;DE463740FACE405EB03C593E144D3729&lt;/sourceid&gt;&#10;            &lt;questiontext&gt;Which data structure should never allow you to add null to it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DDBA9A8781A44FC08CBA62666566E1F7&lt;/guid&gt;&#10;                    &lt;answertext&gt;queue&lt;/answertext&gt;&#10;                    &lt;valuetype&gt;-1&lt;/valuetype&gt;&#10;                &lt;/answer&gt;&#10;                &lt;answer&gt;&#10;                    &lt;guid&gt;50093F9355D541078F8847C26F293868&lt;/guid&gt;&#10;                    &lt;answertext&gt;stack&lt;/answertext&gt;&#10;                    &lt;valuetype&gt;-1&lt;/valuetype&gt;&#10;                &lt;/answer&gt;&#10;                &lt;answer&gt;&#10;                    &lt;guid&gt;018522A17808400B8F6DCDBA58B18CE9&lt;/guid&gt;&#10;                    &lt;answertext&gt;deque&lt;/answertext&gt;&#10;                    &lt;valuetype&gt;-1&lt;/valuetype&gt;&#10;                &lt;/answer&gt;&#10;                &lt;answer&gt;&#10;                    &lt;guid&gt;C7A1F1579DB948CB879D11866CD6BC30&lt;/guid&gt;&#10;                    &lt;answertext&gt;priority queue&lt;/answertext&gt;&#10;                    &lt;valuetype&gt;1&lt;/valuetype&gt;&#10;                &lt;/answer&gt;&#10;                &lt;answer&gt;&#10;                    &lt;guid&gt;2019B0DB0AA945B99FCD4F261D8FAE66&lt;/guid&gt;&#10;                    &lt;answertext&gt;bag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Which data structure should never allow you to add null to it?[;crlf;]67[;]69[;]67[;]False[;]51[;][;crlf;]4[;]4[;]0.753103033524947[;]0.567164179104478[;crlf;]2[;]-1[;]queue1[;]queue[;][;crlf;]2[;]-1[;]stack2[;]stack[;][;crlf;]1[;]-1[;]deque3[;]deque[;][;crlf;]51[;]1[;]priority queue4[;]priority queue[;][;crlf;]11[;]-1[;]bag5[;]bag[;]"/>
  <p:tag name="HASRESULTS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rueFalse"/>
  <p:tag name="TPQUESTIONXML" val="﻿&lt;?xml version=&quot;1.0&quot; encoding=&quot;utf-8&quot;?&gt;&#10;&lt;questionlist&gt;&#10;    &lt;properties&gt;&#10;        &lt;guid&gt;D3B148FF6D074920B055398D521E8367&lt;/guid&gt;&#10;        &lt;description /&gt;&#10;        &lt;date&gt;10/7/2017 2:02:40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CF077FFC1D0449FA7A79C0A31599046&lt;/guid&gt;&#10;            &lt;repollguid&gt;1CCCFEFC5FEB4638A1D83B79FAD3BCA5&lt;/repollguid&gt;&#10;            &lt;sourceid&gt;8B53A5311F6249A494772B212A339579&lt;/sourceid&gt;&#10;            &lt;questiontext&gt;True or False? A stack is a good data structure for storing customers waiting in line at Kroger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truefalse&gt;True&lt;/truefalse&gt;&#10;            &lt;answers&gt;&#10;                &lt;answer&gt;&#10;                    &lt;guid&gt;DF94D82421514149B7C4E2ADA9062C55&lt;/guid&gt;&#10;                    &lt;answertext&gt;True&lt;/answertext&gt;&#10;                    &lt;valuetype&gt;-1&lt;/valuetype&gt;&#10;                &lt;/answer&gt;&#10;                &lt;answer&gt;&#10;                    &lt;guid&gt;F3E59276F2B14181B145F03A4909D172&lt;/guid&gt;&#10;                    &lt;answertext&gt;False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True or False? A stack is a good data structure for storing customers waiting in line at Kroger.[;crlf;]63[;]66[;]63[;]False[;]61[;][;crlf;]1.96825396825397[;]2[;]0.175323190749004[;]0.0307382212144117[;crlf;]2[;]-1[;]True1[;]True[;][;crlf;]61[;]1[;]False2[;]False[;]"/>
  <p:tag name="HASRESULTS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7E22834361914D46B61163011631E4F6&lt;/guid&gt;&#10;        &lt;description /&gt;&#10;        &lt;date&gt;10/8/2017 3:24:1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DAA1D324ED14EACA4C3EFEADCF1739F&lt;/guid&gt;&#10;            &lt;repollguid&gt;A337AC3C7A9444D8A5408FBAD5284A01&lt;/repollguid&gt;&#10;            &lt;sourceid&gt;554BD7E2A3E94691896E358B15FAFCCD&lt;/sourceid&gt;&#10;            &lt;questiontext&gt;If you have references to the first and last nodes in a chain, which of these is NOT O(1)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7117C405B68F47F6B9B7B759D3584F74&lt;/guid&gt;&#10;                    &lt;answertext&gt;adding a node at the beginning&lt;/answertext&gt;&#10;                    &lt;valuetype&gt;-1&lt;/valuetype&gt;&#10;                &lt;/answer&gt;&#10;                &lt;answer&gt;&#10;                    &lt;guid&gt;C75FDAB907A24B459AE7859B478787CD&lt;/guid&gt;&#10;                    &lt;answertext&gt;adding a node at the end&lt;/answertext&gt;&#10;                    &lt;valuetype&gt;-1&lt;/valuetype&gt;&#10;                &lt;/answer&gt;&#10;                &lt;answer&gt;&#10;                    &lt;guid&gt;CB98B416CC4944AC971611331836D4E8&lt;/guid&gt;&#10;                    &lt;answertext&gt;removing the first node&lt;/answertext&gt;&#10;                    &lt;valuetype&gt;-1&lt;/valuetype&gt;&#10;                &lt;/answer&gt;&#10;                &lt;answer&gt;&#10;                    &lt;guid&gt;EB5031ECCE2F42D1B76018F2538708C6&lt;/guid&gt;&#10;                    &lt;answertext&gt;removing the last node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RESULTS" val="If you have references to the first and last nodes in a chain, which of these is NOT O(1)?[;crlf;]67[;]69[;]67[;]False[;]53[;][;crlf;]3.61194029850746[;]4[;]0.790903958178613[;]0.625529071062597[;crlf;]1[;]-1[;]adding a node at the beginning1[;]adding a node at the beginning[;][;crlf;]10[;]-1[;]adding a node at the end2[;]adding a node at the end[;][;crlf;]3[;]-1[;]removing the first node3[;]removing the first node[;][;crlf;]53[;]1[;]removing the last node4[;]removing the last node[;]"/>
  <p:tag name="HASRESULTS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15689</TotalTime>
  <Words>1401</Words>
  <Application>Microsoft Office PowerPoint</Application>
  <PresentationFormat>On-screen Show (4:3)</PresentationFormat>
  <Paragraphs>219</Paragraphs>
  <Slides>38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Chapter 7-8: Queues, Deques, and Priority Queues – Queue Implementation   </vt:lpstr>
      <vt:lpstr>In an array implementation of set with n elements, what is the time complexity of contains? </vt:lpstr>
      <vt:lpstr>True or False?  A stack is a good data structure for storing customers waiting in line at Kroger.</vt:lpstr>
      <vt:lpstr>Customers waiting in line:</vt:lpstr>
      <vt:lpstr>ADT Queue</vt:lpstr>
      <vt:lpstr>Queue in your textbook:</vt:lpstr>
      <vt:lpstr>FIGURE 7-2 The effect of operations on a queue of strings</vt:lpstr>
      <vt:lpstr>Queue implementation:</vt:lpstr>
      <vt:lpstr>Queue vs. stack implementation </vt:lpstr>
      <vt:lpstr>Linked Node Implementation of Queue</vt:lpstr>
      <vt:lpstr>Decision time:</vt:lpstr>
      <vt:lpstr>If you have references to the first and last nodes in a chain, which of these is NOT O(1)?</vt:lpstr>
      <vt:lpstr>Removing the last node:</vt:lpstr>
      <vt:lpstr>How to implement queue with linked nodes:</vt:lpstr>
      <vt:lpstr>What about the size of the queue?</vt:lpstr>
      <vt:lpstr>Array-based implementation of queue</vt:lpstr>
      <vt:lpstr>Java has a Stack class but not a Queue class</vt:lpstr>
      <vt:lpstr>What kind of exception is thrown?</vt:lpstr>
      <vt:lpstr>What will be the first name printed?</vt:lpstr>
      <vt:lpstr>What happens below?</vt:lpstr>
      <vt:lpstr>What if we change q.element() to q.peek()?</vt:lpstr>
      <vt:lpstr>Don't get distracted by those details…</vt:lpstr>
      <vt:lpstr>Kroger scenario:</vt:lpstr>
      <vt:lpstr>Deque to the rescue!</vt:lpstr>
      <vt:lpstr>Doubly Linked Implementation of a Deque</vt:lpstr>
      <vt:lpstr>Priority queue:</vt:lpstr>
      <vt:lpstr>Possible Implementations of a Priority Queue</vt:lpstr>
      <vt:lpstr>Which of these ADTs are FIFO?</vt:lpstr>
      <vt:lpstr>What will be printed?</vt:lpstr>
      <vt:lpstr>What will be printed?</vt:lpstr>
      <vt:lpstr>What will be printed?</vt:lpstr>
      <vt:lpstr>What will be printed?</vt:lpstr>
      <vt:lpstr>What will be printed?</vt:lpstr>
      <vt:lpstr>What information determines priority?</vt:lpstr>
      <vt:lpstr>Putting your own objects in a PriorityQueue</vt:lpstr>
      <vt:lpstr>What will be printed?</vt:lpstr>
      <vt:lpstr>Which data structure should never allow you to add null to it?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Presentation</dc:title>
  <dc:creator>ed</dc:creator>
  <cp:lastModifiedBy>"mohamem"</cp:lastModifiedBy>
  <cp:revision>4682</cp:revision>
  <dcterms:created xsi:type="dcterms:W3CDTF">2011-11-02T18:57:24Z</dcterms:created>
  <dcterms:modified xsi:type="dcterms:W3CDTF">2018-10-18T13:17:19Z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