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12" r:id="rId1"/>
  </p:sldMasterIdLst>
  <p:notesMasterIdLst>
    <p:notesMasterId r:id="rId44"/>
  </p:notesMasterIdLst>
  <p:sldIdLst>
    <p:sldId id="256" r:id="rId2"/>
    <p:sldId id="261" r:id="rId3"/>
    <p:sldId id="356" r:id="rId4"/>
    <p:sldId id="357" r:id="rId5"/>
    <p:sldId id="263" r:id="rId6"/>
    <p:sldId id="346" r:id="rId7"/>
    <p:sldId id="268" r:id="rId8"/>
    <p:sldId id="269" r:id="rId9"/>
    <p:sldId id="270" r:id="rId10"/>
    <p:sldId id="27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347" r:id="rId21"/>
    <p:sldId id="348" r:id="rId22"/>
    <p:sldId id="349" r:id="rId23"/>
    <p:sldId id="351" r:id="rId24"/>
    <p:sldId id="292" r:id="rId25"/>
    <p:sldId id="291" r:id="rId26"/>
    <p:sldId id="293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52" r:id="rId40"/>
    <p:sldId id="353" r:id="rId41"/>
    <p:sldId id="311" r:id="rId42"/>
    <p:sldId id="31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theme" Target="theme/theme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41" Type="http://purl.oclc.org/ooxml/officeDocument/relationships/slide" Target="slides/slide40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presProps" Target="pres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4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8C7989-D518-4D6A-93DB-27507DA2B4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2FD45-CED8-460D-B476-EE6AC23A40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E37E3A-C344-4957-9C11-C0B359D00402}" type="datetimeFigureOut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B580B3F-017D-42F5-A79B-4B253734A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1EC63D-6582-40E7-A7CF-A26E34758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A045-323D-4F5B-A55C-77571A6D6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9A07D-044B-4C99-AA06-DA051D8EA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166E2E-56B4-4251-9887-60CF33970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http://www.algomation.com/algorithm/towers-hanoi-recursive-visualization</a:t>
            </a:r>
          </a:p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A1B095-AEF4-4A92-99ED-043C1AAA73E5}" type="slidenum">
              <a:rPr lang="en-US" altLang="en-US" smtClean="0">
                <a:latin typeface="Calibri" panose="020F0502020204030204" pitchFamily="34" charset="0"/>
              </a:rPr>
              <a:pPr/>
              <a:t>13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600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347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24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7307B5-5A1F-4554-95BC-5D58ABE8EA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772991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7307B5-5A1F-4554-95BC-5D58ABE8EA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9573648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7307B5-5A1F-4554-95BC-5D58ABE8EA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150535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47307B5-5A1F-4554-95BC-5D58ABE8EA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0455707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19936"/>
      </p:ext>
    </p:extLst>
  </p:cSld>
  <p:clrMapOvr>
    <a:masterClrMapping/>
  </p:clrMapOvr>
  <p:transition spd="med"/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49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15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837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665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17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703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556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99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DC3998E-F362-42D6-BE35-B062360DED5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3AED1124-4C7B-4AB5-946A-8EAF8FEFF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10" r:id="rId14"/>
    <p:sldLayoutId id="2147483711" r:id="rId15"/>
    <p:sldLayoutId id="2147483726" r:id="rId16"/>
  </p:sldLayoutIdLst>
  <p:hf sldNum="0" hdr="0" dt="0"/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16.png"/><Relationship Id="rId1" Type="http://purl.oclc.org/ooxml/officeDocument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image" Target="../media/image17.png"/><Relationship Id="rId1" Type="http://purl.oclc.org/ooxml/officeDocument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16.xml"/><Relationship Id="rId4" Type="http://purl.oclc.org/ooxml/officeDocument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image" Target="../media/image18.png"/><Relationship Id="rId1" Type="http://purl.oclc.org/ooxml/officeDocument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purl.oclc.org/ooxml/officeDocument/relationships/image" Target="../media/image20.png"/><Relationship Id="rId2" Type="http://purl.oclc.org/ooxml/officeDocument/relationships/image" Target="../media/image19.png"/><Relationship Id="rId1" Type="http://purl.oclc.org/ooxml/officeDocument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purl.oclc.org/ooxml/officeDocument/relationships/image" Target="../media/image21.png"/><Relationship Id="rId1" Type="http://purl.oclc.org/ooxml/officeDocument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image" Target="../media/image22.png"/><Relationship Id="rId1" Type="http://purl.oclc.org/ooxml/officeDocument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24.png"/><Relationship Id="rId2" Type="http://purl.oclc.org/ooxml/officeDocument/relationships/image" Target="../media/image23.png"/><Relationship Id="rId1" Type="http://purl.oclc.org/ooxml/officeDocument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purl.oclc.org/ooxml/officeDocument/relationships/image" Target="../media/image25.png"/><Relationship Id="rId1" Type="http://purl.oclc.org/ooxml/officeDocument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image" Target="../media/image26.png"/><Relationship Id="rId1" Type="http://purl.oclc.org/ooxml/officeDocument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purl.oclc.org/ooxml/officeDocument/relationships/image" Target="../media/image27.png"/><Relationship Id="rId1" Type="http://purl.oclc.org/ooxml/officeDocument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purl.oclc.org/ooxml/officeDocument/relationships/image" Target="../media/image28.png"/><Relationship Id="rId1" Type="http://purl.oclc.org/ooxml/officeDocument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jpeg"/><Relationship Id="rId1" Type="http://purl.oclc.org/ooxml/officeDocument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13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3075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ED4E3-6BC9-4B70-8EBE-1B79FE38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 Pearson Education, Inc., Upper Saddle River, NJ.  All rights reserved.</a:t>
            </a:r>
          </a:p>
        </p:txBody>
      </p:sp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079500" y="5127625"/>
            <a:ext cx="675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SzPct val="90%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FontTx/>
              <a:buNone/>
            </a:pPr>
            <a:endParaRPr lang="en-US" altLang="en-US" sz="1800" dirty="0"/>
          </a:p>
          <a:p>
            <a:pPr algn="ctr" eaLnBrk="1" hangingPunct="1">
              <a:spcBef>
                <a:spcPct val="0%"/>
              </a:spcBef>
              <a:buFontTx/>
              <a:buNone/>
            </a:pPr>
            <a:r>
              <a:rPr lang="en-US" altLang="en-US" sz="1800" i="1" dirty="0"/>
              <a:t>Data Structures and Abstractions with Java, 4e </a:t>
            </a:r>
            <a:br>
              <a:rPr lang="en-US" altLang="en-US" sz="1800" i="1" dirty="0"/>
            </a:br>
            <a:r>
              <a:rPr lang="en-US" altLang="en-US" sz="1800" dirty="0"/>
              <a:t>Frank </a:t>
            </a:r>
            <a:r>
              <a:rPr lang="en-US" altLang="en-US" sz="1800" dirty="0" err="1"/>
              <a:t>Carrano</a:t>
            </a:r>
            <a:r>
              <a:rPr lang="en-US" alt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7-5 Tracing the execution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9C95D-83CF-4983-8BD1-DBDE3B87DB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B4F22C2-F8AA-4BA9-BBA2-3438CB298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74713" y="2195513"/>
            <a:ext cx="7534275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Solution to a </a:t>
            </a:r>
            <a:br>
              <a:rPr lang="en-US" altLang="en-US" smtClean="0"/>
            </a:br>
            <a:r>
              <a:rPr lang="en-US" altLang="en-US" smtClean="0"/>
              <a:t>Difficult Problem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7-7 The initial configuration of the </a:t>
            </a:r>
            <a:br>
              <a:rPr lang="en-US" altLang="en-US" smtClean="0"/>
            </a:br>
            <a:r>
              <a:rPr lang="en-US" altLang="en-US" smtClean="0"/>
              <a:t>Towers of Hanoi for three disks.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12624-6F94-44FC-B949-4B4D139B80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312709-C3A8-44D0-9E3F-829D7118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2581275"/>
            <a:ext cx="572452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Solution to a </a:t>
            </a:r>
            <a:br>
              <a:rPr lang="en-US" altLang="en-US" smtClean="0"/>
            </a:br>
            <a:r>
              <a:rPr lang="en-US" altLang="en-US" smtClean="0"/>
              <a:t>Difficult Problem</a:t>
            </a:r>
          </a:p>
        </p:txBody>
      </p:sp>
      <p:sp>
        <p:nvSpPr>
          <p:cNvPr id="11267" name="Text Placeholder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Rules: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Move one disk at a time. Each disk moved must be topmost disk.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No disk may rest on top of a disk smaller than itself.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You can store disks on the second pole temporarily, as long as you observe the previous two rules.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CC185-E1A7-4BA2-BF18-49B1A61F9B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1122363" y="1147763"/>
            <a:ext cx="7439025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Solutions</a:t>
            </a:r>
          </a:p>
        </p:txBody>
      </p:sp>
      <p:sp>
        <p:nvSpPr>
          <p:cNvPr id="12291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4170363"/>
            <a:ext cx="3814763" cy="21923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7-8 The sequence of moves for solving the Towers of Hanoi problem with three disks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A70FF-8928-4028-9A44-1A3803BEFB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1EDB162-E827-46D9-81F4-F7311DE9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33438"/>
            <a:ext cx="4210050" cy="519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1122363" y="1147763"/>
            <a:ext cx="7439025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Solutions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4170363"/>
            <a:ext cx="3814763" cy="21923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7-8 The sequence of moves for solving the Towers of Hanoi problem with three disks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A421-364B-41C3-AE33-EC6BD87D89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8B8966-73A0-4149-9B31-F8205BEA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0413" y="762000"/>
            <a:ext cx="4352925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1122363" y="1147763"/>
            <a:ext cx="7439025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Solutions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4197350"/>
            <a:ext cx="3814763" cy="21653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7-9 The smaller problems in a recursive solution for four disks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7C942-707D-492A-9BA1-1E201318A5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509380-2184-4604-AB1E-6FAD3AF3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0550" y="1177925"/>
            <a:ext cx="4502150" cy="444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315913"/>
            <a:ext cx="743902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Solutions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278438"/>
            <a:ext cx="8151813" cy="1084262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Recursive algorithm to solve any number of disks.</a:t>
            </a:r>
            <a:br>
              <a:rPr lang="en-US" altLang="en-US" smtClean="0"/>
            </a:br>
            <a:r>
              <a:rPr lang="en-US" altLang="en-US" smtClean="0"/>
              <a:t>Note: for </a:t>
            </a:r>
            <a:r>
              <a:rPr lang="en-US" altLang="en-US" i="1" smtClean="0"/>
              <a:t>n</a:t>
            </a:r>
            <a:r>
              <a:rPr lang="en-US" altLang="en-US" smtClean="0"/>
              <a:t> disks, solution will be </a:t>
            </a:r>
            <a:r>
              <a:rPr lang="en-US" altLang="en-US" i="1" smtClean="0"/>
              <a:t>2</a:t>
            </a:r>
            <a:r>
              <a:rPr lang="en-US" altLang="en-US" i="1" baseline="30%" smtClean="0"/>
              <a:t>n</a:t>
            </a:r>
            <a:r>
              <a:rPr lang="en-US" altLang="en-US" i="1" smtClean="0"/>
              <a:t> – 1 </a:t>
            </a:r>
            <a:r>
              <a:rPr lang="en-US" altLang="en-US" smtClean="0"/>
              <a:t>moves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82BBB-E79C-4987-9788-046DE73C6F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130354-2518-423E-851E-2CCF5723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03338" y="1984375"/>
            <a:ext cx="72866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Poor Solution </a:t>
            </a:r>
            <a:br>
              <a:rPr lang="en-US" altLang="en-US" smtClean="0"/>
            </a:br>
            <a:r>
              <a:rPr lang="en-US" altLang="en-US" smtClean="0"/>
              <a:t>to a Simple Problem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 lnSpcReduction="10%"/>
          </a:bodyPr>
          <a:lstStyle/>
          <a:p>
            <a:pPr eaLnBrk="1" hangingPunct="1"/>
            <a:r>
              <a:rPr lang="en-US" altLang="en-US" smtClean="0"/>
              <a:t>Algorithm to generate Fibonacci numbers.</a:t>
            </a:r>
          </a:p>
          <a:p>
            <a:pPr eaLnBrk="1" hangingPunct="1"/>
            <a:r>
              <a:rPr lang="en-US" altLang="en-US" smtClean="0"/>
              <a:t>Why is this inefficient?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B9304-6615-4A48-9035-3B82F3CC7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AEE5C98-B6A3-405D-B89C-2B3DA76E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27138" y="2286000"/>
            <a:ext cx="7092950" cy="206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Poor Solution </a:t>
            </a:r>
            <a:br>
              <a:rPr lang="en-US" altLang="en-US" smtClean="0"/>
            </a:br>
            <a:r>
              <a:rPr lang="en-US" altLang="en-US" smtClean="0"/>
              <a:t>to a Simple Problem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7-10 The computation of the Fibonacci </a:t>
            </a:r>
            <a:br>
              <a:rPr lang="en-US" altLang="en-US" smtClean="0"/>
            </a:br>
            <a:r>
              <a:rPr lang="en-US" altLang="en-US" smtClean="0"/>
              <a:t>number F</a:t>
            </a:r>
            <a:r>
              <a:rPr lang="en-US" altLang="en-US" baseline="-25%" smtClean="0"/>
              <a:t>6</a:t>
            </a:r>
            <a:r>
              <a:rPr lang="en-US" altLang="en-US" smtClean="0"/>
              <a:t> using (a) recursion … F</a:t>
            </a:r>
            <a:r>
              <a:rPr lang="en-US" altLang="en-US" baseline="-25%" smtClean="0"/>
              <a:t>n </a:t>
            </a:r>
            <a:r>
              <a:rPr lang="en-US" altLang="en-US" smtClean="0"/>
              <a:t> = </a:t>
            </a:r>
            <a:r>
              <a:rPr lang="el-GR" altLang="en-US" smtClean="0"/>
              <a:t>Ω</a:t>
            </a:r>
            <a:r>
              <a:rPr lang="en-US" altLang="en-US" smtClean="0"/>
              <a:t>(a</a:t>
            </a:r>
            <a:r>
              <a:rPr lang="en-US" altLang="en-US" baseline="30%" smtClean="0"/>
              <a:t>n</a:t>
            </a:r>
            <a:r>
              <a:rPr lang="en-US" altLang="en-US" smtClean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5B182-E11C-4990-9EDF-754197C1E3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9A02C6-F1C5-491D-B2B9-6EE06613A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870075"/>
            <a:ext cx="6751638" cy="294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Poor Solution </a:t>
            </a:r>
            <a:br>
              <a:rPr lang="en-US" altLang="en-US" smtClean="0"/>
            </a:br>
            <a:r>
              <a:rPr lang="en-US" altLang="en-US" smtClean="0"/>
              <a:t>to a Simple Problem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7-10 The computation of the Fibonacci </a:t>
            </a:r>
            <a:br>
              <a:rPr lang="en-US" altLang="en-US" smtClean="0"/>
            </a:br>
            <a:r>
              <a:rPr lang="en-US" altLang="en-US" smtClean="0"/>
              <a:t>number F</a:t>
            </a:r>
            <a:r>
              <a:rPr lang="en-US" altLang="en-US" baseline="-25%" smtClean="0"/>
              <a:t>6</a:t>
            </a:r>
            <a:r>
              <a:rPr lang="en-US" altLang="en-US" smtClean="0"/>
              <a:t> using (b)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7F614-9D3C-444F-B1E5-0498E8D531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22988B6-7C1B-43EE-8A20-3A1FFB68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75" y="1758950"/>
            <a:ext cx="3670300" cy="301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</a:t>
            </a: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 is a problem-solving process </a:t>
            </a:r>
          </a:p>
          <a:p>
            <a:pPr lvl="1" eaLnBrk="1" hangingPunct="1"/>
            <a:r>
              <a:rPr lang="en-US" altLang="en-US" smtClean="0"/>
              <a:t>Breaks a problem into identical but smaller problems.</a:t>
            </a:r>
          </a:p>
          <a:p>
            <a:pPr eaLnBrk="1" hangingPunct="1"/>
            <a:r>
              <a:rPr lang="en-US" altLang="en-US" smtClean="0"/>
              <a:t>A method that calls itself is a </a:t>
            </a:r>
            <a:r>
              <a:rPr lang="en-US" altLang="en-US" b="1" smtClean="0"/>
              <a:t>recursive method. </a:t>
            </a:r>
          </a:p>
          <a:p>
            <a:pPr lvl="1" eaLnBrk="1" hangingPunct="1"/>
            <a:r>
              <a:rPr lang="en-US" altLang="en-US" smtClean="0"/>
              <a:t>The invocation is a </a:t>
            </a:r>
            <a:r>
              <a:rPr lang="en-US" altLang="en-US" b="1" smtClean="0"/>
              <a:t>recursive call </a:t>
            </a:r>
            <a:r>
              <a:rPr lang="en-US" altLang="en-US" smtClean="0"/>
              <a:t>or </a:t>
            </a:r>
            <a:r>
              <a:rPr lang="en-US" altLang="en-US" b="1" smtClean="0"/>
              <a:t>recursive invocation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C9960-B7CA-4995-8971-95E0726603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Recursively Processing an Array</a:t>
            </a:r>
          </a:p>
        </p:txBody>
      </p:sp>
      <p:sp>
        <p:nvSpPr>
          <p:cNvPr id="10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77638" y="5907740"/>
            <a:ext cx="7886700" cy="538163"/>
          </a:xfrm>
          <a:prstGeom prst="rect">
            <a:avLst/>
          </a:prstGeom>
        </p:spPr>
        <p:txBody>
          <a:bodyPr>
            <a:normAutofit/>
          </a:bodyPr>
          <a:lstStyle>
            <a:lvl1pPr defTabSz="676655">
              <a:defRPr sz="2664"/>
            </a:lvl1pPr>
          </a:lstStyle>
          <a:p>
            <a:r>
              <a:t>Given definition of a recursive method to display array.</a:t>
            </a:r>
          </a:p>
        </p:txBody>
      </p:sp>
      <p:sp>
        <p:nvSpPr>
          <p:cNvPr id="105" name="/** Displays the integers in an array.…"/>
          <p:cNvSpPr txBox="1"/>
          <p:nvPr/>
        </p:nvSpPr>
        <p:spPr>
          <a:xfrm>
            <a:off x="530996" y="1542154"/>
            <a:ext cx="8613004" cy="2124706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 Displays the integers in an array.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array  An array of integers.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first  The index of the first integer displayed.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last   The index of the last integer displayed,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0 &lt;= first &lt;= last &lt; </a:t>
            </a:r>
            <a:r>
              <a:rPr dirty="0" err="1"/>
              <a:t>array.length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[] array,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3018602"/>
      </p:ext>
    </p:extLst>
  </p:cSld>
  <p:clrMapOvr>
    <a:masterClrMapping/>
  </p:clrMapOvr>
  <p:transition spd="med"/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Recursively Processing an Array</a:t>
            </a:r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8650" y="5791199"/>
            <a:ext cx="7886700" cy="385763"/>
          </a:xfrm>
          <a:prstGeom prst="rect">
            <a:avLst/>
          </a:prstGeom>
        </p:spPr>
        <p:txBody>
          <a:bodyPr>
            <a:normAutofit fontScale="92.5%" lnSpcReduction="10%"/>
          </a:bodyPr>
          <a:lstStyle/>
          <a:p>
            <a:pPr defTabSz="667512">
              <a:defRPr sz="2628"/>
            </a:pPr>
            <a:r>
              <a:rPr dirty="0"/>
              <a:t>Starting with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array[first]</a:t>
            </a:r>
          </a:p>
        </p:txBody>
      </p:sp>
      <p:sp>
        <p:nvSpPr>
          <p:cNvPr id="109" name="public static void displayArray(int array[], int first, int last)…"/>
          <p:cNvSpPr txBox="1"/>
          <p:nvPr/>
        </p:nvSpPr>
        <p:spPr>
          <a:xfrm>
            <a:off x="554235" y="1690689"/>
            <a:ext cx="8742987" cy="1869441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</a:t>
            </a:r>
            <a:r>
              <a:rPr dirty="0"/>
              <a:t>(array[first]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&lt;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8141664"/>
      </p:ext>
    </p:extLst>
  </p:cSld>
  <p:clrMapOvr>
    <a:masterClrMapping/>
  </p:clrMapOvr>
  <p:transition spd="med"/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Recursively Processing an Array</a:t>
            </a:r>
          </a:p>
        </p:txBody>
      </p:sp>
      <p:sp>
        <p:nvSpPr>
          <p:cNvPr id="11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8650" y="5665693"/>
            <a:ext cx="7886700" cy="51126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t>Starting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array[last]</a:t>
            </a:r>
          </a:p>
        </p:txBody>
      </p:sp>
      <p:sp>
        <p:nvSpPr>
          <p:cNvPr id="113" name="public static void displayArray(int array[], int first, int last)…"/>
          <p:cNvSpPr txBox="1"/>
          <p:nvPr/>
        </p:nvSpPr>
        <p:spPr>
          <a:xfrm>
            <a:off x="249435" y="1948179"/>
            <a:ext cx="8742987" cy="2377441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&lt;=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first, last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</a:t>
            </a:r>
            <a:r>
              <a:rPr dirty="0"/>
              <a:t>(array[last]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6215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Recursively Processing an Array</a:t>
            </a:r>
          </a:p>
        </p:txBody>
      </p:sp>
      <p:sp>
        <p:nvSpPr>
          <p:cNvPr id="121" name="public static void displayArray(int array[], int first, int last)…"/>
          <p:cNvSpPr txBox="1"/>
          <p:nvPr/>
        </p:nvSpPr>
        <p:spPr>
          <a:xfrm>
            <a:off x="341698" y="1732280"/>
            <a:ext cx="5529717" cy="3231654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==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</a:t>
            </a:r>
            <a:r>
              <a:rPr dirty="0"/>
              <a:t>(array[first]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mid = </a:t>
            </a:r>
            <a:r>
              <a:rPr dirty="0" smtClean="0"/>
              <a:t>first </a:t>
            </a:r>
            <a:r>
              <a:rPr dirty="0"/>
              <a:t>+ (last - first) /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first, mid);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mid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8650" y="5647765"/>
            <a:ext cx="7886700" cy="529198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dirty="0"/>
              <a:t>Processing array from middle.</a:t>
            </a:r>
          </a:p>
        </p:txBody>
      </p:sp>
      <p:sp>
        <p:nvSpPr>
          <p:cNvPr id="123" name="TextBox 4"/>
          <p:cNvSpPr txBox="1"/>
          <p:nvPr/>
        </p:nvSpPr>
        <p:spPr>
          <a:xfrm>
            <a:off x="6263216" y="3225321"/>
            <a:ext cx="1368062" cy="375232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chemeClr val="accent3">
                    <a:lumOff val="-8.509%"/>
                  </a:schemeClr>
                </a:solidFill>
              </a:defRPr>
            </a:lvl1pPr>
          </a:lstStyle>
          <a:p>
            <a:r>
              <a:t>Why?</a:t>
            </a:r>
          </a:p>
        </p:txBody>
      </p:sp>
      <p:sp>
        <p:nvSpPr>
          <p:cNvPr id="124" name="Rounded Rectangle"/>
          <p:cNvSpPr/>
          <p:nvPr/>
        </p:nvSpPr>
        <p:spPr>
          <a:xfrm>
            <a:off x="341698" y="3281630"/>
            <a:ext cx="3788140" cy="318923"/>
          </a:xfrm>
          <a:prstGeom prst="roundRect">
            <a:avLst>
              <a:gd name="adj" fmla="val 50000"/>
            </a:avLst>
          </a:prstGeom>
          <a:ln w="25400">
            <a:solidFill>
              <a:schemeClr val="accent3">
                <a:lumOff val="-8.509%"/>
              </a:schemeClr>
            </a:solidFill>
          </a:ln>
          <a:effectLst>
            <a:outerShdw blurRad="38100" dist="23000" dir="5400000" rotWithShape="0">
              <a:srgbClr val="000000">
                <a:alpha val="35%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467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Tail Recursion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 tail-recursive method, the last action is a recursive call</a:t>
            </a:r>
          </a:p>
          <a:p>
            <a:pPr eaLnBrk="1" hangingPunct="1"/>
            <a:r>
              <a:rPr lang="en-US" altLang="en-US" smtClean="0"/>
              <a:t>This call performs a repetition that can be done by using iteration.</a:t>
            </a:r>
          </a:p>
          <a:p>
            <a:pPr eaLnBrk="1" hangingPunct="1"/>
            <a:r>
              <a:rPr lang="en-US" altLang="en-US" smtClean="0"/>
              <a:t>Converting a tail-recursive method to an iterative one is usually a straightforward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FFD8F-E54A-4DC0-9762-695CF4EC5F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Tail Recursion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the last action performed by a recursive </a:t>
            </a:r>
            <a:br>
              <a:rPr lang="en-US" altLang="en-US" smtClean="0"/>
            </a:br>
            <a:r>
              <a:rPr lang="en-US" altLang="en-US" smtClean="0"/>
              <a:t>method is a recursive call.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45C7-3C36-4313-9B5B-C57817B490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360EE8CE-BD1A-4FC2-940B-42F8EC73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0" y="2138363"/>
            <a:ext cx="60960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EFFCC7-86EF-4EDE-B1F5-8892E36EC334}"/>
              </a:ext>
            </a:extLst>
          </p:cNvPr>
          <p:cNvSpPr/>
          <p:nvPr/>
        </p:nvSpPr>
        <p:spPr>
          <a:xfrm>
            <a:off x="2397125" y="3657600"/>
            <a:ext cx="3408363" cy="442913"/>
          </a:xfrm>
          <a:prstGeom prst="roundRect">
            <a:avLst/>
          </a:prstGeom>
          <a:solidFill>
            <a:srgbClr val="FFFF00">
              <a:alpha val="26%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Indirect Recursion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/>
            <a:r>
              <a:rPr lang="en-US" altLang="en-US" smtClean="0"/>
              <a:t>Method A calls Method B</a:t>
            </a:r>
          </a:p>
          <a:p>
            <a:pPr lvl="1" eaLnBrk="1" hangingPunct="1"/>
            <a:r>
              <a:rPr lang="en-US" altLang="en-US" smtClean="0"/>
              <a:t>Method B calls Method C</a:t>
            </a:r>
          </a:p>
          <a:p>
            <a:pPr lvl="1" eaLnBrk="1" hangingPunct="1"/>
            <a:r>
              <a:rPr lang="en-US" altLang="en-US" smtClean="0"/>
              <a:t>Method C calls Method 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Difficult to understand and trace</a:t>
            </a:r>
          </a:p>
          <a:p>
            <a:pPr lvl="1" eaLnBrk="1" hangingPunct="1"/>
            <a:r>
              <a:rPr lang="en-US" altLang="en-US" smtClean="0"/>
              <a:t>But does happen occasionally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2CE06-3A23-40DE-B8C5-1B345D369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23555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88C9E-043D-4326-8E26-C0E57617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Introduction to Sorting</a:t>
            </a:r>
          </a:p>
        </p:txBody>
      </p:sp>
      <p:sp>
        <p:nvSpPr>
          <p:cNvPr id="2457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F045B-7B1D-4D14-9991-B8D15C62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1092200" y="5105400"/>
            <a:ext cx="6754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SzPct val="90%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%"/>
              </a:spcBef>
              <a:buFontTx/>
              <a:buNone/>
            </a:pPr>
            <a:r>
              <a:rPr lang="en-US" altLang="en-US" sz="1800" i="1"/>
              <a:t>Data Structures and Abstractions with Java, 4e </a:t>
            </a:r>
            <a:br>
              <a:rPr lang="en-US" altLang="en-US" sz="1800" i="1"/>
            </a:br>
            <a:r>
              <a:rPr lang="en-US" altLang="en-US" sz="1800"/>
              <a:t>Frank Carrano </a:t>
            </a: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</a:t>
            </a:r>
          </a:p>
        </p:txBody>
      </p:sp>
      <p:sp>
        <p:nvSpPr>
          <p:cNvPr id="25603" name="Content Placeholder 5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seek algorithms to arrange items, a</a:t>
            </a:r>
            <a:r>
              <a:rPr lang="en-US" altLang="en-US" baseline="-25%" smtClean="0"/>
              <a:t>i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such that </a:t>
            </a:r>
            <a:br>
              <a:rPr lang="en-US" altLang="en-US" smtClean="0"/>
            </a:br>
            <a:r>
              <a:rPr lang="en-US" altLang="en-US" i="1" smtClean="0"/>
              <a:t>entry 1 ≤ entry 2 ≤ . . . ≤ entry n</a:t>
            </a:r>
          </a:p>
          <a:p>
            <a:pPr eaLnBrk="1" hangingPunct="1"/>
            <a:r>
              <a:rPr lang="en-US" altLang="en-US" smtClean="0"/>
              <a:t>Sorting an array is usually easier than sorting a chain of linked nodes</a:t>
            </a:r>
          </a:p>
          <a:p>
            <a:pPr eaLnBrk="1" hangingPunct="1"/>
            <a:r>
              <a:rPr lang="en-US" altLang="en-US" smtClean="0"/>
              <a:t>Efficiency of a sorting algorithm is significant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673B9-14D2-47A1-8D4A-707A70B665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Example: The Countdown</a:t>
            </a:r>
          </a:p>
        </p:txBody>
      </p:sp>
      <p:pic>
        <p:nvPicPr>
          <p:cNvPr id="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848" y="1764510"/>
            <a:ext cx="5997388" cy="1213395"/>
          </a:xfrm>
          <a:prstGeom prst="rect">
            <a:avLst/>
          </a:prstGeom>
          <a:ln w="12700">
            <a:miter lim="400%"/>
          </a:ln>
        </p:spPr>
      </p:pic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392" y="2977905"/>
            <a:ext cx="6017932" cy="1530593"/>
          </a:xfrm>
          <a:prstGeom prst="rect">
            <a:avLst/>
          </a:prstGeom>
          <a:ln w="12700">
            <a:miter lim="400%"/>
          </a:ln>
        </p:spPr>
      </p:pic>
      <p:pic>
        <p:nvPicPr>
          <p:cNvPr id="5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8848" y="4508498"/>
            <a:ext cx="6017932" cy="1390278"/>
          </a:xfrm>
          <a:prstGeom prst="rect">
            <a:avLst/>
          </a:prstGeom>
          <a:ln w="12700">
            <a:miter lim="400%"/>
          </a:ln>
        </p:spPr>
      </p:pic>
    </p:spTree>
    <p:extLst>
      <p:ext uri="{BB962C8B-B14F-4D97-AF65-F5344CB8AC3E}">
        <p14:creationId xmlns:p14="http://schemas.microsoft.com/office/powerpoint/2010/main" val="1699885593"/>
      </p:ext>
    </p:extLst>
  </p:cSld>
  <p:clrMapOvr>
    <a:masterClrMapping/>
  </p:clrMapOvr>
  <p:transition spd="med"/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Sort</a:t>
            </a:r>
          </a:p>
        </p:txBody>
      </p:sp>
      <p:sp>
        <p:nvSpPr>
          <p:cNvPr id="26627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 Before and after exchanging </a:t>
            </a:r>
            <a:br>
              <a:rPr lang="en-US" altLang="en-US" smtClean="0"/>
            </a:br>
            <a:r>
              <a:rPr lang="en-US" altLang="en-US" smtClean="0"/>
              <a:t>the shortest book and the first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47453-20DE-4FAF-A569-2FD369F28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D690025-EA87-4AEF-9BE0-6B924160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52713" y="1576388"/>
            <a:ext cx="403860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Sort</a:t>
            </a:r>
          </a:p>
        </p:txBody>
      </p:sp>
      <p:sp>
        <p:nvSpPr>
          <p:cNvPr id="27651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8-2 A selection sort of an array of integers into ascending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F7EAF-2344-474F-A9A2-EDFFB7CE9D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1BB94924-18BC-473D-BC49-35B98E9C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73125" y="1398588"/>
            <a:ext cx="335280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A9B8CE0-780E-4EE4-90D0-36AC7FEE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918075" y="1765300"/>
            <a:ext cx="3333750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Selection Sort</a:t>
            </a:r>
          </a:p>
        </p:txBody>
      </p:sp>
      <p:sp>
        <p:nvSpPr>
          <p:cNvPr id="28675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pseudocode describes an </a:t>
            </a:r>
            <a:br>
              <a:rPr lang="en-US" altLang="en-US" smtClean="0"/>
            </a:br>
            <a:r>
              <a:rPr lang="en-US" altLang="en-US" smtClean="0"/>
              <a:t>iterative algorithm for the selection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1FB20-B1F8-4612-8606-3E0BAEDE6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E59ABF5-A6AD-4E26-B495-CEE50CF0F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8338" y="1971675"/>
            <a:ext cx="82772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Selection Sort</a:t>
            </a:r>
          </a:p>
        </p:txBody>
      </p:sp>
      <p:sp>
        <p:nvSpPr>
          <p:cNvPr id="29699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selection sort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0A165-0782-4E64-BF0E-60EFF634AB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8D76139-089E-4C3C-BB9F-ED930464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73125" y="2146300"/>
            <a:ext cx="7889875" cy="2735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Selection Sort</a:t>
            </a:r>
          </a:p>
        </p:txBody>
      </p:sp>
      <p:sp>
        <p:nvSpPr>
          <p:cNvPr id="30723" name="Content Placeholder 5"/>
          <p:cNvSpPr>
            <a:spLocks noGrp="1" noChangeArrowheads="1"/>
          </p:cNvSpPr>
          <p:nvPr>
            <p:ph sz="quarter" idx="11"/>
          </p:nvPr>
        </p:nvSpPr>
        <p:spPr>
          <a:xfrm>
            <a:off x="901700" y="2106613"/>
            <a:ext cx="7861300" cy="4027487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Selection sort is O(n</a:t>
            </a:r>
            <a:r>
              <a:rPr lang="en-US" altLang="en-US" baseline="30%" smtClean="0"/>
              <a:t>2</a:t>
            </a:r>
            <a:r>
              <a:rPr lang="en-US" altLang="en-US" smtClean="0"/>
              <a:t>) regardless of the initial order of the entries.</a:t>
            </a:r>
          </a:p>
          <a:p>
            <a:pPr lvl="1" eaLnBrk="1" hangingPunct="1"/>
            <a:r>
              <a:rPr lang="en-US" altLang="en-US" smtClean="0"/>
              <a:t>Requires O(n</a:t>
            </a:r>
            <a:r>
              <a:rPr lang="en-US" altLang="en-US" baseline="30%" smtClean="0"/>
              <a:t>2</a:t>
            </a:r>
            <a:r>
              <a:rPr lang="en-US" altLang="en-US" smtClean="0"/>
              <a:t>) comparisons</a:t>
            </a:r>
          </a:p>
          <a:p>
            <a:pPr lvl="1" eaLnBrk="1" hangingPunct="1"/>
            <a:r>
              <a:rPr lang="en-US" altLang="en-US" smtClean="0"/>
              <a:t>Does only O(n) swaps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93E5-664E-4D2F-8E46-4D0E35DDE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</a:t>
            </a:r>
          </a:p>
        </p:txBody>
      </p:sp>
      <p:sp>
        <p:nvSpPr>
          <p:cNvPr id="31747" name="Text Placeholder 4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5163" y="54737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8-3 The placement of the </a:t>
            </a:r>
            <a:br>
              <a:rPr lang="en-US" altLang="en-US" smtClean="0"/>
            </a:br>
            <a:r>
              <a:rPr lang="en-US" altLang="en-US" smtClean="0"/>
              <a:t>third book during an insertion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ACF6E-C7C0-4A99-BCF1-CF797D3006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FE25CE-E009-4976-99FD-29EB1764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15950" y="1687513"/>
            <a:ext cx="38671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8496D96-8745-402D-A3A0-9C73EEE8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849813" y="1235075"/>
            <a:ext cx="369570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 Sort</a:t>
            </a:r>
          </a:p>
        </p:txBody>
      </p:sp>
      <p:sp>
        <p:nvSpPr>
          <p:cNvPr id="32771" name="Text Placeholder 4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5163" y="54737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8-4 An insertion sort of 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759AB-3758-42DB-AA15-BC19ADB53A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D8171E-2D77-45CF-8C1C-87D4642B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73163" y="1519238"/>
            <a:ext cx="7132637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Insertion Sort</a:t>
            </a:r>
          </a:p>
        </p:txBody>
      </p:sp>
      <p:sp>
        <p:nvSpPr>
          <p:cNvPr id="33795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8-5 Inserting the next unsorted entry into its proper location within the sorted portion of an array during an insertion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BD84D-0A51-44C5-B486-067F31F88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CB77EE0-8C2A-44B0-9EE5-1F0066E8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76525" y="1535113"/>
            <a:ext cx="37909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Insertion Sort</a:t>
            </a:r>
          </a:p>
        </p:txBody>
      </p:sp>
      <p:sp>
        <p:nvSpPr>
          <p:cNvPr id="34819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597525"/>
            <a:ext cx="83693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8-6 An insertion sort of an array </a:t>
            </a:r>
            <a:br>
              <a:rPr lang="en-US" altLang="en-US" smtClean="0"/>
            </a:br>
            <a:r>
              <a:rPr lang="en-US" altLang="en-US" smtClean="0"/>
              <a:t>of integers into ascending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22451-D85F-4D29-B509-37FE264E76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3C22AF0-380C-4F16-8198-4554C22A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95588" y="1476375"/>
            <a:ext cx="3552825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Iterative Insertion Sort</a:t>
            </a:r>
          </a:p>
        </p:txBody>
      </p:sp>
      <p:sp>
        <p:nvSpPr>
          <p:cNvPr id="10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28650" y="5387787"/>
            <a:ext cx="7886700" cy="7891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40079">
              <a:defRPr sz="2520"/>
            </a:pPr>
            <a:r>
              <a:rPr dirty="0"/>
              <a:t>Iterative algorithm describes an insertion sort of the entries at indices first through last of the array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07" name="Algorithm insertionSort(a, first, last)…"/>
          <p:cNvSpPr txBox="1"/>
          <p:nvPr/>
        </p:nvSpPr>
        <p:spPr>
          <a:xfrm>
            <a:off x="862616" y="1690689"/>
            <a:ext cx="7652734" cy="2492990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 err="1"/>
              <a:t>insertionSort</a:t>
            </a:r>
            <a:r>
              <a:rPr dirty="0"/>
              <a:t>(a, first, 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rPr dirty="0"/>
              <a:t>Sorts the array entries 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a[first] </a:t>
            </a:r>
            <a:r>
              <a:rPr dirty="0"/>
              <a:t>through 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a[last] </a:t>
            </a:r>
            <a:r>
              <a:rPr dirty="0"/>
              <a:t>iteratively</a:t>
            </a:r>
            <a:r>
              <a:rPr i="0" dirty="0"/>
              <a:t>.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b="1" dirty="0"/>
              <a:t>for </a:t>
            </a:r>
            <a:r>
              <a:rPr dirty="0"/>
              <a:t>(unsorted = first + 1 through 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2121535" lvl="2" indent="457200" defTabSz="457200">
              <a:spcBef>
                <a:spcPts val="600"/>
              </a:spcBef>
              <a:defRPr sz="1800"/>
            </a:pPr>
            <a:r>
              <a:rPr dirty="0" err="1"/>
              <a:t>nextToInsert</a:t>
            </a:r>
            <a:r>
              <a:rPr dirty="0"/>
              <a:t> = a[unsorted] </a:t>
            </a:r>
            <a:endParaRPr lang="en-US" dirty="0" smtClean="0"/>
          </a:p>
          <a:p>
            <a:pPr marR="2121535" lvl="2" indent="457200" defTabSz="457200">
              <a:spcBef>
                <a:spcPts val="600"/>
              </a:spcBef>
              <a:defRPr sz="1800"/>
            </a:pPr>
            <a:r>
              <a:rPr dirty="0" err="1" smtClean="0"/>
              <a:t>insertInOrder</a:t>
            </a:r>
            <a:r>
              <a:rPr dirty="0" smtClean="0"/>
              <a:t>(</a:t>
            </a:r>
            <a:r>
              <a:rPr dirty="0" err="1" smtClean="0"/>
              <a:t>nextToInsert</a:t>
            </a:r>
            <a:r>
              <a:rPr dirty="0"/>
              <a:t>, a, first, unsorted − 1)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187036"/>
      </p:ext>
    </p:extLst>
  </p:cSld>
  <p:clrMapOvr>
    <a:masterClrMapping/>
  </p:clrMapOvr>
  <p:transition spd="med"/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The Countdown</a:t>
            </a:r>
          </a:p>
        </p:txBody>
      </p:sp>
      <p:sp>
        <p:nvSpPr>
          <p:cNvPr id="59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Recursive Java method to do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countDown</a:t>
            </a:r>
            <a:r>
              <a:t>.</a:t>
            </a:r>
          </a:p>
        </p:txBody>
      </p:sp>
      <p:sp>
        <p:nvSpPr>
          <p:cNvPr id="60" name="/** Counts down from a given positive integer.…"/>
          <p:cNvSpPr txBox="1"/>
          <p:nvPr/>
        </p:nvSpPr>
        <p:spPr>
          <a:xfrm>
            <a:off x="1322710" y="2551679"/>
            <a:ext cx="6498579" cy="2771141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Counts down from a given positive integer.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integer  An integer &gt; 0.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integer)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(integer);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(integer &gt;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countDown</a:t>
            </a:r>
            <a:r>
              <a:rPr dirty="0"/>
              <a:t>(integer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1978429"/>
      </p:ext>
    </p:extLst>
  </p:cSld>
  <p:clrMapOvr>
    <a:masterClrMapping/>
  </p:clrMapOvr>
  <p:transition spd="med"/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Iterative Insertion Sort</a:t>
            </a:r>
          </a:p>
        </p:txBody>
      </p:sp>
      <p:sp>
        <p:nvSpPr>
          <p:cNvPr id="11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526215"/>
            <a:ext cx="8229601" cy="581001"/>
          </a:xfrm>
          <a:prstGeom prst="rect">
            <a:avLst/>
          </a:prstGeom>
        </p:spPr>
        <p:txBody>
          <a:bodyPr>
            <a:normAutofit fontScale="85%" lnSpcReduction="10%"/>
          </a:bodyPr>
          <a:lstStyle/>
          <a:p>
            <a:pPr defTabSz="640079">
              <a:defRPr sz="2520"/>
            </a:pPr>
            <a:r>
              <a:t>Pseudocode of method,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t>, to perform the insertions.</a:t>
            </a:r>
          </a:p>
        </p:txBody>
      </p:sp>
      <p:sp>
        <p:nvSpPr>
          <p:cNvPr id="111" name="Algorithm insertInOrder(anEntry, a, begin, end)…"/>
          <p:cNvSpPr txBox="1"/>
          <p:nvPr/>
        </p:nvSpPr>
        <p:spPr>
          <a:xfrm>
            <a:off x="902971" y="1353585"/>
            <a:ext cx="7055369" cy="4172630"/>
          </a:xfrm>
          <a:prstGeom prst="rect">
            <a:avLst/>
          </a:prstGeom>
          <a:ln w="12700">
            <a:miter lim="400%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 err="1"/>
              <a:t>insertInOrder</a:t>
            </a:r>
            <a:r>
              <a:rPr dirty="0"/>
              <a:t>(</a:t>
            </a:r>
            <a:r>
              <a:rPr dirty="0" err="1"/>
              <a:t>anEntry</a:t>
            </a:r>
            <a:r>
              <a:rPr dirty="0"/>
              <a:t>, a, begin, end)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rPr dirty="0"/>
              <a:t>Inserts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anEntry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into the sorted entries 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a[begin] </a:t>
            </a:r>
            <a:r>
              <a:rPr dirty="0"/>
              <a:t>through 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a[end].</a:t>
            </a:r>
            <a:endParaRPr i="0" dirty="0"/>
          </a:p>
          <a:p>
            <a:pPr defTabSz="457200">
              <a:spcBef>
                <a:spcPts val="600"/>
              </a:spcBef>
              <a:tabLst>
                <a:tab pos="3200400" algn="l"/>
              </a:tabLst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n-lt"/>
                <a:ea typeface="+mn-ea"/>
                <a:cs typeface="+mn-cs"/>
                <a:sym typeface="Arial"/>
              </a:rPr>
              <a:t>index </a:t>
            </a:r>
            <a:r>
              <a:rPr i="0" spc="7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i="0" spc="37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end	//</a:t>
            </a:r>
            <a:r>
              <a:rPr i="0" spc="-36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Index</a:t>
            </a:r>
            <a:r>
              <a:rPr spc="-60" dirty="0"/>
              <a:t> </a:t>
            </a:r>
            <a:r>
              <a:rPr dirty="0"/>
              <a:t>of</a:t>
            </a:r>
            <a:r>
              <a:rPr spc="22" dirty="0"/>
              <a:t> </a:t>
            </a:r>
            <a:r>
              <a:rPr dirty="0"/>
              <a:t>last</a:t>
            </a:r>
            <a:r>
              <a:rPr spc="-60" dirty="0"/>
              <a:t> </a:t>
            </a:r>
            <a:r>
              <a:rPr dirty="0"/>
              <a:t>entry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sorted</a:t>
            </a:r>
            <a:r>
              <a:rPr spc="-60" dirty="0"/>
              <a:t> </a:t>
            </a:r>
            <a:r>
              <a:rPr dirty="0"/>
              <a:t>portion</a:t>
            </a: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rPr dirty="0"/>
              <a:t>Make room, if needed, in sorted portion for another entry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b="1" dirty="0"/>
              <a:t>while </a:t>
            </a:r>
            <a:r>
              <a:rPr dirty="0"/>
              <a:t>( (index &gt;= begin)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dirty="0"/>
              <a:t>(</a:t>
            </a:r>
            <a:r>
              <a:rPr dirty="0" err="1"/>
              <a:t>anEntry</a:t>
            </a:r>
            <a:r>
              <a:rPr dirty="0"/>
              <a:t> &lt; a[index]) 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lvl="2" indent="457200" defTabSz="457200">
              <a:spcBef>
                <a:spcPts val="600"/>
              </a:spcBef>
              <a:defRPr sz="1800"/>
            </a:pPr>
            <a:r>
              <a:rPr dirty="0"/>
              <a:t>a[index + 1] = a[index] //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Make room</a:t>
            </a:r>
          </a:p>
          <a:p>
            <a:pPr lvl="2" indent="457200" defTabSz="457200">
              <a:spcBef>
                <a:spcPts val="600"/>
              </a:spcBef>
              <a:defRPr sz="1800"/>
            </a:pPr>
            <a:r>
              <a:rPr dirty="0"/>
              <a:t>index−−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dirty="0"/>
              <a:t>//</a:t>
            </a:r>
            <a:r>
              <a:rPr spc="-37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Asse</a:t>
            </a:r>
            <a:r>
              <a:rPr i="1" spc="-45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tio</a:t>
            </a:r>
            <a:r>
              <a:rPr i="1" spc="-7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spc="112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a[index </a:t>
            </a:r>
            <a:r>
              <a:rPr spc="45" dirty="0"/>
              <a:t> </a:t>
            </a:r>
            <a:r>
              <a:rPr dirty="0"/>
              <a:t>+ </a:t>
            </a:r>
            <a:r>
              <a:rPr spc="45" dirty="0"/>
              <a:t> </a:t>
            </a:r>
            <a:r>
              <a:rPr dirty="0"/>
              <a:t>1]</a:t>
            </a:r>
            <a:r>
              <a:rPr spc="-30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is a</a:t>
            </a:r>
            <a:r>
              <a:rPr i="1" spc="-22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aila</a:t>
            </a:r>
            <a:r>
              <a:rPr i="1" spc="-45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spc="-255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defTabSz="457200">
              <a:spcBef>
                <a:spcPts val="600"/>
              </a:spcBef>
              <a:tabLst>
                <a:tab pos="3136900" algn="l"/>
              </a:tabLst>
              <a:defRPr sz="1800"/>
            </a:pPr>
            <a:r>
              <a:rPr dirty="0"/>
              <a:t>a[index + 1]</a:t>
            </a:r>
            <a:r>
              <a:rPr spc="262" dirty="0"/>
              <a:t> </a:t>
            </a:r>
            <a:r>
              <a:rPr dirty="0"/>
              <a:t>=</a:t>
            </a:r>
            <a:r>
              <a:rPr spc="97" dirty="0"/>
              <a:t> </a:t>
            </a:r>
            <a:r>
              <a:rPr dirty="0" err="1"/>
              <a:t>anEntry</a:t>
            </a:r>
            <a:r>
              <a:rPr dirty="0"/>
              <a:t>	//</a:t>
            </a:r>
            <a:r>
              <a:rPr spc="-277" dirty="0"/>
              <a:t> </a:t>
            </a:r>
            <a:r>
              <a:rPr dirty="0"/>
              <a:t>Insert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623131"/>
      </p:ext>
    </p:extLst>
  </p:cSld>
  <p:clrMapOvr>
    <a:masterClrMapping/>
  </p:clrMapOvr>
  <p:transition spd="med"/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the Algorithms</a:t>
            </a:r>
          </a:p>
        </p:txBody>
      </p:sp>
      <p:sp>
        <p:nvSpPr>
          <p:cNvPr id="35843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8-16 The time efficiencies of three sorting algorithms, expressed in Big Oh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7BB31-77F4-45CD-8006-9AE4238685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3262323-093A-4FB9-AF89-976A0E52A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29.293%"/>
          <a:stretch/>
        </p:blipFill>
        <p:spPr bwMode="auto">
          <a:xfrm>
            <a:off x="685800" y="2663825"/>
            <a:ext cx="8210550" cy="114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36867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541B7-CBE2-4A91-9D5F-DC640A9D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Guidelines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sz="quarter" idx="11"/>
          </p:nvPr>
        </p:nvSpPr>
        <p:spPr>
          <a:xfrm>
            <a:off x="901700" y="1524000"/>
            <a:ext cx="7861300" cy="461010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must be given an input value</a:t>
            </a:r>
          </a:p>
          <a:p>
            <a:pPr eaLnBrk="1" hangingPunct="1"/>
            <a:r>
              <a:rPr lang="en-US" altLang="en-US" smtClean="0"/>
              <a:t>Method definition must contain logic that involves this input, leads to different cases</a:t>
            </a:r>
          </a:p>
          <a:p>
            <a:pPr eaLnBrk="1" hangingPunct="1"/>
            <a:r>
              <a:rPr lang="en-US" altLang="en-US" smtClean="0"/>
              <a:t>One or more cases should provide solution that does not require recursion</a:t>
            </a:r>
          </a:p>
          <a:p>
            <a:pPr lvl="1" eaLnBrk="1" hangingPunct="1"/>
            <a:r>
              <a:rPr lang="en-US" altLang="en-US" smtClean="0"/>
              <a:t>Else infinite recursion</a:t>
            </a:r>
          </a:p>
          <a:p>
            <a:pPr eaLnBrk="1" hangingPunct="1"/>
            <a:r>
              <a:rPr lang="en-US" altLang="en-US" smtClean="0"/>
              <a:t>One or more cases must include a recursive invocation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1C32-194E-44E1-8307-AB5204EAA0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Tracing a Recursive Method</a:t>
            </a:r>
          </a:p>
        </p:txBody>
      </p:sp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32" y="1332674"/>
            <a:ext cx="5149512" cy="4965602"/>
          </a:xfrm>
          <a:prstGeom prst="rect">
            <a:avLst/>
          </a:prstGeom>
          <a:ln w="12700">
            <a:miter lim="400%"/>
          </a:ln>
        </p:spPr>
      </p:pic>
    </p:spTree>
    <p:extLst>
      <p:ext uri="{BB962C8B-B14F-4D97-AF65-F5344CB8AC3E}">
        <p14:creationId xmlns:p14="http://schemas.microsoft.com/office/powerpoint/2010/main" val="991801389"/>
      </p:ext>
    </p:extLst>
  </p:cSld>
  <p:clrMapOvr>
    <a:masterClrMapping/>
  </p:clrMapOvr>
  <p:transition spd="med"/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of Activation Records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sz="quarter" idx="11"/>
          </p:nvPr>
        </p:nvSpPr>
        <p:spPr>
          <a:xfrm>
            <a:off x="901700" y="1635125"/>
            <a:ext cx="7861300" cy="4498975"/>
          </a:xfrm>
        </p:spPr>
        <p:txBody>
          <a:bodyPr/>
          <a:lstStyle/>
          <a:p>
            <a:pPr eaLnBrk="1" hangingPunct="1"/>
            <a:r>
              <a:rPr lang="en-US" altLang="en-US" smtClean="0"/>
              <a:t>Each call to a method generates an activation record</a:t>
            </a:r>
          </a:p>
          <a:p>
            <a:pPr eaLnBrk="1" hangingPunct="1"/>
            <a:r>
              <a:rPr lang="en-US" altLang="en-US" smtClean="0"/>
              <a:t>Recursive method uses more memory than an iterative method</a:t>
            </a:r>
          </a:p>
          <a:p>
            <a:pPr lvl="1" eaLnBrk="1" hangingPunct="1"/>
            <a:r>
              <a:rPr lang="en-US" altLang="en-US" smtClean="0"/>
              <a:t>Each recursive call generates an activation record</a:t>
            </a:r>
          </a:p>
          <a:p>
            <a:pPr eaLnBrk="1" hangingPunct="1"/>
            <a:r>
              <a:rPr lang="en-US" altLang="en-US" smtClean="0"/>
              <a:t>If recursive call generates too many activation records, could cause stack overflow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0463B-4155-4AE8-B946-3D72945FCC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Methods </a:t>
            </a:r>
            <a:br>
              <a:rPr lang="en-US" altLang="en-US" smtClean="0"/>
            </a:br>
            <a:r>
              <a:rPr lang="en-US" altLang="en-US" smtClean="0"/>
              <a:t>That Return a Value</a:t>
            </a:r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method to calculate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A46F4-5351-4192-8147-6E2C12153C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15052AF6-06CC-40FD-9019-EC687E30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9263" y="5186363"/>
            <a:ext cx="8667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52CC3F8-CEF9-4026-B0FD-0015B698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575" y="2105025"/>
            <a:ext cx="52768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7-5 Tracing the execution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4F527-887F-4D75-B1C3-D512374BEB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8EA1AF-A9A7-4C10-B322-3E0A9D8D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38200" y="2219325"/>
            <a:ext cx="7467600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5573</TotalTime>
  <Words>1420</Words>
  <Application>Microsoft Office PowerPoint</Application>
  <PresentationFormat>On-screen Show (4:3)</PresentationFormat>
  <Paragraphs>206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Helvetica</vt:lpstr>
      <vt:lpstr>Menlo</vt:lpstr>
      <vt:lpstr>Times</vt:lpstr>
      <vt:lpstr>Times New Roman</vt:lpstr>
      <vt:lpstr>Office Theme</vt:lpstr>
      <vt:lpstr>Recursion</vt:lpstr>
      <vt:lpstr>Definition</vt:lpstr>
      <vt:lpstr>Example: The Countdown</vt:lpstr>
      <vt:lpstr>Example: The Countdown</vt:lpstr>
      <vt:lpstr>Design Guidelines</vt:lpstr>
      <vt:lpstr>Tracing a Recursive Method</vt:lpstr>
      <vt:lpstr>Stack of Activation Records</vt:lpstr>
      <vt:lpstr>Recursive Methods  That Return a Value</vt:lpstr>
      <vt:lpstr>Tracing a Recursive Method</vt:lpstr>
      <vt:lpstr>Tracing a Recursive Method</vt:lpstr>
      <vt:lpstr>Simple Solution to a  Difficult Problem</vt:lpstr>
      <vt:lpstr>Simple Solution to a  Difficult Problem</vt:lpstr>
      <vt:lpstr>Solutions</vt:lpstr>
      <vt:lpstr>Solutions</vt:lpstr>
      <vt:lpstr>Solutions</vt:lpstr>
      <vt:lpstr>Solutions</vt:lpstr>
      <vt:lpstr>Poor Solution  to a Simple Problem</vt:lpstr>
      <vt:lpstr>Poor Solution  to a Simple Problem</vt:lpstr>
      <vt:lpstr>Poor Solution  to a Simple Problem</vt:lpstr>
      <vt:lpstr>Recursively Processing an Array</vt:lpstr>
      <vt:lpstr>Recursively Processing an Array</vt:lpstr>
      <vt:lpstr>Recursively Processing an Array</vt:lpstr>
      <vt:lpstr>Recursively Processing an Array</vt:lpstr>
      <vt:lpstr>Tail Recursion</vt:lpstr>
      <vt:lpstr>Tail Recursion</vt:lpstr>
      <vt:lpstr>Indirect Recursion</vt:lpstr>
      <vt:lpstr>End</vt:lpstr>
      <vt:lpstr>An Introduction to Sorting</vt:lpstr>
      <vt:lpstr>Sorting</vt:lpstr>
      <vt:lpstr>Selection Sort</vt:lpstr>
      <vt:lpstr>Selection Sort</vt:lpstr>
      <vt:lpstr>Iterative Selection Sort</vt:lpstr>
      <vt:lpstr>Recursive Selection Sort</vt:lpstr>
      <vt:lpstr>Efficiency of Selection Sort</vt:lpstr>
      <vt:lpstr>Insertion Sort</vt:lpstr>
      <vt:lpstr>Insertion Sort</vt:lpstr>
      <vt:lpstr>Iterative Insertion Sort</vt:lpstr>
      <vt:lpstr>Iterative Insertion Sort</vt:lpstr>
      <vt:lpstr>Iterative Insertion Sort</vt:lpstr>
      <vt:lpstr>Iterative Insertion Sort</vt:lpstr>
      <vt:lpstr>Comparing the Algorithms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S. Armstrong</dc:creator>
  <cp:lastModifiedBy>"mohamem"</cp:lastModifiedBy>
  <cp:revision>32</cp:revision>
  <dcterms:created xsi:type="dcterms:W3CDTF">2014-04-23T20:56:39Z</dcterms:created>
  <dcterms:modified xsi:type="dcterms:W3CDTF">2018-10-18T19:18:04Z</dcterms:modified>
</cp:coreProperties>
</file>