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85" r:id="rId5"/>
    <p:sldId id="262" r:id="rId6"/>
    <p:sldId id="263" r:id="rId7"/>
    <p:sldId id="264" r:id="rId8"/>
    <p:sldId id="265" r:id="rId9"/>
    <p:sldId id="286" r:id="rId10"/>
    <p:sldId id="287" r:id="rId11"/>
    <p:sldId id="288" r:id="rId12"/>
    <p:sldId id="289" r:id="rId13"/>
    <p:sldId id="279" r:id="rId14"/>
    <p:sldId id="280" r:id="rId15"/>
    <p:sldId id="290" r:id="rId16"/>
    <p:sldId id="291" r:id="rId17"/>
    <p:sldId id="293" r:id="rId18"/>
    <p:sldId id="294" r:id="rId19"/>
    <p:sldId id="296" r:id="rId20"/>
    <p:sldId id="270" r:id="rId21"/>
    <p:sldId id="271" r:id="rId22"/>
    <p:sldId id="272" r:id="rId23"/>
    <p:sldId id="268" r:id="rId24"/>
    <p:sldId id="269" r:id="rId25"/>
    <p:sldId id="282" r:id="rId26"/>
    <p:sldId id="274" r:id="rId27"/>
    <p:sldId id="277" r:id="rId28"/>
    <p:sldId id="278" r:id="rId29"/>
    <p:sldId id="266" r:id="rId30"/>
    <p:sldId id="297" r:id="rId31"/>
    <p:sldId id="298" r:id="rId32"/>
  </p:sldIdLst>
  <p:sldSz cx="12192000" cy="6858000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83" d="100"/>
          <a:sy n="83" d="100"/>
        </p:scale>
        <p:origin x="24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19T14:24:14.38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31628 7313,'0'0,"0"0,0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19T14:24:14.38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31628 7313,'0'0,"0"0,0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9T14:24:45.462"/>
    </inkml:context>
    <inkml:brush xml:id="br0">
      <inkml:brushProperty name="width" value="0.03969" units="cm"/>
      <inkml:brushProperty name="height" value="0.03969" units="cm"/>
      <inkml:brushProperty name="color" value="#FF0000"/>
    </inkml:brush>
  </inkml:definitions>
  <inkml:trace contextRef="#ctx0" brushRef="#br0">15334 3430 3712,'5'-12'1472,"-5"12"-768,0-8-320,0 8 416,0-3-64,0-2 0,5 2 32,-5-2 0,0 10-416,0-2 128,0 2 96,0-2-64,0 5 96,0 1-256,0 5-64,0-2-96,-10 12 32,7-5 64,-6 20 64,1-8-32,-2 16-32,2-8-96,-2 16 32,2-8-128,0 6-64,3-9 0,0-10 32,0-1-800,2-19-384,-2-1-2944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9T14:24:48.886"/>
    </inkml:context>
    <inkml:brush xml:id="br0">
      <inkml:brushProperty name="width" value="0.03969" units="cm"/>
      <inkml:brushProperty name="height" value="0.03969" units="cm"/>
      <inkml:brushProperty name="color" value="#FF0000"/>
    </inkml:brush>
  </inkml:definitions>
  <inkml:trace contextRef="#ctx0" brushRef="#br0">18293 5718 4736,'-23'-5'1824,"23"5"-960,18-11-672,-13 11 480,0-4-224,-2 0 64,6-8-96,0 4 0,4-11-224,-4 4 0,4-1 32,-5 2-96,6-2-96,0-1-96,2 2 32,-1 3 96,6 5 96,-3 2-128,-1 5-32,1 0 0,-2 5 0,-2-2 0,0 9 64,-1-4 32,-5 8 32,2-2-64,-10 6-64,0-1 224,-10 9 96,2-4-160,-5 2-32,-1-1 0,0-3 64,2-2-96,-2-4-64,6-5-96,-1 1 32,6-5-32,3 5-64,0-4 160,8 0 32,0-4-96,10 4-32,-6-4 32,11 4 0,-5-1 32,16 1 64,-3 0-32,0 3-32,-5 1 32,1 8 32,-6-4-32,-3 3 64,-5-2-64,-3 5-32,-7-2 32,-11 7 32,-2-4 384,-11 1 256,3-5-288,-8-4-64,3-2-224,-7-6-32,4 1-256,5-8-128,3 0-3520,5-4-1792,0 0 2592</inkml:trace>
  <inkml:trace contextRef="#ctx0" brushRef="#br0" timeOffset="5227">17318 7407 3456,'-18'5'1312,"18"-5"-704,-3-17-288,3 17 448,0 0-64,0 0-32,0 0-160,0 0-64,-5 0-256,1 0 0,0 5 128,0-2-64,-2 9 96,3-4-128,-6 15 32,4 1-160,-3 10 0,-1-1 32,5 9 0,-1-6-160,0 2-32,5-2 32,0 3 0,0-8-64,10 0 64,-6-4 32,5 1 64,-1-1-32,6-8-32,-1-4 32,9-7-32,-5-5 64,6-6 32,-7 0-128,7-13-32,-5 0 32,0-15 64,-6 8 0,1-1 64,0 5-64,-5-4-32,2 3 32,-6 9-32,0-2 0,-4 2 64,0 3-32,-4 1-32,0 2 32,-6 2 32,2 3-96,-5 3-64,0 2 64,-5 2 64,6 1 0,-2 0-32,0 0-64,6 3 32,0-3 32,3 0 0,0-1-800,5-2-256,0-5-1792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9T14:24:50.551"/>
    </inkml:context>
    <inkml:brush xml:id="br0">
      <inkml:brushProperty name="width" value="0.03969" units="cm"/>
      <inkml:brushProperty name="height" value="0.03969" units="cm"/>
      <inkml:brushProperty name="color" value="#FF0000"/>
    </inkml:brush>
  </inkml:definitions>
  <inkml:trace contextRef="#ctx0" brushRef="#br0">9308 7765 5248,'-5'-5'2016,"5"5"-1088,0 11-512,0-2 544,0 2-288,0 8-32,15 5-192,-2 8-32,0-9 192,5 39-352,-5 2 32,0-3 32,5 9 0,-6 8 128,2 1-224,-6-9-64,1-9-96,-4-9 32,3-10-224,-3-3-32,-2-14-2048,-3-19-864,0-12-192</inkml:trace>
  <inkml:trace contextRef="#ctx0" brushRef="#br0" timeOffset="-331">9045 7904 5632,'0'0'2176,"0"0"-1152,6 0-704,-6 0 544,0 0-224,3 8-32,-3 0-160,0 0 32,0-1 96,0 33-320,0 11 0,0-9-32,-3-4 32,-3-2 0,6 0-128,0-2-32,0-3-32,0 2-64,0-6-64,0-8-32,6-4 64,-3-4 64,6-3 0,-1-2 64,6-12-64,-2-2 64,6-3 0,0 0 32,3-1-64,2 1-64,12-8 32,-1 2-32,-3 6 0,0 3 64,0 0-96,-5 4 0,-3 0 96,-2 4 32,-3 0-608,-5 4-288,1 3-640,-6 1-320,-3 0-1504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9T14:24:52.007"/>
    </inkml:context>
    <inkml:brush xml:id="br0">
      <inkml:brushProperty name="width" value="0.03969" units="cm"/>
      <inkml:brushProperty name="height" value="0.03969" units="cm"/>
      <inkml:brushProperty name="color" value="#FF0000"/>
    </inkml:brush>
  </inkml:definitions>
  <inkml:trace contextRef="#ctx0" brushRef="#br0">12894 7810 4736,'-6'5'1760,"3"6"-960,6 14-928,-3-6 320,0 0-160,0 4 64,0 0 0,0 24 32,6-3-64,-6-13 32,0-3 0,0-9 32,0-3 64,4-4 32,0-4 96,-4-8-96,4-17-64,6-2-160,-2 0 0,5-1 0,0 9 0,0-2 0,0 6 64,1 2-32,0 5-32,-2 12 32,2 1 32,4 6-96,-6 4-64,2 1 128,-2-4 32,-4-5-96,-2-4 32,-6 2 0,0-2 64,-6 0 256,-2 1 96,0-1 160,-2 2 32,-2-1-128,4-4-32,-2-1-128,-4-3 32,2-4-128,-10 0-64,4-4-64,1 0-96,4 1 32,0 3-32,4 3-288,0 5-128,4 0-1536,1 0-640,0 3-384</inkml:trace>
  <inkml:trace contextRef="#ctx0" brushRef="#br0" timeOffset="567">13007 7740 3456,'-4'12'1408,"-1"0"-768,5 0-608,0-4 256,0-2-96,0 2 32,0-8 224,0 0 96,0 0 96,0 0 64,0 0 160,0-2 192,0-4-576,0 4 160,0-2 96,5 0-96,-1 0-64,1-1-256,3 2-128,6-5-192,2 0 0,7-4 64,3 1 96,0-6-128,2 7-96,-2-2-1024,4 4-416,9 0-2112</inkml:trace>
  <inkml:trace contextRef="#ctx0" brushRef="#br0" timeOffset="-4909">11104 5753 4992,'0'7'1920,"0"-7"-1024,0 4-640,0-4 576,5 0 64,-2 0 96,2-4-160,0 4-64,3-7-416,-3 2 128,3-9 96,4-8-256,3 8-96,-7 2-128,6-4 0,-2 0-64,6 2 64,5 2-128,-2 4 0,2 4-32,-2 0 0,2 1 64,-3 6 64,-2 1-32,1 4-32,-2 2 96,-3 15 0,-11 6-32,-3 13-64,-3 6 96,-11-11 0,5 0-32,-12 8 32,2-8-128,-3 3-64,5-3 64,-1 8 0,1-8 96,4-8 32,0-4-32,3-11-64,7 1-64,3-17 32,0 0-32,13-8-64,0-1 160,13-2 96,-4-2-96,12 2-96,-7 3-64,14 1 96,-7 2 64,1-3 128,-4 5-128,4-17-96,-9 4-2176,5-10-864,-5 2-448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9T14:24:57.403"/>
    </inkml:context>
    <inkml:brush xml:id="br0">
      <inkml:brushProperty name="width" value="0.03969" units="cm"/>
      <inkml:brushProperty name="height" value="0.03969" units="cm"/>
      <inkml:brushProperty name="color" value="#FF0000"/>
    </inkml:brush>
  </inkml:definitions>
  <inkml:trace contextRef="#ctx0" brushRef="#br0">7767 9886 5760,'-3'-4'2176,"-2"8"-1152,0-4-576,5 0 704,-3 0-224,-7 0 0,5 0-160,2 0-96,-6 0-352,0 0-64,1 0 64,-1 8-64,0 0 96,0 3-192,1 16-32,-6 13-128,2 2-32,-2 2 32,5-6 64,1 1-96,3-4 0,0 0 32,5-8 0,0-27-96,13 24 0,5-8-32,4-8 96,4-5 64,5-3 0,5 0-32,-2 0 32,2-3-32,2-3 64,3 6-32,-7 0-32,-3 6 32,-5 5-32,-26-11 64,14 59-32,-5-1 64,-18-8-64,-8 6 64,-1 2-64,-5-12-32,2-15 32,-5-6-32,-1-17 64,1-24-96,4-4-64,4 0 64,1-10 0,4-17-64,3-8 0,7-1 64,6 3 64,2-14-64,5-3 0,-2 4 96,0 8 32,1 10-192,0 10 0,0 6-1376,-1 9-544,-2 0-1792</inkml:trace>
  <inkml:trace contextRef="#ctx0" brushRef="#br0" timeOffset="1633">10576 9843 3328,'0'3'1216,"0"-3"-640,0 0-128,0 0 480,0 0-320,0 0-96,0-3-32,-4-2 32,0 2-288,-1-2 224,0-1 96,-3-2-160,0 0-64,-7 4-160,2 4-64,-3 0 32,1 7 0,2 1-160,0 3 32,0 2 0,5-2 0,-2 1 0,2-1 64,4 6-32,-1-6-32,1 5 32,4-2-32,0-9 0,0 7 64,4-4-32,1 0-32,5-5 32,-3 1-32,6-4 0,0-4 0,0 1-96,0-5 0,2 0 128,-2 0 32,-5-1 0,0 3-64,2-2 32,-3 0-32,-1 0 0,-1 0 0,-2-4-96,-3 4 64,5 5 32,-5-2 64,5 2 32,-5 0 32,0 3 64,0 0 32,0 0 32,0 0 0,0 0 64,0 0 128,0 6-128,0 2 64,0 0-224,0 8-32,4 12 64,0 11 32,1 6-32,0-6-32,-2 2-96,2-2 32,-1-5-128,10-4 0,-6-2 96,1-4 32,-6-9-192,3-7-64,-6-8-1504,0-3-576</inkml:trace>
  <inkml:trace contextRef="#ctx0" brushRef="#br0" timeOffset="3085">12542 9785 4224,'-5'7'1664,"5"1"-896,0 0-544,0 0 480,0 0-224,0-1 64,0 6-32,0-2-32,0 4-224,0 1 32,0 11 128,0 4-96,0 5 64,0-2-160,0 1 32,0-4-160,-5-6-64,1-6-224,0-4-128,0-2-1728,-1-7-1920,1-12 928</inkml:trace>
  <inkml:trace contextRef="#ctx0" brushRef="#br0" timeOffset="3720">12706 9692 3584,'0'0'1408,"0"0"-768,-3 3-192,3-3 544,-5 8-128,5 0 32,-4 0-192,0 4-128,-1 2-320,0 7-32,1-1 96,0 3-128,0-1 64,-1 2-96,5-4 64,0 11-64,0 8 0,9 8-32,4-9 0,0-2-224,0-5 0,0-3 96,5-1 64,0-8-96,0-4 32,-2-4-64,2-6 0,0-10 64,0 2 64,-5-32 32,0-8-32,-4 8-64,0 1 32,-5-2-32,-4 1 64,0 0 32,-4 4 32,-5-9 0,0 9 128,-4 1 96,0 2-128,-5 0-64,0 6 64,-4 2 64,5 4-128,-6 8-32,7 1-128,11 2-96,0 2-992,1 3-416,4 0-2112</inkml:trace>
  <inkml:trace contextRef="#ctx0" brushRef="#br0" timeOffset="4769">14388 9836 3200,'0'-9'1216,"0"9"-640,0 0 32,0 0 512,0 0 0,0 4 64,0 4-288,0 0-160,0 3-416,0 1-64,0 4-32,4 11-96,0 4-32,1 13-96,0-2-32,-2-3 32,2 0 0,0-4 0,-2 0 64,-3-3-32,0-9-32,0-4-480,0-11-2976</inkml:trace>
  <inkml:trace contextRef="#ctx0" brushRef="#br0" timeOffset="5307">14525 9719 3328,'0'0'1312,"3"0"-704,-3 0-576,0 0 352,0 0 32,0 0 64,0 0 96,4 0 32,2 0-64,2 0 64,2-4-320,-8 0 32,4 4 32,2-5 0,-4 5 96,2-3 64,-6 3-32,0 0 192,0 0 32,0 0-160,0 0-64,0 8-224,0 0 0,0 7-160,0 1 0,0 7-32,2 1 32,4 4-128,-1 6 0,0 17 32,7 3 0,2-7 0,-6-8 64,4-4-32,2 0 64,0 0-128,-6-4 0,0-3-192,-3-4 0,4-5-960,-9-7-416,0-12-2080</inkml:trace>
  <inkml:trace contextRef="#ctx0" brushRef="#br0" timeOffset="17051">16217 9686 4224,'0'-20'1568,"0"20"-832,0-3-288,0 3 544,0 0-128,0 0-32,0 3-256,0 2-96,0 3-288,0-1 0,5 1 128,-5 0-64,5 4 96,-5-1 96,3 8 32,2-3-128,3 12-32,-3-5-64,3 12 0,2-4 0,-2 14 0,1-11-128,-5 18-32,0-11-32,2-1-64,-1-5 32,-2-7 32,1-6-32,-4-22-32,0 0-960,5-16-416,-5 1-2464</inkml:trace>
  <inkml:trace contextRef="#ctx0" brushRef="#br0" timeOffset="18218">16520 9608 3328,'-5'0'1312,"5"0"-704,0 8-512,0-3 384,0-2-160,0 1 64,0 1 128,0-2 64,0-3 192,0 0 64,5 0-416,-1 0 160,0-3 96,-4 3 0,5-5-32,-5 1-192,5-4-128,-2 0-160,2 0-64,-1 2-32,5-10-64,-4 4 32,3-4-32,2 4 0,2 1 0,2 0-224,6-5 0,-2 4 224,0 1 224,0 3-96,0 8 0,-5 0 0,0 8 64,0-5-160,0 9-32,-3-1 0,-2 8 64,0-3-32,-8 7 64,0-3-64,-4 12 64,4-9-64,-12 7 64,-2-2-64,-8 3-32,4-6 32,-3 13-32,4-2-96,-1-10 64,4-2 32,2-1 0,2-7-96,2 1 64,2-7-32,6 10 0,0-5 0,6-7 0,-6-3 128,12 1 32,-4 2 32,16-8 64,-6 0-96,2 0 0,-2 0-32,5-11-64,-6 0 32,5 2 32,-4 2-32,2-1 64,-2 1-64,5-2-32,-2 5-320,-3 0-192,-5 2-1952,0-4-832,-1 4 192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9T14:25:28.739"/>
    </inkml:context>
    <inkml:brush xml:id="br0">
      <inkml:brushProperty name="width" value="0.03969" units="cm"/>
      <inkml:brushProperty name="height" value="0.03969" units="cm"/>
      <inkml:brushProperty name="color" value="#FF0000"/>
    </inkml:brush>
  </inkml:definitions>
  <inkml:trace contextRef="#ctx0" brushRef="#br0">20635 7780 5248,'-4'0'2016,"4"0"-1088,-4-8-608,4 8 640,0 0-160,0 0 96,0 0-320,0 0 0,0-4-352,0 2 0,0-3 96,0 2-64,0-2 32,0 1-96,0 1-32,0-2-32,4 2 0,0-2 0,1 2 0,-2 0 0,2-2 0,0 1 0,3 0 64,2 0-96,-2 1 0,0 3 32,10-5 0,-5 5-64,5-3-64,0-2 96,4 2 0,-6 0-128,7-2 32,-5 2 0,8-2 64,-4 2-32,4-1-32,-4 4 32,0-5-32,0 5 0,0 0 64,-4 0-32,0 0 64,-5 0-64,0 0-32,-5 0-64,2 0 32,-2 0 96,0 0 96,2 0-128,-3 0-32,4 0 0,-3 0 0,-1 0 0,4 0 64,-7 0-96,4 0 0,-3 0 96,-2-3 32,2 3-128,0 0 32,0 0 0,-2 0 0,-3 0 63,0-5 33,0 5 32,0-3 64,0-1-96,0 0-64,0 4 0,0 0 32,0 0-32,0 0-32,0 0 32,0 0 32,0 0-32,0 0 64,0 0-128,0 0 0,0 0 32,0 0 0,0 0 0,0 0 64,0 0 96,0 0 64,0 0-32,0 4-32,0 0-96,-3 7-64,-2 1-64,0 12-32,0-1 128,2 13 32,-2-6 0,1 14 32,0-5-64,0 3-32,-2-7-64,1 13 32,2-10 32,3 2 0,0-10 64,0 2 32,0-5-256,0-4-64,0-4-1152,0-3-447,0-5-1889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DF01-CED9-4DBC-A3C8-74CFA6B9F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039CE-D8AF-4C54-B560-43BC07B8E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98AAB-12DD-4D63-9244-C9948923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4D72-99AA-4EE7-A00B-FA1A449E9C6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10DA2-8474-4534-A400-8680F6AA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75381-3F5B-43AC-952F-5CB3FE51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5530-67DB-40D4-A2C4-01098E26F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6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8F0B-425B-4377-8BAB-13923C6A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FA23C-BCB0-49DB-8008-006E230A2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2C6F-D0AE-427B-8968-D2A645A0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4D72-99AA-4EE7-A00B-FA1A449E9C6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2BE09-E75B-4254-B48F-232EA2B9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D689-EE22-441D-9F44-8410174B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5530-67DB-40D4-A2C4-01098E26F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0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3B885-9051-4C02-96D6-5C530ACBF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CD5A7-5315-4C44-9C51-D33FE2748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C3599-A812-4FA3-A1D3-14BA8200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4D72-99AA-4EE7-A00B-FA1A449E9C6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4D6F3-77F8-4314-86FB-33BF2947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8FBA9-401A-489D-B899-D54E10CA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5530-67DB-40D4-A2C4-01098E26F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23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2AF36-F129-4345-B125-F11372F4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6207F-702B-4407-A7C7-175D885370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B9224-75E3-471F-9F13-2EE1DF58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4D72-99AA-4EE7-A00B-FA1A449E9C6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7D63E-AACB-4360-AFE3-530A4BA6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1F08C-BC8C-4D10-AFF0-2AF73346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5530-67DB-40D4-A2C4-01098E26F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7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5552-E2AD-4373-B022-38DF7171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2972-8816-450C-95ED-E371C1B75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FA7D3-5E89-428A-8809-CE6513FF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4D72-99AA-4EE7-A00B-FA1A449E9C6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B897F-5D70-4637-AD24-96BB6BE5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2157B-97AA-4A0B-AC1C-86749E64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5530-67DB-40D4-A2C4-01098E26F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2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1CEE-D6DC-48EC-896B-86C280B5C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ACF38-5C8E-4970-8661-B83D9F06F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66B9C-56CB-4E6B-8BBD-475E4F00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4D72-99AA-4EE7-A00B-FA1A449E9C6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9D5B6-1AA3-4418-9AF6-7A3377FD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BD85C-AA65-408B-896D-A4F63ECA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5530-67DB-40D4-A2C4-01098E26F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3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B7F20-8398-4FA0-B16C-96B1E1A9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AB0B-33EB-4A71-889D-45160110A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DF6C3-69E0-4C61-A3BD-A7B743B47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4329F-DFAB-4B1B-9DD0-C22975B0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4D72-99AA-4EE7-A00B-FA1A449E9C6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96A7E-8B42-42D0-A7CA-78BB546E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DB8AC-1FFA-498D-8D0E-076A79B1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5530-67DB-40D4-A2C4-01098E26F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9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7A92-7EE6-4AD0-A57D-829F0C07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AB063-675F-4236-9DEA-C76932D2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E69E3-5A8F-43DC-A8D3-4EDEBFEA7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C6D16-C70C-4798-AC41-5AD692288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AA036-6BC4-4E09-BB8F-A5F3F027C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6BA46-2128-4B25-8205-301B0189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4D72-99AA-4EE7-A00B-FA1A449E9C6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2871EA-71B6-475A-85CF-F982E0D4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BF9DB-DF8E-484C-80F3-D685BDD1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5530-67DB-40D4-A2C4-01098E26F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6949-27BE-41D2-8D5B-9ECC6DC7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C4B40-38A7-48ED-9B7B-C3A1557E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4D72-99AA-4EE7-A00B-FA1A449E9C6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0193B-AA56-40A3-A656-6080FF4A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9E968-B824-47B8-9554-EFB37CF2F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5530-67DB-40D4-A2C4-01098E26F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3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241A4-2E49-42A8-A1C2-8AF207ED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4D72-99AA-4EE7-A00B-FA1A449E9C6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A9356A-A20D-4404-A6DF-0A7B6F7A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1D1A5-59DD-4857-9A8E-B85C1DF3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5530-67DB-40D4-A2C4-01098E26F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4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9C93-BE65-4F55-9854-D721C748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21FA-41A5-4170-8ECE-2C7D67650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36029-EC93-4127-9A10-4CA052784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AFB05-1978-4A56-9C49-5184B898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4D72-99AA-4EE7-A00B-FA1A449E9C6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76B6C-71F6-4C83-B3A7-05ECC822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191B5-EDAE-4E0D-8DD9-86D3479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5530-67DB-40D4-A2C4-01098E26F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7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2675-5189-470E-99CB-5A077627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63B97-230A-4BA7-9EF8-6AAE0333A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E0E2D-9B11-4B58-9787-05941395B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F04CB-1FEC-49DB-8D57-2A0B8062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4D72-99AA-4EE7-A00B-FA1A449E9C6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17A9B-8015-46B4-8AB3-DF3FBB7B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66887-9646-4CFA-9037-A84F0E3D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5530-67DB-40D4-A2C4-01098E26F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1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82B842-BED6-413B-A115-6129E775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5443A-DF5F-4753-AA84-8258FD0DE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1968C-F509-41E1-83E1-EAEAB4688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B4D72-99AA-4EE7-A00B-FA1A449E9C6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BACE4-D6FB-4789-9D4E-EB883E897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4DEBB-3628-4A52-A79F-19F6C43F4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75530-67DB-40D4-A2C4-01098E26F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60.png"/><Relationship Id="rId3" Type="http://schemas.openxmlformats.org/officeDocument/2006/relationships/image" Target="../media/image110.png"/><Relationship Id="rId7" Type="http://schemas.openxmlformats.org/officeDocument/2006/relationships/image" Target="../media/image30.png"/><Relationship Id="rId12" Type="http://schemas.openxmlformats.org/officeDocument/2006/relationships/customXml" Target="../ink/ink7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50.png"/><Relationship Id="rId5" Type="http://schemas.openxmlformats.org/officeDocument/2006/relationships/image" Target="../media/image20.png"/><Relationship Id="rId15" Type="http://schemas.openxmlformats.org/officeDocument/2006/relationships/image" Target="../media/image70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40.png"/><Relationship Id="rId14" Type="http://schemas.openxmlformats.org/officeDocument/2006/relationships/customXml" Target="../ink/ink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2C9C-F777-4576-A6DC-97A8B8482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1B10D-9621-4E63-824B-497BCEF53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Heaps</a:t>
            </a:r>
          </a:p>
        </p:txBody>
      </p:sp>
    </p:spTree>
    <p:extLst>
      <p:ext uri="{BB962C8B-B14F-4D97-AF65-F5344CB8AC3E}">
        <p14:creationId xmlns:p14="http://schemas.microsoft.com/office/powerpoint/2010/main" val="242171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35520560-8497-4C74-B457-67FA5786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 minheap?</a:t>
            </a:r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475B3666-01D7-4E59-9F1B-83ED55BBCF09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yes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no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E1C2C750-4120-4F57-A8F6-AB087731D926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386816-03A6-4893-8101-74D2151B8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575" y="2899070"/>
            <a:ext cx="3981932" cy="3095330"/>
          </a:xfrm>
          <a:prstGeom prst="rect">
            <a:avLst/>
          </a:prstGeom>
        </p:spPr>
      </p:pic>
      <p:sp>
        <p:nvSpPr>
          <p:cNvPr id="7" name="CAI1">
            <a:extLst>
              <a:ext uri="{FF2B5EF4-FFF2-40B4-BE49-F238E27FC236}">
                <a16:creationId xmlns:a16="http://schemas.microsoft.com/office/drawing/2014/main" id="{59DB3713-612F-476D-B4BB-EC7C4B44913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18590" y="2255393"/>
            <a:ext cx="400114" cy="511048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537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35520560-8497-4C74-B457-67FA5786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 minheap?</a:t>
            </a:r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475B3666-01D7-4E59-9F1B-83ED55BBCF09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yes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no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E1C2C750-4120-4F57-A8F6-AB087731D926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80E9F8-A908-4C52-87E6-50AC44BA1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861" y="2950753"/>
            <a:ext cx="4105485" cy="3133958"/>
          </a:xfrm>
          <a:prstGeom prst="rect">
            <a:avLst/>
          </a:prstGeom>
        </p:spPr>
      </p:pic>
      <p:sp>
        <p:nvSpPr>
          <p:cNvPr id="8" name="CAI1">
            <a:extLst>
              <a:ext uri="{FF2B5EF4-FFF2-40B4-BE49-F238E27FC236}">
                <a16:creationId xmlns:a16="http://schemas.microsoft.com/office/drawing/2014/main" id="{C2B082C3-79C6-4D02-A396-37CD97D7CA2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18590" y="1871345"/>
            <a:ext cx="578295" cy="384048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718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35520560-8497-4C74-B457-67FA5786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 minheap?</a:t>
            </a:r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475B3666-01D7-4E59-9F1B-83ED55BBCF09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yes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no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E1C2C750-4120-4F57-A8F6-AB087731D926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665326-B092-4DE2-ADE4-D7A458BC9B9B}"/>
              </a:ext>
            </a:extLst>
          </p:cNvPr>
          <p:cNvGrpSpPr/>
          <p:nvPr/>
        </p:nvGrpSpPr>
        <p:grpSpPr>
          <a:xfrm>
            <a:off x="621895" y="2761860"/>
            <a:ext cx="5474105" cy="2871011"/>
            <a:chOff x="142355" y="1330036"/>
            <a:chExt cx="5216411" cy="3018762"/>
          </a:xfrm>
        </p:grpSpPr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3F3E1C4-FAC5-4537-A420-544DC82F5FDE}"/>
                </a:ext>
              </a:extLst>
            </p:cNvPr>
            <p:cNvSpPr/>
            <p:nvPr/>
          </p:nvSpPr>
          <p:spPr>
            <a:xfrm>
              <a:off x="2726574" y="1330036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327C47AC-BEF5-4288-8CA4-F202D34D28D5}"/>
                </a:ext>
              </a:extLst>
            </p:cNvPr>
            <p:cNvSpPr/>
            <p:nvPr/>
          </p:nvSpPr>
          <p:spPr>
            <a:xfrm>
              <a:off x="4754708" y="292516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26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3502A671-D985-4715-A0CC-3619679B2D78}"/>
                </a:ext>
              </a:extLst>
            </p:cNvPr>
            <p:cNvSpPr/>
            <p:nvPr/>
          </p:nvSpPr>
          <p:spPr>
            <a:xfrm>
              <a:off x="3339523" y="2884285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</a:t>
              </a: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D0203A0-8D9A-40E2-ACE4-A71D47B3643B}"/>
                </a:ext>
              </a:extLst>
            </p:cNvPr>
            <p:cNvSpPr/>
            <p:nvPr/>
          </p:nvSpPr>
          <p:spPr>
            <a:xfrm>
              <a:off x="1876195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6641679-CFAC-4E5A-9E2C-B32107BB4802}"/>
                </a:ext>
              </a:extLst>
            </p:cNvPr>
            <p:cNvSpPr/>
            <p:nvPr/>
          </p:nvSpPr>
          <p:spPr>
            <a:xfrm>
              <a:off x="597998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34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BBDC374D-0D90-4084-8C74-B9F454F4C1F6}"/>
                </a:ext>
              </a:extLst>
            </p:cNvPr>
            <p:cNvSpPr/>
            <p:nvPr/>
          </p:nvSpPr>
          <p:spPr>
            <a:xfrm>
              <a:off x="3939887" y="2120590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A9DF4724-6582-464F-A31C-2AA3B7D8EF5B}"/>
                </a:ext>
              </a:extLst>
            </p:cNvPr>
            <p:cNvSpPr/>
            <p:nvPr/>
          </p:nvSpPr>
          <p:spPr>
            <a:xfrm>
              <a:off x="1317568" y="211781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AFF795B0-2F2E-4FD8-9D04-5E368BB68760}"/>
                </a:ext>
              </a:extLst>
            </p:cNvPr>
            <p:cNvSpPr/>
            <p:nvPr/>
          </p:nvSpPr>
          <p:spPr>
            <a:xfrm>
              <a:off x="2259330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56</a:t>
              </a:r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B8168F47-98F3-4E9B-B893-62479536E322}"/>
                </a:ext>
              </a:extLst>
            </p:cNvPr>
            <p:cNvSpPr/>
            <p:nvPr/>
          </p:nvSpPr>
          <p:spPr>
            <a:xfrm>
              <a:off x="1553671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24</a:t>
              </a: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DEA52210-1BE5-4D15-A97F-84C75495882D}"/>
                </a:ext>
              </a:extLst>
            </p:cNvPr>
            <p:cNvSpPr/>
            <p:nvPr/>
          </p:nvSpPr>
          <p:spPr>
            <a:xfrm>
              <a:off x="848013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38</a:t>
              </a:r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1AB63C21-DF24-417C-92CB-F72CFE635A40}"/>
                </a:ext>
              </a:extLst>
            </p:cNvPr>
            <p:cNvSpPr/>
            <p:nvPr/>
          </p:nvSpPr>
          <p:spPr>
            <a:xfrm>
              <a:off x="142355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45</a:t>
              </a:r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D59F72B-E1B3-4051-9EF1-78FEB89B2656}"/>
                </a:ext>
              </a:extLst>
            </p:cNvPr>
            <p:cNvSpPr/>
            <p:nvPr/>
          </p:nvSpPr>
          <p:spPr>
            <a:xfrm>
              <a:off x="3028027" y="3728114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E87FCCB-20E8-4891-A449-BC10CCC525E6}"/>
                </a:ext>
              </a:extLst>
            </p:cNvPr>
            <p:cNvCxnSpPr>
              <a:stCxn id="9" idx="2"/>
              <a:endCxn id="15" idx="0"/>
            </p:cNvCxnSpPr>
            <p:nvPr/>
          </p:nvCxnSpPr>
          <p:spPr>
            <a:xfrm flipH="1">
              <a:off x="1619597" y="1640378"/>
              <a:ext cx="1106977" cy="477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D4D0B24-291F-4C30-9364-5EC3B98569CD}"/>
                </a:ext>
              </a:extLst>
            </p:cNvPr>
            <p:cNvCxnSpPr>
              <a:stCxn id="9" idx="6"/>
              <a:endCxn id="14" idx="0"/>
            </p:cNvCxnSpPr>
            <p:nvPr/>
          </p:nvCxnSpPr>
          <p:spPr>
            <a:xfrm>
              <a:off x="3330632" y="1640378"/>
              <a:ext cx="911284" cy="480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066E54E-CDED-419A-8347-4B6A6FE7E518}"/>
                </a:ext>
              </a:extLst>
            </p:cNvPr>
            <p:cNvCxnSpPr>
              <a:stCxn id="15" idx="3"/>
              <a:endCxn id="13" idx="0"/>
            </p:cNvCxnSpPr>
            <p:nvPr/>
          </p:nvCxnSpPr>
          <p:spPr>
            <a:xfrm flipH="1">
              <a:off x="900027" y="2647606"/>
              <a:ext cx="506003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83E6E58-E01B-424E-9CC6-3C3DF8AA4BBE}"/>
                </a:ext>
              </a:extLst>
            </p:cNvPr>
            <p:cNvCxnSpPr>
              <a:stCxn id="15" idx="5"/>
              <a:endCxn id="12" idx="0"/>
            </p:cNvCxnSpPr>
            <p:nvPr/>
          </p:nvCxnSpPr>
          <p:spPr>
            <a:xfrm>
              <a:off x="1833164" y="2647606"/>
              <a:ext cx="345060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AEBB482-7885-467A-9299-B6F48039D280}"/>
                </a:ext>
              </a:extLst>
            </p:cNvPr>
            <p:cNvCxnSpPr>
              <a:stCxn id="13" idx="3"/>
              <a:endCxn id="19" idx="0"/>
            </p:cNvCxnSpPr>
            <p:nvPr/>
          </p:nvCxnSpPr>
          <p:spPr>
            <a:xfrm flipH="1">
              <a:off x="444384" y="3435389"/>
              <a:ext cx="242076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2467530-7E5A-4012-8699-085E62E22049}"/>
                </a:ext>
              </a:extLst>
            </p:cNvPr>
            <p:cNvCxnSpPr>
              <a:cxnSpLocks/>
              <a:stCxn id="13" idx="5"/>
              <a:endCxn id="18" idx="0"/>
            </p:cNvCxnSpPr>
            <p:nvPr/>
          </p:nvCxnSpPr>
          <p:spPr>
            <a:xfrm>
              <a:off x="1113594" y="3435389"/>
              <a:ext cx="3644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EC273BC-44A6-4955-85E4-4E36914B9EB8}"/>
                </a:ext>
              </a:extLst>
            </p:cNvPr>
            <p:cNvCxnSpPr>
              <a:stCxn id="12" idx="3"/>
              <a:endCxn id="17" idx="0"/>
            </p:cNvCxnSpPr>
            <p:nvPr/>
          </p:nvCxnSpPr>
          <p:spPr>
            <a:xfrm flipH="1">
              <a:off x="1855700" y="3435389"/>
              <a:ext cx="108957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29DCCDC-B185-4032-A660-43396258F0A0}"/>
                </a:ext>
              </a:extLst>
            </p:cNvPr>
            <p:cNvCxnSpPr>
              <a:stCxn id="12" idx="5"/>
              <a:endCxn id="16" idx="0"/>
            </p:cNvCxnSpPr>
            <p:nvPr/>
          </p:nvCxnSpPr>
          <p:spPr>
            <a:xfrm>
              <a:off x="2391791" y="3435389"/>
              <a:ext cx="16956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80DDC7F-0476-4F75-8B62-04EC488A5C46}"/>
                </a:ext>
              </a:extLst>
            </p:cNvPr>
            <p:cNvCxnSpPr>
              <a:stCxn id="11" idx="3"/>
              <a:endCxn id="20" idx="0"/>
            </p:cNvCxnSpPr>
            <p:nvPr/>
          </p:nvCxnSpPr>
          <p:spPr>
            <a:xfrm flipH="1">
              <a:off x="3330056" y="3414072"/>
              <a:ext cx="97929" cy="314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0CAC3C9-55E2-4BBD-B88C-33BE22E8CD0B}"/>
                </a:ext>
              </a:extLst>
            </p:cNvPr>
            <p:cNvCxnSpPr>
              <a:stCxn id="14" idx="3"/>
              <a:endCxn id="11" idx="0"/>
            </p:cNvCxnSpPr>
            <p:nvPr/>
          </p:nvCxnSpPr>
          <p:spPr>
            <a:xfrm flipH="1">
              <a:off x="3641552" y="2650377"/>
              <a:ext cx="386797" cy="233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5DB5CCB-491D-46FE-A5D5-0777CAB01D0A}"/>
                </a:ext>
              </a:extLst>
            </p:cNvPr>
            <p:cNvCxnSpPr>
              <a:stCxn id="14" idx="5"/>
              <a:endCxn id="10" idx="0"/>
            </p:cNvCxnSpPr>
            <p:nvPr/>
          </p:nvCxnSpPr>
          <p:spPr>
            <a:xfrm>
              <a:off x="4455483" y="2650377"/>
              <a:ext cx="601254" cy="274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AI1">
            <a:extLst>
              <a:ext uri="{FF2B5EF4-FFF2-40B4-BE49-F238E27FC236}">
                <a16:creationId xmlns:a16="http://schemas.microsoft.com/office/drawing/2014/main" id="{A21C9B8F-4E1C-40DA-AE46-325897E2E55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18590" y="1871345"/>
            <a:ext cx="578295" cy="384048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13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12DA-C691-4577-936E-A19E7938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96" y="137687"/>
            <a:ext cx="10515600" cy="1200561"/>
          </a:xfrm>
        </p:spPr>
        <p:txBody>
          <a:bodyPr/>
          <a:lstStyle/>
          <a:p>
            <a:r>
              <a:rPr lang="en-US" dirty="0"/>
              <a:t>Array indexes for a minheap: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87E8AE-837F-4175-8CB2-DD9029F6D3CE}"/>
              </a:ext>
            </a:extLst>
          </p:cNvPr>
          <p:cNvGrpSpPr/>
          <p:nvPr/>
        </p:nvGrpSpPr>
        <p:grpSpPr>
          <a:xfrm>
            <a:off x="2907895" y="1027906"/>
            <a:ext cx="5216411" cy="3018762"/>
            <a:chOff x="142355" y="1330036"/>
            <a:chExt cx="5216411" cy="301876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8700314F-1F62-40CB-A5C4-387DC9551FA3}"/>
                </a:ext>
              </a:extLst>
            </p:cNvPr>
            <p:cNvSpPr/>
            <p:nvPr/>
          </p:nvSpPr>
          <p:spPr>
            <a:xfrm>
              <a:off x="2726574" y="1330036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7C3A27E-B74D-49BA-A0BF-A26FCC66B252}"/>
                </a:ext>
              </a:extLst>
            </p:cNvPr>
            <p:cNvSpPr/>
            <p:nvPr/>
          </p:nvSpPr>
          <p:spPr>
            <a:xfrm>
              <a:off x="4754708" y="292516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26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E8F77AB5-0769-48BE-B416-3F837E6DD3E5}"/>
                </a:ext>
              </a:extLst>
            </p:cNvPr>
            <p:cNvSpPr/>
            <p:nvPr/>
          </p:nvSpPr>
          <p:spPr>
            <a:xfrm>
              <a:off x="3339523" y="2884285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B463D523-DEF2-4A9A-93BB-39447223EBCC}"/>
                </a:ext>
              </a:extLst>
            </p:cNvPr>
            <p:cNvSpPr/>
            <p:nvPr/>
          </p:nvSpPr>
          <p:spPr>
            <a:xfrm>
              <a:off x="1876195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D8F2EB84-745B-4DE3-84D0-ECC65A54B105}"/>
                </a:ext>
              </a:extLst>
            </p:cNvPr>
            <p:cNvSpPr/>
            <p:nvPr/>
          </p:nvSpPr>
          <p:spPr>
            <a:xfrm>
              <a:off x="597998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34</a:t>
              </a:r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5BFEB9D-5F30-4BC4-BE65-F302CA089EC1}"/>
                </a:ext>
              </a:extLst>
            </p:cNvPr>
            <p:cNvSpPr/>
            <p:nvPr/>
          </p:nvSpPr>
          <p:spPr>
            <a:xfrm>
              <a:off x="3939887" y="2120590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465050B4-A55D-412E-9760-A48EA8949C2A}"/>
                </a:ext>
              </a:extLst>
            </p:cNvPr>
            <p:cNvSpPr/>
            <p:nvPr/>
          </p:nvSpPr>
          <p:spPr>
            <a:xfrm>
              <a:off x="1317568" y="211781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82B3D0EF-E9FC-4621-B3E7-0D34F6F3A1F7}"/>
                </a:ext>
              </a:extLst>
            </p:cNvPr>
            <p:cNvSpPr/>
            <p:nvPr/>
          </p:nvSpPr>
          <p:spPr>
            <a:xfrm>
              <a:off x="2259330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56</a:t>
              </a:r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6C49089-A9F6-43EE-8ACC-F2A64B4ADB4B}"/>
                </a:ext>
              </a:extLst>
            </p:cNvPr>
            <p:cNvSpPr/>
            <p:nvPr/>
          </p:nvSpPr>
          <p:spPr>
            <a:xfrm>
              <a:off x="1553671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24</a:t>
              </a:r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473383CB-DFA6-45B7-ADC7-9C6135133D66}"/>
                </a:ext>
              </a:extLst>
            </p:cNvPr>
            <p:cNvSpPr/>
            <p:nvPr/>
          </p:nvSpPr>
          <p:spPr>
            <a:xfrm>
              <a:off x="848013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38</a:t>
              </a:r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DE821C6F-5902-4AAA-A4B4-0DE3B0CBFC9A}"/>
                </a:ext>
              </a:extLst>
            </p:cNvPr>
            <p:cNvSpPr/>
            <p:nvPr/>
          </p:nvSpPr>
          <p:spPr>
            <a:xfrm>
              <a:off x="142355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45</a:t>
              </a:r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D2D76BB-3451-4D8D-BCF3-A7CC92D12667}"/>
                </a:ext>
              </a:extLst>
            </p:cNvPr>
            <p:cNvSpPr/>
            <p:nvPr/>
          </p:nvSpPr>
          <p:spPr>
            <a:xfrm>
              <a:off x="3028027" y="3728114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7896F6A-3642-4DAA-B9CF-FA4BA1C6395F}"/>
                </a:ext>
              </a:extLst>
            </p:cNvPr>
            <p:cNvCxnSpPr>
              <a:stCxn id="5" idx="2"/>
              <a:endCxn id="18" idx="0"/>
            </p:cNvCxnSpPr>
            <p:nvPr/>
          </p:nvCxnSpPr>
          <p:spPr>
            <a:xfrm flipH="1">
              <a:off x="1619597" y="1640378"/>
              <a:ext cx="1106977" cy="477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B8D377A-B91C-4DDE-9FB2-75B4B4561715}"/>
                </a:ext>
              </a:extLst>
            </p:cNvPr>
            <p:cNvCxnSpPr>
              <a:stCxn id="5" idx="6"/>
              <a:endCxn id="17" idx="0"/>
            </p:cNvCxnSpPr>
            <p:nvPr/>
          </p:nvCxnSpPr>
          <p:spPr>
            <a:xfrm>
              <a:off x="3330632" y="1640378"/>
              <a:ext cx="911284" cy="480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766C24-757A-4952-BC10-213F314A5213}"/>
                </a:ext>
              </a:extLst>
            </p:cNvPr>
            <p:cNvCxnSpPr>
              <a:stCxn id="18" idx="3"/>
              <a:endCxn id="16" idx="0"/>
            </p:cNvCxnSpPr>
            <p:nvPr/>
          </p:nvCxnSpPr>
          <p:spPr>
            <a:xfrm flipH="1">
              <a:off x="900027" y="2647606"/>
              <a:ext cx="506003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14527A0-D9BA-4763-9E45-23C837ECC7B4}"/>
                </a:ext>
              </a:extLst>
            </p:cNvPr>
            <p:cNvCxnSpPr>
              <a:stCxn id="18" idx="5"/>
              <a:endCxn id="15" idx="0"/>
            </p:cNvCxnSpPr>
            <p:nvPr/>
          </p:nvCxnSpPr>
          <p:spPr>
            <a:xfrm>
              <a:off x="1833164" y="2647606"/>
              <a:ext cx="345060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391E02C-5B54-4155-89C6-EA3E77FC31CC}"/>
                </a:ext>
              </a:extLst>
            </p:cNvPr>
            <p:cNvCxnSpPr>
              <a:stCxn id="16" idx="3"/>
              <a:endCxn id="22" idx="0"/>
            </p:cNvCxnSpPr>
            <p:nvPr/>
          </p:nvCxnSpPr>
          <p:spPr>
            <a:xfrm flipH="1">
              <a:off x="444384" y="3435389"/>
              <a:ext cx="242076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582F7-E990-496B-85C5-CAA70949001A}"/>
                </a:ext>
              </a:extLst>
            </p:cNvPr>
            <p:cNvCxnSpPr>
              <a:cxnSpLocks/>
              <a:stCxn id="16" idx="5"/>
              <a:endCxn id="21" idx="0"/>
            </p:cNvCxnSpPr>
            <p:nvPr/>
          </p:nvCxnSpPr>
          <p:spPr>
            <a:xfrm>
              <a:off x="1113594" y="3435389"/>
              <a:ext cx="3644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11348F7-405B-4306-A731-486FDBCBDC38}"/>
                </a:ext>
              </a:extLst>
            </p:cNvPr>
            <p:cNvCxnSpPr>
              <a:stCxn id="15" idx="3"/>
              <a:endCxn id="20" idx="0"/>
            </p:cNvCxnSpPr>
            <p:nvPr/>
          </p:nvCxnSpPr>
          <p:spPr>
            <a:xfrm flipH="1">
              <a:off x="1855700" y="3435389"/>
              <a:ext cx="108957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D06A9BC-BE40-4CCE-88B6-33C999565A42}"/>
                </a:ext>
              </a:extLst>
            </p:cNvPr>
            <p:cNvCxnSpPr>
              <a:stCxn id="15" idx="5"/>
              <a:endCxn id="19" idx="0"/>
            </p:cNvCxnSpPr>
            <p:nvPr/>
          </p:nvCxnSpPr>
          <p:spPr>
            <a:xfrm>
              <a:off x="2391791" y="3435389"/>
              <a:ext cx="16956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96C8B36-E24B-442D-904D-D6637B2C15A0}"/>
                </a:ext>
              </a:extLst>
            </p:cNvPr>
            <p:cNvCxnSpPr>
              <a:stCxn id="14" idx="3"/>
              <a:endCxn id="26" idx="0"/>
            </p:cNvCxnSpPr>
            <p:nvPr/>
          </p:nvCxnSpPr>
          <p:spPr>
            <a:xfrm flipH="1">
              <a:off x="3330056" y="3414072"/>
              <a:ext cx="97929" cy="314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CB4A9E0-730F-4413-9ABC-1622D0841AE0}"/>
                </a:ext>
              </a:extLst>
            </p:cNvPr>
            <p:cNvCxnSpPr>
              <a:stCxn id="17" idx="3"/>
              <a:endCxn id="14" idx="0"/>
            </p:cNvCxnSpPr>
            <p:nvPr/>
          </p:nvCxnSpPr>
          <p:spPr>
            <a:xfrm flipH="1">
              <a:off x="3641552" y="2650377"/>
              <a:ext cx="386797" cy="233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3E31E98-232C-4672-90B8-CCBEB9ED92B0}"/>
                </a:ext>
              </a:extLst>
            </p:cNvPr>
            <p:cNvCxnSpPr>
              <a:stCxn id="17" idx="5"/>
              <a:endCxn id="13" idx="0"/>
            </p:cNvCxnSpPr>
            <p:nvPr/>
          </p:nvCxnSpPr>
          <p:spPr>
            <a:xfrm>
              <a:off x="4455483" y="2650377"/>
              <a:ext cx="601254" cy="274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3" name="Content Placeholder 52">
            <a:extLst>
              <a:ext uri="{FF2B5EF4-FFF2-40B4-BE49-F238E27FC236}">
                <a16:creationId xmlns:a16="http://schemas.microsoft.com/office/drawing/2014/main" id="{1FFFB93F-190C-48BD-8835-C26CA9C1F8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71525" y="4652963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194747101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388191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5891176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332551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2913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462151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111900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233252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2127808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071951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489430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041793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1428208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9420184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83491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777823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994394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8731157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6670934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2708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7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3824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67F0E3-1E0B-4524-85D6-64AB9B0D9BDA}"/>
                  </a:ext>
                </a:extLst>
              </p14:cNvPr>
              <p14:cNvContentPartPr/>
              <p14:nvPr/>
            </p14:nvContentPartPr>
            <p14:xfrm>
              <a:off x="11296871" y="2444078"/>
              <a:ext cx="180" cy="1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67F0E3-1E0B-4524-85D6-64AB9B0D9B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94711" y="2441918"/>
                <a:ext cx="4500" cy="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162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A487E8AE-837F-4175-8CB2-DD9029F6D3CE}"/>
              </a:ext>
            </a:extLst>
          </p:cNvPr>
          <p:cNvGrpSpPr/>
          <p:nvPr/>
        </p:nvGrpSpPr>
        <p:grpSpPr>
          <a:xfrm>
            <a:off x="2907895" y="1027906"/>
            <a:ext cx="5216411" cy="3018762"/>
            <a:chOff x="142355" y="1330036"/>
            <a:chExt cx="5216411" cy="301876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8700314F-1F62-40CB-A5C4-387DC9551FA3}"/>
                </a:ext>
              </a:extLst>
            </p:cNvPr>
            <p:cNvSpPr/>
            <p:nvPr/>
          </p:nvSpPr>
          <p:spPr>
            <a:xfrm>
              <a:off x="2726574" y="1330036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7C3A27E-B74D-49BA-A0BF-A26FCC66B252}"/>
                </a:ext>
              </a:extLst>
            </p:cNvPr>
            <p:cNvSpPr/>
            <p:nvPr/>
          </p:nvSpPr>
          <p:spPr>
            <a:xfrm>
              <a:off x="4754708" y="292516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26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E8F77AB5-0769-48BE-B416-3F837E6DD3E5}"/>
                </a:ext>
              </a:extLst>
            </p:cNvPr>
            <p:cNvSpPr/>
            <p:nvPr/>
          </p:nvSpPr>
          <p:spPr>
            <a:xfrm>
              <a:off x="3339523" y="2884285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B463D523-DEF2-4A9A-93BB-39447223EBCC}"/>
                </a:ext>
              </a:extLst>
            </p:cNvPr>
            <p:cNvSpPr/>
            <p:nvPr/>
          </p:nvSpPr>
          <p:spPr>
            <a:xfrm>
              <a:off x="1876195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D8F2EB84-745B-4DE3-84D0-ECC65A54B105}"/>
                </a:ext>
              </a:extLst>
            </p:cNvPr>
            <p:cNvSpPr/>
            <p:nvPr/>
          </p:nvSpPr>
          <p:spPr>
            <a:xfrm>
              <a:off x="597998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34</a:t>
              </a:r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5BFEB9D-5F30-4BC4-BE65-F302CA089EC1}"/>
                </a:ext>
              </a:extLst>
            </p:cNvPr>
            <p:cNvSpPr/>
            <p:nvPr/>
          </p:nvSpPr>
          <p:spPr>
            <a:xfrm>
              <a:off x="3939887" y="2120590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465050B4-A55D-412E-9760-A48EA8949C2A}"/>
                </a:ext>
              </a:extLst>
            </p:cNvPr>
            <p:cNvSpPr/>
            <p:nvPr/>
          </p:nvSpPr>
          <p:spPr>
            <a:xfrm>
              <a:off x="1317568" y="211781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82B3D0EF-E9FC-4621-B3E7-0D34F6F3A1F7}"/>
                </a:ext>
              </a:extLst>
            </p:cNvPr>
            <p:cNvSpPr/>
            <p:nvPr/>
          </p:nvSpPr>
          <p:spPr>
            <a:xfrm>
              <a:off x="2259330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56</a:t>
              </a:r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6C49089-A9F6-43EE-8ACC-F2A64B4ADB4B}"/>
                </a:ext>
              </a:extLst>
            </p:cNvPr>
            <p:cNvSpPr/>
            <p:nvPr/>
          </p:nvSpPr>
          <p:spPr>
            <a:xfrm>
              <a:off x="1553671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24</a:t>
              </a:r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473383CB-DFA6-45B7-ADC7-9C6135133D66}"/>
                </a:ext>
              </a:extLst>
            </p:cNvPr>
            <p:cNvSpPr/>
            <p:nvPr/>
          </p:nvSpPr>
          <p:spPr>
            <a:xfrm>
              <a:off x="848013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38</a:t>
              </a:r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DE821C6F-5902-4AAA-A4B4-0DE3B0CBFC9A}"/>
                </a:ext>
              </a:extLst>
            </p:cNvPr>
            <p:cNvSpPr/>
            <p:nvPr/>
          </p:nvSpPr>
          <p:spPr>
            <a:xfrm>
              <a:off x="142355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45</a:t>
              </a:r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D2D76BB-3451-4D8D-BCF3-A7CC92D12667}"/>
                </a:ext>
              </a:extLst>
            </p:cNvPr>
            <p:cNvSpPr/>
            <p:nvPr/>
          </p:nvSpPr>
          <p:spPr>
            <a:xfrm>
              <a:off x="3028027" y="3728114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7896F6A-3642-4DAA-B9CF-FA4BA1C6395F}"/>
                </a:ext>
              </a:extLst>
            </p:cNvPr>
            <p:cNvCxnSpPr>
              <a:stCxn id="5" idx="2"/>
              <a:endCxn id="18" idx="0"/>
            </p:cNvCxnSpPr>
            <p:nvPr/>
          </p:nvCxnSpPr>
          <p:spPr>
            <a:xfrm flipH="1">
              <a:off x="1619597" y="1640378"/>
              <a:ext cx="1106977" cy="477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B8D377A-B91C-4DDE-9FB2-75B4B4561715}"/>
                </a:ext>
              </a:extLst>
            </p:cNvPr>
            <p:cNvCxnSpPr>
              <a:stCxn id="5" idx="6"/>
              <a:endCxn id="17" idx="0"/>
            </p:cNvCxnSpPr>
            <p:nvPr/>
          </p:nvCxnSpPr>
          <p:spPr>
            <a:xfrm>
              <a:off x="3330632" y="1640378"/>
              <a:ext cx="911284" cy="480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766C24-757A-4952-BC10-213F314A5213}"/>
                </a:ext>
              </a:extLst>
            </p:cNvPr>
            <p:cNvCxnSpPr>
              <a:stCxn id="18" idx="3"/>
              <a:endCxn id="16" idx="0"/>
            </p:cNvCxnSpPr>
            <p:nvPr/>
          </p:nvCxnSpPr>
          <p:spPr>
            <a:xfrm flipH="1">
              <a:off x="900027" y="2647606"/>
              <a:ext cx="506003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14527A0-D9BA-4763-9E45-23C837ECC7B4}"/>
                </a:ext>
              </a:extLst>
            </p:cNvPr>
            <p:cNvCxnSpPr>
              <a:stCxn id="18" idx="5"/>
              <a:endCxn id="15" idx="0"/>
            </p:cNvCxnSpPr>
            <p:nvPr/>
          </p:nvCxnSpPr>
          <p:spPr>
            <a:xfrm>
              <a:off x="1833164" y="2647606"/>
              <a:ext cx="345060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391E02C-5B54-4155-89C6-EA3E77FC31CC}"/>
                </a:ext>
              </a:extLst>
            </p:cNvPr>
            <p:cNvCxnSpPr>
              <a:stCxn id="16" idx="3"/>
              <a:endCxn id="22" idx="0"/>
            </p:cNvCxnSpPr>
            <p:nvPr/>
          </p:nvCxnSpPr>
          <p:spPr>
            <a:xfrm flipH="1">
              <a:off x="444384" y="3435389"/>
              <a:ext cx="242076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582F7-E990-496B-85C5-CAA70949001A}"/>
                </a:ext>
              </a:extLst>
            </p:cNvPr>
            <p:cNvCxnSpPr>
              <a:cxnSpLocks/>
              <a:stCxn id="16" idx="5"/>
              <a:endCxn id="21" idx="0"/>
            </p:cNvCxnSpPr>
            <p:nvPr/>
          </p:nvCxnSpPr>
          <p:spPr>
            <a:xfrm>
              <a:off x="1113594" y="3435389"/>
              <a:ext cx="3644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11348F7-405B-4306-A731-486FDBCBDC38}"/>
                </a:ext>
              </a:extLst>
            </p:cNvPr>
            <p:cNvCxnSpPr>
              <a:stCxn id="15" idx="3"/>
              <a:endCxn id="20" idx="0"/>
            </p:cNvCxnSpPr>
            <p:nvPr/>
          </p:nvCxnSpPr>
          <p:spPr>
            <a:xfrm flipH="1">
              <a:off x="1855700" y="3435389"/>
              <a:ext cx="108957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D06A9BC-BE40-4CCE-88B6-33C999565A42}"/>
                </a:ext>
              </a:extLst>
            </p:cNvPr>
            <p:cNvCxnSpPr>
              <a:stCxn id="15" idx="5"/>
              <a:endCxn id="19" idx="0"/>
            </p:cNvCxnSpPr>
            <p:nvPr/>
          </p:nvCxnSpPr>
          <p:spPr>
            <a:xfrm>
              <a:off x="2391791" y="3435389"/>
              <a:ext cx="16956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96C8B36-E24B-442D-904D-D6637B2C15A0}"/>
                </a:ext>
              </a:extLst>
            </p:cNvPr>
            <p:cNvCxnSpPr>
              <a:stCxn id="14" idx="3"/>
              <a:endCxn id="26" idx="0"/>
            </p:cNvCxnSpPr>
            <p:nvPr/>
          </p:nvCxnSpPr>
          <p:spPr>
            <a:xfrm flipH="1">
              <a:off x="3330056" y="3414072"/>
              <a:ext cx="97929" cy="314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CB4A9E0-730F-4413-9ABC-1622D0841AE0}"/>
                </a:ext>
              </a:extLst>
            </p:cNvPr>
            <p:cNvCxnSpPr>
              <a:stCxn id="17" idx="3"/>
              <a:endCxn id="14" idx="0"/>
            </p:cNvCxnSpPr>
            <p:nvPr/>
          </p:nvCxnSpPr>
          <p:spPr>
            <a:xfrm flipH="1">
              <a:off x="3641552" y="2650377"/>
              <a:ext cx="386797" cy="233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3E31E98-232C-4672-90B8-CCBEB9ED92B0}"/>
                </a:ext>
              </a:extLst>
            </p:cNvPr>
            <p:cNvCxnSpPr>
              <a:stCxn id="17" idx="5"/>
              <a:endCxn id="13" idx="0"/>
            </p:cNvCxnSpPr>
            <p:nvPr/>
          </p:nvCxnSpPr>
          <p:spPr>
            <a:xfrm>
              <a:off x="4455483" y="2650377"/>
              <a:ext cx="601254" cy="274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3" name="Content Placeholder 52">
            <a:extLst>
              <a:ext uri="{FF2B5EF4-FFF2-40B4-BE49-F238E27FC236}">
                <a16:creationId xmlns:a16="http://schemas.microsoft.com/office/drawing/2014/main" id="{1FFFB93F-190C-48BD-8835-C26CA9C1F8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71525" y="4652963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194747101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388191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5891176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332551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2913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462151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111900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233252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2127808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071951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489430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041793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1428208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9420184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83491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777823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994394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8731157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6670934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2708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7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3824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67F0E3-1E0B-4524-85D6-64AB9B0D9BDA}"/>
                  </a:ext>
                </a:extLst>
              </p14:cNvPr>
              <p14:cNvContentPartPr/>
              <p14:nvPr/>
            </p14:nvContentPartPr>
            <p14:xfrm>
              <a:off x="11296871" y="2444078"/>
              <a:ext cx="180" cy="1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67F0E3-1E0B-4524-85D6-64AB9B0D9B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94711" y="2441918"/>
                <a:ext cx="4500" cy="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07A040C-1805-4A00-8E98-FD25EBBE0E75}"/>
                  </a:ext>
                </a:extLst>
              </p14:cNvPr>
              <p14:cNvContentPartPr/>
              <p14:nvPr/>
            </p14:nvContentPartPr>
            <p14:xfrm>
              <a:off x="5400251" y="1032878"/>
              <a:ext cx="35100" cy="1985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07A040C-1805-4A00-8E98-FD25EBBE0E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93088" y="1025685"/>
                <a:ext cx="49068" cy="212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10E2C15-E9D7-4DBA-BA00-E223B6C39608}"/>
                  </a:ext>
                </a:extLst>
              </p14:cNvPr>
              <p14:cNvContentPartPr/>
              <p14:nvPr/>
            </p14:nvContentPartPr>
            <p14:xfrm>
              <a:off x="6112151" y="1804898"/>
              <a:ext cx="554580" cy="856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10E2C15-E9D7-4DBA-BA00-E223B6C396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04953" y="1797701"/>
                <a:ext cx="568615" cy="870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C013F13-CDA0-4E92-A407-73A1226A6DA4}"/>
                  </a:ext>
                </a:extLst>
              </p14:cNvPr>
              <p14:cNvContentPartPr/>
              <p14:nvPr/>
            </p14:nvContentPartPr>
            <p14:xfrm>
              <a:off x="3167351" y="2605178"/>
              <a:ext cx="153360" cy="302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C013F13-CDA0-4E92-A407-73A1226A6D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60151" y="2597978"/>
                <a:ext cx="16740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2D61DCF-0FB6-437D-B9AE-C62B4814A184}"/>
                  </a:ext>
                </a:extLst>
              </p14:cNvPr>
              <p14:cNvContentPartPr/>
              <p14:nvPr/>
            </p14:nvContentPartPr>
            <p14:xfrm>
              <a:off x="3908051" y="1830818"/>
              <a:ext cx="772200" cy="9673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2D61DCF-0FB6-437D-B9AE-C62B4814A1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00851" y="1823618"/>
                <a:ext cx="786240" cy="9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EE2FACC-67E9-4262-BD53-3EB0472E0097}"/>
                  </a:ext>
                </a:extLst>
              </p14:cNvPr>
              <p14:cNvContentPartPr/>
              <p14:nvPr/>
            </p14:nvContentPartPr>
            <p14:xfrm>
              <a:off x="2648951" y="3220418"/>
              <a:ext cx="3355920" cy="439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EE2FACC-67E9-4262-BD53-3EB0472E00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41751" y="3213224"/>
                <a:ext cx="3369960" cy="453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75E3D43-C073-481B-A3AD-6F19D99DBB99}"/>
                  </a:ext>
                </a:extLst>
              </p14:cNvPr>
              <p14:cNvContentPartPr/>
              <p14:nvPr/>
            </p14:nvContentPartPr>
            <p14:xfrm>
              <a:off x="7336511" y="2563058"/>
              <a:ext cx="200340" cy="2120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75E3D43-C073-481B-A3AD-6F19D99DBB9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29317" y="2555858"/>
                <a:ext cx="214367" cy="22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328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35520560-8497-4C74-B457-67FA5786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1"/>
            <a:ext cx="10515600" cy="1025137"/>
          </a:xfrm>
        </p:spPr>
        <p:txBody>
          <a:bodyPr/>
          <a:lstStyle/>
          <a:p>
            <a:r>
              <a:rPr lang="en-US" dirty="0"/>
              <a:t>Is this a minheap?</a:t>
            </a:r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475B3666-01D7-4E59-9F1B-83ED55BBCF09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74700" y="2425859"/>
            <a:ext cx="5257800" cy="3041877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yes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no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E1C2C750-4120-4F57-A8F6-AB087731D926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Content Placeholder 52">
            <a:extLst>
              <a:ext uri="{FF2B5EF4-FFF2-40B4-BE49-F238E27FC236}">
                <a16:creationId xmlns:a16="http://schemas.microsoft.com/office/drawing/2014/main" id="{B11D1AF5-96B9-404F-93F6-C04569971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462361"/>
              </p:ext>
            </p:extLst>
          </p:nvPr>
        </p:nvGraphicFramePr>
        <p:xfrm>
          <a:off x="838200" y="1154667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194747101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388191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5891176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332551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2913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462151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111900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233252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2127808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071951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489430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041793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1428208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9420184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83491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777823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994394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8731157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6670934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2708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7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38248"/>
                  </a:ext>
                </a:extLst>
              </a:tr>
            </a:tbl>
          </a:graphicData>
        </a:graphic>
      </p:graphicFrame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8CD6FAF2-8268-4B33-BCC0-AEDF1AF92FBC}"/>
              </a:ext>
            </a:extLst>
          </p:cNvPr>
          <p:cNvSpPr/>
          <p:nvPr/>
        </p:nvSpPr>
        <p:spPr>
          <a:xfrm>
            <a:off x="1735494" y="4091472"/>
            <a:ext cx="4002833" cy="2071396"/>
          </a:xfrm>
          <a:prstGeom prst="cloudCallout">
            <a:avLst>
              <a:gd name="adj1" fmla="val -38316"/>
              <a:gd name="adj2" fmla="val -151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children of node 2 are nodes 4 and 5.</a:t>
            </a:r>
          </a:p>
          <a:p>
            <a:pPr algn="ctr"/>
            <a:r>
              <a:rPr lang="en-US" dirty="0"/>
              <a:t>So nodes 4 and 5 must both be &gt;= 14.</a:t>
            </a:r>
          </a:p>
        </p:txBody>
      </p:sp>
      <p:sp>
        <p:nvSpPr>
          <p:cNvPr id="43" name="CAI1">
            <a:extLst>
              <a:ext uri="{FF2B5EF4-FFF2-40B4-BE49-F238E27FC236}">
                <a16:creationId xmlns:a16="http://schemas.microsoft.com/office/drawing/2014/main" id="{A171A339-E4FD-489E-9368-AEDC16B7157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355090" y="2855627"/>
            <a:ext cx="400114" cy="511048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315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20EE4A21-92F0-42DB-9B8E-CE6F7224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32976" cy="1325563"/>
          </a:xfrm>
        </p:spPr>
        <p:txBody>
          <a:bodyPr/>
          <a:lstStyle/>
          <a:p>
            <a:r>
              <a:rPr lang="en-US" dirty="0"/>
              <a:t>In a minheap, what are the children of node #8?</a:t>
            </a:r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0AD1C285-44DD-4C1B-B7AF-2467CA568474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Nodes #9 and #10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Nodes #15 and #16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Nodes #16 and #17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Nodes #64 and #65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91D40BB4-B2C9-40D2-8DF2-176ED1F9C3A9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1">
            <a:extLst>
              <a:ext uri="{FF2B5EF4-FFF2-40B4-BE49-F238E27FC236}">
                <a16:creationId xmlns:a16="http://schemas.microsoft.com/office/drawing/2014/main" id="{DA2E5DD1-D4FC-49A3-8A3C-B7DD962066E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18590" y="2766441"/>
            <a:ext cx="2894013" cy="511048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447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20EE4A21-92F0-42DB-9B8E-CE6F7224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32976" cy="1325563"/>
          </a:xfrm>
        </p:spPr>
        <p:txBody>
          <a:bodyPr/>
          <a:lstStyle/>
          <a:p>
            <a:r>
              <a:rPr lang="en-US" dirty="0"/>
              <a:t>In a minheap, what is the parent of node #23?</a:t>
            </a:r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0AD1C285-44DD-4C1B-B7AF-2467CA568474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node #11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node #12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node #22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node #23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91D40BB4-B2C9-40D2-8DF2-176ED1F9C3A9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1">
            <a:extLst>
              <a:ext uri="{FF2B5EF4-FFF2-40B4-BE49-F238E27FC236}">
                <a16:creationId xmlns:a16="http://schemas.microsoft.com/office/drawing/2014/main" id="{737E315B-92AE-4FFD-BFE0-DC3F73E642E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18590" y="1871345"/>
            <a:ext cx="1465263" cy="384048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28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56F8DE58-AB43-452A-A396-FC4953C6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False: In a minheap, each subtree is a minheap</a:t>
            </a:r>
          </a:p>
        </p:txBody>
      </p:sp>
      <p:sp>
        <p:nvSpPr>
          <p:cNvPr id="3" name="TPAnswers" title="Answer Text Block">
            <a:extLst>
              <a:ext uri="{FF2B5EF4-FFF2-40B4-BE49-F238E27FC236}">
                <a16:creationId xmlns:a16="http://schemas.microsoft.com/office/drawing/2014/main" id="{F5360C2C-CA2E-4BF0-BB6C-16B0D3F5E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True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False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9EC5A621-D11F-4320-A879-55EACA1B4D6C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1">
            <a:extLst>
              <a:ext uri="{FF2B5EF4-FFF2-40B4-BE49-F238E27FC236}">
                <a16:creationId xmlns:a16="http://schemas.microsoft.com/office/drawing/2014/main" id="{D5E0B8C6-0B95-4014-9040-005C2ACF658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18590" y="1871345"/>
            <a:ext cx="744728" cy="384048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476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56F8DE58-AB43-452A-A396-FC4953C6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True or False: It is possible for a tree of height 2 to be both a minheap </a:t>
            </a:r>
            <a:r>
              <a:rPr lang="en-US" u="sng" dirty="0"/>
              <a:t>and</a:t>
            </a:r>
            <a:r>
              <a:rPr lang="en-US" dirty="0"/>
              <a:t> a binary search tree</a:t>
            </a:r>
          </a:p>
        </p:txBody>
      </p:sp>
      <p:sp>
        <p:nvSpPr>
          <p:cNvPr id="3" name="TPAnswers" title="Answer Text Block">
            <a:extLst>
              <a:ext uri="{FF2B5EF4-FFF2-40B4-BE49-F238E27FC236}">
                <a16:creationId xmlns:a16="http://schemas.microsoft.com/office/drawing/2014/main" id="{F5360C2C-CA2E-4BF0-BB6C-16B0D3F5E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True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False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9EC5A621-D11F-4320-A879-55EACA1B4D6C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1">
            <a:extLst>
              <a:ext uri="{FF2B5EF4-FFF2-40B4-BE49-F238E27FC236}">
                <a16:creationId xmlns:a16="http://schemas.microsoft.com/office/drawing/2014/main" id="{C958D215-0F10-4354-8E32-773C3C9EE9C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18590" y="2255393"/>
            <a:ext cx="746189" cy="511048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167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9F39-5279-4EC0-B2F9-3DFED13A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Nearing the finish line…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E172-5A86-4049-B89A-68C536C74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Last week's lab: </a:t>
            </a:r>
          </a:p>
          <a:p>
            <a:pPr lvl="1"/>
            <a:r>
              <a:rPr lang="en-US" dirty="0"/>
              <a:t>Removing a node from a BST</a:t>
            </a:r>
          </a:p>
          <a:p>
            <a:pPr lvl="1"/>
            <a:r>
              <a:rPr lang="en-US" dirty="0"/>
              <a:t>Due before start of Thanksgiving Break (so, end of Tuesday)</a:t>
            </a:r>
          </a:p>
          <a:p>
            <a:r>
              <a:rPr lang="en-US" dirty="0"/>
              <a:t>Next online quiz:</a:t>
            </a:r>
          </a:p>
          <a:p>
            <a:pPr lvl="1"/>
            <a:r>
              <a:rPr lang="en-US" dirty="0"/>
              <a:t>Due next Monday</a:t>
            </a:r>
          </a:p>
          <a:p>
            <a:r>
              <a:rPr lang="en-US" dirty="0"/>
              <a:t>Project 7:</a:t>
            </a:r>
          </a:p>
          <a:p>
            <a:pPr lvl="1"/>
            <a:r>
              <a:rPr lang="en-US" dirty="0" err="1"/>
              <a:t>LeetCode</a:t>
            </a:r>
            <a:r>
              <a:rPr lang="en-US" dirty="0"/>
              <a:t>, was due today.  But it's OK if you are late on this assignment</a:t>
            </a:r>
          </a:p>
          <a:p>
            <a:r>
              <a:rPr lang="en-US" dirty="0"/>
              <a:t>Project 8:</a:t>
            </a:r>
          </a:p>
          <a:p>
            <a:pPr lvl="1"/>
            <a:r>
              <a:rPr lang="en-US" dirty="0"/>
              <a:t>Speedy Lookups</a:t>
            </a:r>
          </a:p>
          <a:p>
            <a:pPr lvl="1"/>
            <a:r>
              <a:rPr lang="en-US" dirty="0"/>
              <a:t>Due the last day of class</a:t>
            </a:r>
          </a:p>
          <a:p>
            <a:pPr lvl="1"/>
            <a:r>
              <a:rPr lang="en-US" dirty="0"/>
              <a:t>This is a 2-week assignment.  You have 3 weeks to complete it.</a:t>
            </a:r>
          </a:p>
        </p:txBody>
      </p:sp>
    </p:spTree>
    <p:extLst>
      <p:ext uri="{BB962C8B-B14F-4D97-AF65-F5344CB8AC3E}">
        <p14:creationId xmlns:p14="http://schemas.microsoft.com/office/powerpoint/2010/main" val="70216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C1CB-41FC-4F2F-AD4E-5CEB8444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maxheaps?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80683-C09E-4529-9401-581498C87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Exact same idea, but the largest is at the top</a:t>
            </a:r>
          </a:p>
          <a:p>
            <a:r>
              <a:rPr lang="en-US" dirty="0"/>
              <a:t>Children &lt;= parent</a:t>
            </a:r>
          </a:p>
          <a:p>
            <a:r>
              <a:rPr lang="en-US" dirty="0"/>
              <a:t>So, we will just look at minheaps today.  </a:t>
            </a:r>
          </a:p>
        </p:txBody>
      </p:sp>
    </p:spTree>
    <p:extLst>
      <p:ext uri="{BB962C8B-B14F-4D97-AF65-F5344CB8AC3E}">
        <p14:creationId xmlns:p14="http://schemas.microsoft.com/office/powerpoint/2010/main" val="878181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DD070-C0C3-414D-B375-84B5AD3C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removing nodes in a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5DD20-6088-4627-9F45-481BBAF14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O(log n) operations</a:t>
            </a:r>
          </a:p>
          <a:p>
            <a:pPr lvl="1"/>
            <a:r>
              <a:rPr lang="en-US" dirty="0"/>
              <a:t>where n is the number of nodes</a:t>
            </a:r>
          </a:p>
          <a:p>
            <a:r>
              <a:rPr lang="en-US" dirty="0"/>
              <a:t>Sometimes referred to as O(h) operations</a:t>
            </a:r>
          </a:p>
          <a:p>
            <a:pPr lvl="1"/>
            <a:r>
              <a:rPr lang="en-US" dirty="0"/>
              <a:t>where h is the height of the tree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FEA1-731D-459A-A158-4C8841CE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DBD40-FB92-499D-A8D0-311C40D31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node in the next available empty node</a:t>
            </a:r>
          </a:p>
          <a:p>
            <a:r>
              <a:rPr lang="en-US" dirty="0"/>
              <a:t>Fix the heap</a:t>
            </a:r>
          </a:p>
        </p:txBody>
      </p:sp>
    </p:spTree>
    <p:extLst>
      <p:ext uri="{BB962C8B-B14F-4D97-AF65-F5344CB8AC3E}">
        <p14:creationId xmlns:p14="http://schemas.microsoft.com/office/powerpoint/2010/main" val="4043758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12DA-C691-4577-936E-A19E7938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96" y="137687"/>
            <a:ext cx="10515600" cy="1200561"/>
          </a:xfrm>
        </p:spPr>
        <p:txBody>
          <a:bodyPr/>
          <a:lstStyle/>
          <a:p>
            <a:r>
              <a:rPr lang="en-US" dirty="0"/>
              <a:t>Example: add the value 9 to this minheap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87E8AE-837F-4175-8CB2-DD9029F6D3CE}"/>
              </a:ext>
            </a:extLst>
          </p:cNvPr>
          <p:cNvGrpSpPr/>
          <p:nvPr/>
        </p:nvGrpSpPr>
        <p:grpSpPr>
          <a:xfrm>
            <a:off x="2907895" y="1027906"/>
            <a:ext cx="5216411" cy="3018762"/>
            <a:chOff x="142355" y="1330036"/>
            <a:chExt cx="5216411" cy="301876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8700314F-1F62-40CB-A5C4-387DC9551FA3}"/>
                </a:ext>
              </a:extLst>
            </p:cNvPr>
            <p:cNvSpPr/>
            <p:nvPr/>
          </p:nvSpPr>
          <p:spPr>
            <a:xfrm>
              <a:off x="2726574" y="1330036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7C3A27E-B74D-49BA-A0BF-A26FCC66B252}"/>
                </a:ext>
              </a:extLst>
            </p:cNvPr>
            <p:cNvSpPr/>
            <p:nvPr/>
          </p:nvSpPr>
          <p:spPr>
            <a:xfrm>
              <a:off x="4754708" y="292516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26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E8F77AB5-0769-48BE-B416-3F837E6DD3E5}"/>
                </a:ext>
              </a:extLst>
            </p:cNvPr>
            <p:cNvSpPr/>
            <p:nvPr/>
          </p:nvSpPr>
          <p:spPr>
            <a:xfrm>
              <a:off x="3339523" y="2884285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B463D523-DEF2-4A9A-93BB-39447223EBCC}"/>
                </a:ext>
              </a:extLst>
            </p:cNvPr>
            <p:cNvSpPr/>
            <p:nvPr/>
          </p:nvSpPr>
          <p:spPr>
            <a:xfrm>
              <a:off x="1876195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D8F2EB84-745B-4DE3-84D0-ECC65A54B105}"/>
                </a:ext>
              </a:extLst>
            </p:cNvPr>
            <p:cNvSpPr/>
            <p:nvPr/>
          </p:nvSpPr>
          <p:spPr>
            <a:xfrm>
              <a:off x="597998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34</a:t>
              </a:r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5BFEB9D-5F30-4BC4-BE65-F302CA089EC1}"/>
                </a:ext>
              </a:extLst>
            </p:cNvPr>
            <p:cNvSpPr/>
            <p:nvPr/>
          </p:nvSpPr>
          <p:spPr>
            <a:xfrm>
              <a:off x="3939887" y="2120590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465050B4-A55D-412E-9760-A48EA8949C2A}"/>
                </a:ext>
              </a:extLst>
            </p:cNvPr>
            <p:cNvSpPr/>
            <p:nvPr/>
          </p:nvSpPr>
          <p:spPr>
            <a:xfrm>
              <a:off x="1317568" y="211781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82B3D0EF-E9FC-4621-B3E7-0D34F6F3A1F7}"/>
                </a:ext>
              </a:extLst>
            </p:cNvPr>
            <p:cNvSpPr/>
            <p:nvPr/>
          </p:nvSpPr>
          <p:spPr>
            <a:xfrm>
              <a:off x="2259330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56</a:t>
              </a:r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6C49089-A9F6-43EE-8ACC-F2A64B4ADB4B}"/>
                </a:ext>
              </a:extLst>
            </p:cNvPr>
            <p:cNvSpPr/>
            <p:nvPr/>
          </p:nvSpPr>
          <p:spPr>
            <a:xfrm>
              <a:off x="1553671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24</a:t>
              </a:r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473383CB-DFA6-45B7-ADC7-9C6135133D66}"/>
                </a:ext>
              </a:extLst>
            </p:cNvPr>
            <p:cNvSpPr/>
            <p:nvPr/>
          </p:nvSpPr>
          <p:spPr>
            <a:xfrm>
              <a:off x="848013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38</a:t>
              </a:r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DE821C6F-5902-4AAA-A4B4-0DE3B0CBFC9A}"/>
                </a:ext>
              </a:extLst>
            </p:cNvPr>
            <p:cNvSpPr/>
            <p:nvPr/>
          </p:nvSpPr>
          <p:spPr>
            <a:xfrm>
              <a:off x="142355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45</a:t>
              </a:r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D2D76BB-3451-4D8D-BCF3-A7CC92D12667}"/>
                </a:ext>
              </a:extLst>
            </p:cNvPr>
            <p:cNvSpPr/>
            <p:nvPr/>
          </p:nvSpPr>
          <p:spPr>
            <a:xfrm>
              <a:off x="3028027" y="3728114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7896F6A-3642-4DAA-B9CF-FA4BA1C6395F}"/>
                </a:ext>
              </a:extLst>
            </p:cNvPr>
            <p:cNvCxnSpPr>
              <a:stCxn id="5" idx="2"/>
              <a:endCxn id="18" idx="0"/>
            </p:cNvCxnSpPr>
            <p:nvPr/>
          </p:nvCxnSpPr>
          <p:spPr>
            <a:xfrm flipH="1">
              <a:off x="1619597" y="1640378"/>
              <a:ext cx="1106977" cy="477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B8D377A-B91C-4DDE-9FB2-75B4B4561715}"/>
                </a:ext>
              </a:extLst>
            </p:cNvPr>
            <p:cNvCxnSpPr>
              <a:stCxn id="5" idx="6"/>
              <a:endCxn id="17" idx="0"/>
            </p:cNvCxnSpPr>
            <p:nvPr/>
          </p:nvCxnSpPr>
          <p:spPr>
            <a:xfrm>
              <a:off x="3330632" y="1640378"/>
              <a:ext cx="911284" cy="480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766C24-757A-4952-BC10-213F314A5213}"/>
                </a:ext>
              </a:extLst>
            </p:cNvPr>
            <p:cNvCxnSpPr>
              <a:stCxn id="18" idx="3"/>
              <a:endCxn id="16" idx="0"/>
            </p:cNvCxnSpPr>
            <p:nvPr/>
          </p:nvCxnSpPr>
          <p:spPr>
            <a:xfrm flipH="1">
              <a:off x="900027" y="2647606"/>
              <a:ext cx="506003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14527A0-D9BA-4763-9E45-23C837ECC7B4}"/>
                </a:ext>
              </a:extLst>
            </p:cNvPr>
            <p:cNvCxnSpPr>
              <a:stCxn id="18" idx="5"/>
              <a:endCxn id="15" idx="0"/>
            </p:cNvCxnSpPr>
            <p:nvPr/>
          </p:nvCxnSpPr>
          <p:spPr>
            <a:xfrm>
              <a:off x="1833164" y="2647606"/>
              <a:ext cx="345060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391E02C-5B54-4155-89C6-EA3E77FC31CC}"/>
                </a:ext>
              </a:extLst>
            </p:cNvPr>
            <p:cNvCxnSpPr>
              <a:stCxn id="16" idx="3"/>
              <a:endCxn id="22" idx="0"/>
            </p:cNvCxnSpPr>
            <p:nvPr/>
          </p:nvCxnSpPr>
          <p:spPr>
            <a:xfrm flipH="1">
              <a:off x="444384" y="3435389"/>
              <a:ext cx="242076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582F7-E990-496B-85C5-CAA70949001A}"/>
                </a:ext>
              </a:extLst>
            </p:cNvPr>
            <p:cNvCxnSpPr>
              <a:cxnSpLocks/>
              <a:stCxn id="16" idx="5"/>
              <a:endCxn id="21" idx="0"/>
            </p:cNvCxnSpPr>
            <p:nvPr/>
          </p:nvCxnSpPr>
          <p:spPr>
            <a:xfrm>
              <a:off x="1113594" y="3435389"/>
              <a:ext cx="3644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11348F7-405B-4306-A731-486FDBCBDC38}"/>
                </a:ext>
              </a:extLst>
            </p:cNvPr>
            <p:cNvCxnSpPr>
              <a:stCxn id="15" idx="3"/>
              <a:endCxn id="20" idx="0"/>
            </p:cNvCxnSpPr>
            <p:nvPr/>
          </p:nvCxnSpPr>
          <p:spPr>
            <a:xfrm flipH="1">
              <a:off x="1855700" y="3435389"/>
              <a:ext cx="108957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D06A9BC-BE40-4CCE-88B6-33C999565A42}"/>
                </a:ext>
              </a:extLst>
            </p:cNvPr>
            <p:cNvCxnSpPr>
              <a:stCxn id="15" idx="5"/>
              <a:endCxn id="19" idx="0"/>
            </p:cNvCxnSpPr>
            <p:nvPr/>
          </p:nvCxnSpPr>
          <p:spPr>
            <a:xfrm>
              <a:off x="2391791" y="3435389"/>
              <a:ext cx="16956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96C8B36-E24B-442D-904D-D6637B2C15A0}"/>
                </a:ext>
              </a:extLst>
            </p:cNvPr>
            <p:cNvCxnSpPr>
              <a:stCxn id="14" idx="3"/>
              <a:endCxn id="26" idx="0"/>
            </p:cNvCxnSpPr>
            <p:nvPr/>
          </p:nvCxnSpPr>
          <p:spPr>
            <a:xfrm flipH="1">
              <a:off x="3330056" y="3414072"/>
              <a:ext cx="97929" cy="314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CB4A9E0-730F-4413-9ABC-1622D0841AE0}"/>
                </a:ext>
              </a:extLst>
            </p:cNvPr>
            <p:cNvCxnSpPr>
              <a:stCxn id="17" idx="3"/>
              <a:endCxn id="14" idx="0"/>
            </p:cNvCxnSpPr>
            <p:nvPr/>
          </p:nvCxnSpPr>
          <p:spPr>
            <a:xfrm flipH="1">
              <a:off x="3641552" y="2650377"/>
              <a:ext cx="386797" cy="233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3E31E98-232C-4672-90B8-CCBEB9ED92B0}"/>
                </a:ext>
              </a:extLst>
            </p:cNvPr>
            <p:cNvCxnSpPr>
              <a:stCxn id="17" idx="5"/>
              <a:endCxn id="13" idx="0"/>
            </p:cNvCxnSpPr>
            <p:nvPr/>
          </p:nvCxnSpPr>
          <p:spPr>
            <a:xfrm>
              <a:off x="4455483" y="2650377"/>
              <a:ext cx="601254" cy="274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3" name="Content Placeholder 52">
            <a:extLst>
              <a:ext uri="{FF2B5EF4-FFF2-40B4-BE49-F238E27FC236}">
                <a16:creationId xmlns:a16="http://schemas.microsoft.com/office/drawing/2014/main" id="{1FFFB93F-190C-48BD-8835-C26CA9C1F8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71525" y="4652963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194747101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388191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5891176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332551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2913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462151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111900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233252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2127808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071951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489430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041793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1428208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9420184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83491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777823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994394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8731157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6670934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2708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7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3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539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12DA-C691-4577-936E-A19E7938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96" y="137687"/>
            <a:ext cx="10515600" cy="1200561"/>
          </a:xfrm>
        </p:spPr>
        <p:txBody>
          <a:bodyPr/>
          <a:lstStyle/>
          <a:p>
            <a:r>
              <a:rPr lang="en-US" dirty="0"/>
              <a:t>Adding 9: First put 9 in the last node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87E8AE-837F-4175-8CB2-DD9029F6D3CE}"/>
              </a:ext>
            </a:extLst>
          </p:cNvPr>
          <p:cNvGrpSpPr/>
          <p:nvPr/>
        </p:nvGrpSpPr>
        <p:grpSpPr>
          <a:xfrm>
            <a:off x="2907895" y="1027906"/>
            <a:ext cx="5216411" cy="3018762"/>
            <a:chOff x="142355" y="1330036"/>
            <a:chExt cx="5216411" cy="301876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8700314F-1F62-40CB-A5C4-387DC9551FA3}"/>
                </a:ext>
              </a:extLst>
            </p:cNvPr>
            <p:cNvSpPr/>
            <p:nvPr/>
          </p:nvSpPr>
          <p:spPr>
            <a:xfrm>
              <a:off x="2726574" y="1330036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7C3A27E-B74D-49BA-A0BF-A26FCC66B252}"/>
                </a:ext>
              </a:extLst>
            </p:cNvPr>
            <p:cNvSpPr/>
            <p:nvPr/>
          </p:nvSpPr>
          <p:spPr>
            <a:xfrm>
              <a:off x="4754708" y="292516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26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E8F77AB5-0769-48BE-B416-3F837E6DD3E5}"/>
                </a:ext>
              </a:extLst>
            </p:cNvPr>
            <p:cNvSpPr/>
            <p:nvPr/>
          </p:nvSpPr>
          <p:spPr>
            <a:xfrm>
              <a:off x="3339523" y="2884285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B463D523-DEF2-4A9A-93BB-39447223EBCC}"/>
                </a:ext>
              </a:extLst>
            </p:cNvPr>
            <p:cNvSpPr/>
            <p:nvPr/>
          </p:nvSpPr>
          <p:spPr>
            <a:xfrm>
              <a:off x="1876195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D8F2EB84-745B-4DE3-84D0-ECC65A54B105}"/>
                </a:ext>
              </a:extLst>
            </p:cNvPr>
            <p:cNvSpPr/>
            <p:nvPr/>
          </p:nvSpPr>
          <p:spPr>
            <a:xfrm>
              <a:off x="597998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34</a:t>
              </a:r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5BFEB9D-5F30-4BC4-BE65-F302CA089EC1}"/>
                </a:ext>
              </a:extLst>
            </p:cNvPr>
            <p:cNvSpPr/>
            <p:nvPr/>
          </p:nvSpPr>
          <p:spPr>
            <a:xfrm>
              <a:off x="3939887" y="2120590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465050B4-A55D-412E-9760-A48EA8949C2A}"/>
                </a:ext>
              </a:extLst>
            </p:cNvPr>
            <p:cNvSpPr/>
            <p:nvPr/>
          </p:nvSpPr>
          <p:spPr>
            <a:xfrm>
              <a:off x="1317568" y="211781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82B3D0EF-E9FC-4621-B3E7-0D34F6F3A1F7}"/>
                </a:ext>
              </a:extLst>
            </p:cNvPr>
            <p:cNvSpPr/>
            <p:nvPr/>
          </p:nvSpPr>
          <p:spPr>
            <a:xfrm>
              <a:off x="2259330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56</a:t>
              </a:r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6C49089-A9F6-43EE-8ACC-F2A64B4ADB4B}"/>
                </a:ext>
              </a:extLst>
            </p:cNvPr>
            <p:cNvSpPr/>
            <p:nvPr/>
          </p:nvSpPr>
          <p:spPr>
            <a:xfrm>
              <a:off x="1553671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24</a:t>
              </a:r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473383CB-DFA6-45B7-ADC7-9C6135133D66}"/>
                </a:ext>
              </a:extLst>
            </p:cNvPr>
            <p:cNvSpPr/>
            <p:nvPr/>
          </p:nvSpPr>
          <p:spPr>
            <a:xfrm>
              <a:off x="848013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38</a:t>
              </a:r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DE821C6F-5902-4AAA-A4B4-0DE3B0CBFC9A}"/>
                </a:ext>
              </a:extLst>
            </p:cNvPr>
            <p:cNvSpPr/>
            <p:nvPr/>
          </p:nvSpPr>
          <p:spPr>
            <a:xfrm>
              <a:off x="142355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45</a:t>
              </a:r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D2D76BB-3451-4D8D-BCF3-A7CC92D12667}"/>
                </a:ext>
              </a:extLst>
            </p:cNvPr>
            <p:cNvSpPr/>
            <p:nvPr/>
          </p:nvSpPr>
          <p:spPr>
            <a:xfrm>
              <a:off x="3028027" y="3728114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7896F6A-3642-4DAA-B9CF-FA4BA1C6395F}"/>
                </a:ext>
              </a:extLst>
            </p:cNvPr>
            <p:cNvCxnSpPr>
              <a:stCxn id="5" idx="2"/>
              <a:endCxn id="18" idx="0"/>
            </p:cNvCxnSpPr>
            <p:nvPr/>
          </p:nvCxnSpPr>
          <p:spPr>
            <a:xfrm flipH="1">
              <a:off x="1619597" y="1640378"/>
              <a:ext cx="1106977" cy="477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B8D377A-B91C-4DDE-9FB2-75B4B4561715}"/>
                </a:ext>
              </a:extLst>
            </p:cNvPr>
            <p:cNvCxnSpPr>
              <a:stCxn id="5" idx="6"/>
              <a:endCxn id="17" idx="0"/>
            </p:cNvCxnSpPr>
            <p:nvPr/>
          </p:nvCxnSpPr>
          <p:spPr>
            <a:xfrm>
              <a:off x="3330632" y="1640378"/>
              <a:ext cx="911284" cy="480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766C24-757A-4952-BC10-213F314A5213}"/>
                </a:ext>
              </a:extLst>
            </p:cNvPr>
            <p:cNvCxnSpPr>
              <a:stCxn id="18" idx="3"/>
              <a:endCxn id="16" idx="0"/>
            </p:cNvCxnSpPr>
            <p:nvPr/>
          </p:nvCxnSpPr>
          <p:spPr>
            <a:xfrm flipH="1">
              <a:off x="900027" y="2647606"/>
              <a:ext cx="506003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14527A0-D9BA-4763-9E45-23C837ECC7B4}"/>
                </a:ext>
              </a:extLst>
            </p:cNvPr>
            <p:cNvCxnSpPr>
              <a:stCxn id="18" idx="5"/>
              <a:endCxn id="15" idx="0"/>
            </p:cNvCxnSpPr>
            <p:nvPr/>
          </p:nvCxnSpPr>
          <p:spPr>
            <a:xfrm>
              <a:off x="1833164" y="2647606"/>
              <a:ext cx="345060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391E02C-5B54-4155-89C6-EA3E77FC31CC}"/>
                </a:ext>
              </a:extLst>
            </p:cNvPr>
            <p:cNvCxnSpPr>
              <a:stCxn id="16" idx="3"/>
              <a:endCxn id="22" idx="0"/>
            </p:cNvCxnSpPr>
            <p:nvPr/>
          </p:nvCxnSpPr>
          <p:spPr>
            <a:xfrm flipH="1">
              <a:off x="444384" y="3435389"/>
              <a:ext cx="242076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582F7-E990-496B-85C5-CAA70949001A}"/>
                </a:ext>
              </a:extLst>
            </p:cNvPr>
            <p:cNvCxnSpPr>
              <a:cxnSpLocks/>
              <a:stCxn id="16" idx="5"/>
              <a:endCxn id="21" idx="0"/>
            </p:cNvCxnSpPr>
            <p:nvPr/>
          </p:nvCxnSpPr>
          <p:spPr>
            <a:xfrm>
              <a:off x="1113594" y="3435389"/>
              <a:ext cx="3644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11348F7-405B-4306-A731-486FDBCBDC38}"/>
                </a:ext>
              </a:extLst>
            </p:cNvPr>
            <p:cNvCxnSpPr>
              <a:stCxn id="15" idx="3"/>
              <a:endCxn id="20" idx="0"/>
            </p:cNvCxnSpPr>
            <p:nvPr/>
          </p:nvCxnSpPr>
          <p:spPr>
            <a:xfrm flipH="1">
              <a:off x="1855700" y="3435389"/>
              <a:ext cx="108957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D06A9BC-BE40-4CCE-88B6-33C999565A42}"/>
                </a:ext>
              </a:extLst>
            </p:cNvPr>
            <p:cNvCxnSpPr>
              <a:stCxn id="15" idx="5"/>
              <a:endCxn id="19" idx="0"/>
            </p:cNvCxnSpPr>
            <p:nvPr/>
          </p:nvCxnSpPr>
          <p:spPr>
            <a:xfrm>
              <a:off x="2391791" y="3435389"/>
              <a:ext cx="16956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96C8B36-E24B-442D-904D-D6637B2C15A0}"/>
                </a:ext>
              </a:extLst>
            </p:cNvPr>
            <p:cNvCxnSpPr>
              <a:stCxn id="14" idx="3"/>
              <a:endCxn id="26" idx="0"/>
            </p:cNvCxnSpPr>
            <p:nvPr/>
          </p:nvCxnSpPr>
          <p:spPr>
            <a:xfrm flipH="1">
              <a:off x="3330056" y="3414072"/>
              <a:ext cx="97929" cy="314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CB4A9E0-730F-4413-9ABC-1622D0841AE0}"/>
                </a:ext>
              </a:extLst>
            </p:cNvPr>
            <p:cNvCxnSpPr>
              <a:stCxn id="17" idx="3"/>
              <a:endCxn id="14" idx="0"/>
            </p:cNvCxnSpPr>
            <p:nvPr/>
          </p:nvCxnSpPr>
          <p:spPr>
            <a:xfrm flipH="1">
              <a:off x="3641552" y="2650377"/>
              <a:ext cx="386797" cy="233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3E31E98-232C-4672-90B8-CCBEB9ED92B0}"/>
                </a:ext>
              </a:extLst>
            </p:cNvPr>
            <p:cNvCxnSpPr>
              <a:stCxn id="17" idx="5"/>
              <a:endCxn id="13" idx="0"/>
            </p:cNvCxnSpPr>
            <p:nvPr/>
          </p:nvCxnSpPr>
          <p:spPr>
            <a:xfrm>
              <a:off x="4455483" y="2650377"/>
              <a:ext cx="601254" cy="274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3" name="Content Placeholder 52">
            <a:extLst>
              <a:ext uri="{FF2B5EF4-FFF2-40B4-BE49-F238E27FC236}">
                <a16:creationId xmlns:a16="http://schemas.microsoft.com/office/drawing/2014/main" id="{1FFFB93F-190C-48BD-8835-C26CA9C1F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08279"/>
              </p:ext>
            </p:extLst>
          </p:nvPr>
        </p:nvGraphicFramePr>
        <p:xfrm>
          <a:off x="771525" y="4652963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194747101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388191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5891176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332551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2913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462151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111900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233252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2127808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071951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489430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041793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1428208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9420184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83491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777823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994394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8731157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6670934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2708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7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38248"/>
                  </a:ext>
                </a:extLst>
              </a:tr>
            </a:tbl>
          </a:graphicData>
        </a:graphic>
      </p:graphicFrame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82E3DDF-0548-46A8-901F-230742D40EA5}"/>
              </a:ext>
            </a:extLst>
          </p:cNvPr>
          <p:cNvSpPr/>
          <p:nvPr/>
        </p:nvSpPr>
        <p:spPr>
          <a:xfrm>
            <a:off x="6541512" y="3424802"/>
            <a:ext cx="615142" cy="61514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BDED8D-D6D7-455A-A31C-740B62DB0AA7}"/>
              </a:ext>
            </a:extLst>
          </p:cNvPr>
          <p:cNvCxnSpPr>
            <a:stCxn id="14" idx="5"/>
            <a:endCxn id="4" idx="0"/>
          </p:cNvCxnSpPr>
          <p:nvPr/>
        </p:nvCxnSpPr>
        <p:spPr>
          <a:xfrm>
            <a:off x="6620659" y="3111942"/>
            <a:ext cx="228424" cy="31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663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A36C-0270-4733-9B0F-78B2013C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the minheap: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2DAA-7F57-4FFE-A093-8756FE46C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child is smaller than its parent, swap.</a:t>
            </a:r>
          </a:p>
        </p:txBody>
      </p:sp>
    </p:spTree>
    <p:extLst>
      <p:ext uri="{BB962C8B-B14F-4D97-AF65-F5344CB8AC3E}">
        <p14:creationId xmlns:p14="http://schemas.microsoft.com/office/powerpoint/2010/main" val="1819901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12DA-C691-4577-936E-A19E7938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96" y="137687"/>
            <a:ext cx="10515600" cy="1200561"/>
          </a:xfrm>
        </p:spPr>
        <p:txBody>
          <a:bodyPr/>
          <a:lstStyle/>
          <a:p>
            <a:r>
              <a:rPr lang="en-US" dirty="0"/>
              <a:t>Swap 9 upward, until it is &gt;= its children…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87E8AE-837F-4175-8CB2-DD9029F6D3CE}"/>
              </a:ext>
            </a:extLst>
          </p:cNvPr>
          <p:cNvGrpSpPr/>
          <p:nvPr/>
        </p:nvGrpSpPr>
        <p:grpSpPr>
          <a:xfrm>
            <a:off x="2907895" y="1027906"/>
            <a:ext cx="5216411" cy="3018762"/>
            <a:chOff x="142355" y="1330036"/>
            <a:chExt cx="5216411" cy="301876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8700314F-1F62-40CB-A5C4-387DC9551FA3}"/>
                </a:ext>
              </a:extLst>
            </p:cNvPr>
            <p:cNvSpPr/>
            <p:nvPr/>
          </p:nvSpPr>
          <p:spPr>
            <a:xfrm>
              <a:off x="2726574" y="1330036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7C3A27E-B74D-49BA-A0BF-A26FCC66B252}"/>
                </a:ext>
              </a:extLst>
            </p:cNvPr>
            <p:cNvSpPr/>
            <p:nvPr/>
          </p:nvSpPr>
          <p:spPr>
            <a:xfrm>
              <a:off x="4754708" y="292516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26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E8F77AB5-0769-48BE-B416-3F837E6DD3E5}"/>
                </a:ext>
              </a:extLst>
            </p:cNvPr>
            <p:cNvSpPr/>
            <p:nvPr/>
          </p:nvSpPr>
          <p:spPr>
            <a:xfrm>
              <a:off x="3339523" y="2884285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B463D523-DEF2-4A9A-93BB-39447223EBCC}"/>
                </a:ext>
              </a:extLst>
            </p:cNvPr>
            <p:cNvSpPr/>
            <p:nvPr/>
          </p:nvSpPr>
          <p:spPr>
            <a:xfrm>
              <a:off x="1876195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D8F2EB84-745B-4DE3-84D0-ECC65A54B105}"/>
                </a:ext>
              </a:extLst>
            </p:cNvPr>
            <p:cNvSpPr/>
            <p:nvPr/>
          </p:nvSpPr>
          <p:spPr>
            <a:xfrm>
              <a:off x="597998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34</a:t>
              </a:r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5BFEB9D-5F30-4BC4-BE65-F302CA089EC1}"/>
                </a:ext>
              </a:extLst>
            </p:cNvPr>
            <p:cNvSpPr/>
            <p:nvPr/>
          </p:nvSpPr>
          <p:spPr>
            <a:xfrm>
              <a:off x="3939887" y="2120590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465050B4-A55D-412E-9760-A48EA8949C2A}"/>
                </a:ext>
              </a:extLst>
            </p:cNvPr>
            <p:cNvSpPr/>
            <p:nvPr/>
          </p:nvSpPr>
          <p:spPr>
            <a:xfrm>
              <a:off x="1317568" y="211781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82B3D0EF-E9FC-4621-B3E7-0D34F6F3A1F7}"/>
                </a:ext>
              </a:extLst>
            </p:cNvPr>
            <p:cNvSpPr/>
            <p:nvPr/>
          </p:nvSpPr>
          <p:spPr>
            <a:xfrm>
              <a:off x="2259330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56</a:t>
              </a:r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6C49089-A9F6-43EE-8ACC-F2A64B4ADB4B}"/>
                </a:ext>
              </a:extLst>
            </p:cNvPr>
            <p:cNvSpPr/>
            <p:nvPr/>
          </p:nvSpPr>
          <p:spPr>
            <a:xfrm>
              <a:off x="1553671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24</a:t>
              </a:r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473383CB-DFA6-45B7-ADC7-9C6135133D66}"/>
                </a:ext>
              </a:extLst>
            </p:cNvPr>
            <p:cNvSpPr/>
            <p:nvPr/>
          </p:nvSpPr>
          <p:spPr>
            <a:xfrm>
              <a:off x="848013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38</a:t>
              </a:r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DE821C6F-5902-4AAA-A4B4-0DE3B0CBFC9A}"/>
                </a:ext>
              </a:extLst>
            </p:cNvPr>
            <p:cNvSpPr/>
            <p:nvPr/>
          </p:nvSpPr>
          <p:spPr>
            <a:xfrm>
              <a:off x="142355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45</a:t>
              </a:r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D2D76BB-3451-4D8D-BCF3-A7CC92D12667}"/>
                </a:ext>
              </a:extLst>
            </p:cNvPr>
            <p:cNvSpPr/>
            <p:nvPr/>
          </p:nvSpPr>
          <p:spPr>
            <a:xfrm>
              <a:off x="3028027" y="3728114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7896F6A-3642-4DAA-B9CF-FA4BA1C6395F}"/>
                </a:ext>
              </a:extLst>
            </p:cNvPr>
            <p:cNvCxnSpPr>
              <a:stCxn id="5" idx="2"/>
              <a:endCxn id="18" idx="0"/>
            </p:cNvCxnSpPr>
            <p:nvPr/>
          </p:nvCxnSpPr>
          <p:spPr>
            <a:xfrm flipH="1">
              <a:off x="1619597" y="1640378"/>
              <a:ext cx="1106977" cy="477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B8D377A-B91C-4DDE-9FB2-75B4B4561715}"/>
                </a:ext>
              </a:extLst>
            </p:cNvPr>
            <p:cNvCxnSpPr>
              <a:stCxn id="5" idx="6"/>
              <a:endCxn id="17" idx="0"/>
            </p:cNvCxnSpPr>
            <p:nvPr/>
          </p:nvCxnSpPr>
          <p:spPr>
            <a:xfrm>
              <a:off x="3330632" y="1640378"/>
              <a:ext cx="911284" cy="480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766C24-757A-4952-BC10-213F314A5213}"/>
                </a:ext>
              </a:extLst>
            </p:cNvPr>
            <p:cNvCxnSpPr>
              <a:stCxn id="18" idx="3"/>
              <a:endCxn id="16" idx="0"/>
            </p:cNvCxnSpPr>
            <p:nvPr/>
          </p:nvCxnSpPr>
          <p:spPr>
            <a:xfrm flipH="1">
              <a:off x="900027" y="2647606"/>
              <a:ext cx="506003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14527A0-D9BA-4763-9E45-23C837ECC7B4}"/>
                </a:ext>
              </a:extLst>
            </p:cNvPr>
            <p:cNvCxnSpPr>
              <a:stCxn id="18" idx="5"/>
              <a:endCxn id="15" idx="0"/>
            </p:cNvCxnSpPr>
            <p:nvPr/>
          </p:nvCxnSpPr>
          <p:spPr>
            <a:xfrm>
              <a:off x="1833164" y="2647606"/>
              <a:ext cx="345060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391E02C-5B54-4155-89C6-EA3E77FC31CC}"/>
                </a:ext>
              </a:extLst>
            </p:cNvPr>
            <p:cNvCxnSpPr>
              <a:stCxn id="16" idx="3"/>
              <a:endCxn id="22" idx="0"/>
            </p:cNvCxnSpPr>
            <p:nvPr/>
          </p:nvCxnSpPr>
          <p:spPr>
            <a:xfrm flipH="1">
              <a:off x="444384" y="3435389"/>
              <a:ext cx="242076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582F7-E990-496B-85C5-CAA70949001A}"/>
                </a:ext>
              </a:extLst>
            </p:cNvPr>
            <p:cNvCxnSpPr>
              <a:cxnSpLocks/>
              <a:stCxn id="16" idx="5"/>
              <a:endCxn id="21" idx="0"/>
            </p:cNvCxnSpPr>
            <p:nvPr/>
          </p:nvCxnSpPr>
          <p:spPr>
            <a:xfrm>
              <a:off x="1113594" y="3435389"/>
              <a:ext cx="3644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11348F7-405B-4306-A731-486FDBCBDC38}"/>
                </a:ext>
              </a:extLst>
            </p:cNvPr>
            <p:cNvCxnSpPr>
              <a:stCxn id="15" idx="3"/>
              <a:endCxn id="20" idx="0"/>
            </p:cNvCxnSpPr>
            <p:nvPr/>
          </p:nvCxnSpPr>
          <p:spPr>
            <a:xfrm flipH="1">
              <a:off x="1855700" y="3435389"/>
              <a:ext cx="108957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D06A9BC-BE40-4CCE-88B6-33C999565A42}"/>
                </a:ext>
              </a:extLst>
            </p:cNvPr>
            <p:cNvCxnSpPr>
              <a:stCxn id="15" idx="5"/>
              <a:endCxn id="19" idx="0"/>
            </p:cNvCxnSpPr>
            <p:nvPr/>
          </p:nvCxnSpPr>
          <p:spPr>
            <a:xfrm>
              <a:off x="2391791" y="3435389"/>
              <a:ext cx="16956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96C8B36-E24B-442D-904D-D6637B2C15A0}"/>
                </a:ext>
              </a:extLst>
            </p:cNvPr>
            <p:cNvCxnSpPr>
              <a:stCxn id="14" idx="3"/>
              <a:endCxn id="26" idx="0"/>
            </p:cNvCxnSpPr>
            <p:nvPr/>
          </p:nvCxnSpPr>
          <p:spPr>
            <a:xfrm flipH="1">
              <a:off x="3330056" y="3414072"/>
              <a:ext cx="97929" cy="314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CB4A9E0-730F-4413-9ABC-1622D0841AE0}"/>
                </a:ext>
              </a:extLst>
            </p:cNvPr>
            <p:cNvCxnSpPr>
              <a:stCxn id="17" idx="3"/>
              <a:endCxn id="14" idx="0"/>
            </p:cNvCxnSpPr>
            <p:nvPr/>
          </p:nvCxnSpPr>
          <p:spPr>
            <a:xfrm flipH="1">
              <a:off x="3641552" y="2650377"/>
              <a:ext cx="386797" cy="233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3E31E98-232C-4672-90B8-CCBEB9ED92B0}"/>
                </a:ext>
              </a:extLst>
            </p:cNvPr>
            <p:cNvCxnSpPr>
              <a:stCxn id="17" idx="5"/>
              <a:endCxn id="13" idx="0"/>
            </p:cNvCxnSpPr>
            <p:nvPr/>
          </p:nvCxnSpPr>
          <p:spPr>
            <a:xfrm>
              <a:off x="4455483" y="2650377"/>
              <a:ext cx="601254" cy="274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3" name="Content Placeholder 52">
            <a:extLst>
              <a:ext uri="{FF2B5EF4-FFF2-40B4-BE49-F238E27FC236}">
                <a16:creationId xmlns:a16="http://schemas.microsoft.com/office/drawing/2014/main" id="{1FFFB93F-190C-48BD-8835-C26CA9C1F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455337"/>
              </p:ext>
            </p:extLst>
          </p:nvPr>
        </p:nvGraphicFramePr>
        <p:xfrm>
          <a:off x="771525" y="4652963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194747101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388191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5891176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332551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2913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462151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111900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233252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2127808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071951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489430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041793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1428208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9420184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83491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777823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994394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8731157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6670934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2708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7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38248"/>
                  </a:ext>
                </a:extLst>
              </a:tr>
            </a:tbl>
          </a:graphicData>
        </a:graphic>
      </p:graphicFrame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82E3DDF-0548-46A8-901F-230742D40EA5}"/>
              </a:ext>
            </a:extLst>
          </p:cNvPr>
          <p:cNvSpPr/>
          <p:nvPr/>
        </p:nvSpPr>
        <p:spPr>
          <a:xfrm>
            <a:off x="6541512" y="3424802"/>
            <a:ext cx="615142" cy="61514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BDED8D-D6D7-455A-A31C-740B62DB0AA7}"/>
              </a:ext>
            </a:extLst>
          </p:cNvPr>
          <p:cNvCxnSpPr>
            <a:stCxn id="14" idx="5"/>
            <a:endCxn id="4" idx="0"/>
          </p:cNvCxnSpPr>
          <p:nvPr/>
        </p:nvCxnSpPr>
        <p:spPr>
          <a:xfrm>
            <a:off x="6620659" y="3111942"/>
            <a:ext cx="228424" cy="31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814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12DA-C691-4577-936E-A19E7938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96" y="137687"/>
            <a:ext cx="10515600" cy="1200561"/>
          </a:xfrm>
        </p:spPr>
        <p:txBody>
          <a:bodyPr/>
          <a:lstStyle/>
          <a:p>
            <a:r>
              <a:rPr lang="en-US" dirty="0"/>
              <a:t>Swap 9 upward, until it is &gt;= its children…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87E8AE-837F-4175-8CB2-DD9029F6D3CE}"/>
              </a:ext>
            </a:extLst>
          </p:cNvPr>
          <p:cNvGrpSpPr/>
          <p:nvPr/>
        </p:nvGrpSpPr>
        <p:grpSpPr>
          <a:xfrm>
            <a:off x="2907895" y="1027906"/>
            <a:ext cx="5216411" cy="3018762"/>
            <a:chOff x="142355" y="1330036"/>
            <a:chExt cx="5216411" cy="301876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8700314F-1F62-40CB-A5C4-387DC9551FA3}"/>
                </a:ext>
              </a:extLst>
            </p:cNvPr>
            <p:cNvSpPr/>
            <p:nvPr/>
          </p:nvSpPr>
          <p:spPr>
            <a:xfrm>
              <a:off x="2726574" y="1330036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7C3A27E-B74D-49BA-A0BF-A26FCC66B252}"/>
                </a:ext>
              </a:extLst>
            </p:cNvPr>
            <p:cNvSpPr/>
            <p:nvPr/>
          </p:nvSpPr>
          <p:spPr>
            <a:xfrm>
              <a:off x="4754708" y="292516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26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E8F77AB5-0769-48BE-B416-3F837E6DD3E5}"/>
                </a:ext>
              </a:extLst>
            </p:cNvPr>
            <p:cNvSpPr/>
            <p:nvPr/>
          </p:nvSpPr>
          <p:spPr>
            <a:xfrm>
              <a:off x="3339523" y="2884285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B463D523-DEF2-4A9A-93BB-39447223EBCC}"/>
                </a:ext>
              </a:extLst>
            </p:cNvPr>
            <p:cNvSpPr/>
            <p:nvPr/>
          </p:nvSpPr>
          <p:spPr>
            <a:xfrm>
              <a:off x="1876195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D8F2EB84-745B-4DE3-84D0-ECC65A54B105}"/>
                </a:ext>
              </a:extLst>
            </p:cNvPr>
            <p:cNvSpPr/>
            <p:nvPr/>
          </p:nvSpPr>
          <p:spPr>
            <a:xfrm>
              <a:off x="597998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34</a:t>
              </a:r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5BFEB9D-5F30-4BC4-BE65-F302CA089EC1}"/>
                </a:ext>
              </a:extLst>
            </p:cNvPr>
            <p:cNvSpPr/>
            <p:nvPr/>
          </p:nvSpPr>
          <p:spPr>
            <a:xfrm>
              <a:off x="3939887" y="2120590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465050B4-A55D-412E-9760-A48EA8949C2A}"/>
                </a:ext>
              </a:extLst>
            </p:cNvPr>
            <p:cNvSpPr/>
            <p:nvPr/>
          </p:nvSpPr>
          <p:spPr>
            <a:xfrm>
              <a:off x="1317568" y="211781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82B3D0EF-E9FC-4621-B3E7-0D34F6F3A1F7}"/>
                </a:ext>
              </a:extLst>
            </p:cNvPr>
            <p:cNvSpPr/>
            <p:nvPr/>
          </p:nvSpPr>
          <p:spPr>
            <a:xfrm>
              <a:off x="2259330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56</a:t>
              </a:r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6C49089-A9F6-43EE-8ACC-F2A64B4ADB4B}"/>
                </a:ext>
              </a:extLst>
            </p:cNvPr>
            <p:cNvSpPr/>
            <p:nvPr/>
          </p:nvSpPr>
          <p:spPr>
            <a:xfrm>
              <a:off x="1553671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24</a:t>
              </a:r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473383CB-DFA6-45B7-ADC7-9C6135133D66}"/>
                </a:ext>
              </a:extLst>
            </p:cNvPr>
            <p:cNvSpPr/>
            <p:nvPr/>
          </p:nvSpPr>
          <p:spPr>
            <a:xfrm>
              <a:off x="848013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38</a:t>
              </a:r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DE821C6F-5902-4AAA-A4B4-0DE3B0CBFC9A}"/>
                </a:ext>
              </a:extLst>
            </p:cNvPr>
            <p:cNvSpPr/>
            <p:nvPr/>
          </p:nvSpPr>
          <p:spPr>
            <a:xfrm>
              <a:off x="142355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45</a:t>
              </a:r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D2D76BB-3451-4D8D-BCF3-A7CC92D12667}"/>
                </a:ext>
              </a:extLst>
            </p:cNvPr>
            <p:cNvSpPr/>
            <p:nvPr/>
          </p:nvSpPr>
          <p:spPr>
            <a:xfrm>
              <a:off x="3028027" y="3728114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7896F6A-3642-4DAA-B9CF-FA4BA1C6395F}"/>
                </a:ext>
              </a:extLst>
            </p:cNvPr>
            <p:cNvCxnSpPr>
              <a:stCxn id="5" idx="2"/>
              <a:endCxn id="18" idx="0"/>
            </p:cNvCxnSpPr>
            <p:nvPr/>
          </p:nvCxnSpPr>
          <p:spPr>
            <a:xfrm flipH="1">
              <a:off x="1619597" y="1640378"/>
              <a:ext cx="1106977" cy="477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B8D377A-B91C-4DDE-9FB2-75B4B4561715}"/>
                </a:ext>
              </a:extLst>
            </p:cNvPr>
            <p:cNvCxnSpPr>
              <a:stCxn id="5" idx="6"/>
              <a:endCxn id="17" idx="0"/>
            </p:cNvCxnSpPr>
            <p:nvPr/>
          </p:nvCxnSpPr>
          <p:spPr>
            <a:xfrm>
              <a:off x="3330632" y="1640378"/>
              <a:ext cx="911284" cy="480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766C24-757A-4952-BC10-213F314A5213}"/>
                </a:ext>
              </a:extLst>
            </p:cNvPr>
            <p:cNvCxnSpPr>
              <a:stCxn id="18" idx="3"/>
              <a:endCxn id="16" idx="0"/>
            </p:cNvCxnSpPr>
            <p:nvPr/>
          </p:nvCxnSpPr>
          <p:spPr>
            <a:xfrm flipH="1">
              <a:off x="900027" y="2647606"/>
              <a:ext cx="506003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14527A0-D9BA-4763-9E45-23C837ECC7B4}"/>
                </a:ext>
              </a:extLst>
            </p:cNvPr>
            <p:cNvCxnSpPr>
              <a:stCxn id="18" idx="5"/>
              <a:endCxn id="15" idx="0"/>
            </p:cNvCxnSpPr>
            <p:nvPr/>
          </p:nvCxnSpPr>
          <p:spPr>
            <a:xfrm>
              <a:off x="1833164" y="2647606"/>
              <a:ext cx="345060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391E02C-5B54-4155-89C6-EA3E77FC31CC}"/>
                </a:ext>
              </a:extLst>
            </p:cNvPr>
            <p:cNvCxnSpPr>
              <a:stCxn id="16" idx="3"/>
              <a:endCxn id="22" idx="0"/>
            </p:cNvCxnSpPr>
            <p:nvPr/>
          </p:nvCxnSpPr>
          <p:spPr>
            <a:xfrm flipH="1">
              <a:off x="444384" y="3435389"/>
              <a:ext cx="242076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582F7-E990-496B-85C5-CAA70949001A}"/>
                </a:ext>
              </a:extLst>
            </p:cNvPr>
            <p:cNvCxnSpPr>
              <a:cxnSpLocks/>
              <a:stCxn id="16" idx="5"/>
              <a:endCxn id="21" idx="0"/>
            </p:cNvCxnSpPr>
            <p:nvPr/>
          </p:nvCxnSpPr>
          <p:spPr>
            <a:xfrm>
              <a:off x="1113594" y="3435389"/>
              <a:ext cx="3644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11348F7-405B-4306-A731-486FDBCBDC38}"/>
                </a:ext>
              </a:extLst>
            </p:cNvPr>
            <p:cNvCxnSpPr>
              <a:stCxn id="15" idx="3"/>
              <a:endCxn id="20" idx="0"/>
            </p:cNvCxnSpPr>
            <p:nvPr/>
          </p:nvCxnSpPr>
          <p:spPr>
            <a:xfrm flipH="1">
              <a:off x="1855700" y="3435389"/>
              <a:ext cx="108957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D06A9BC-BE40-4CCE-88B6-33C999565A42}"/>
                </a:ext>
              </a:extLst>
            </p:cNvPr>
            <p:cNvCxnSpPr>
              <a:stCxn id="15" idx="5"/>
              <a:endCxn id="19" idx="0"/>
            </p:cNvCxnSpPr>
            <p:nvPr/>
          </p:nvCxnSpPr>
          <p:spPr>
            <a:xfrm>
              <a:off x="2391791" y="3435389"/>
              <a:ext cx="16956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96C8B36-E24B-442D-904D-D6637B2C15A0}"/>
                </a:ext>
              </a:extLst>
            </p:cNvPr>
            <p:cNvCxnSpPr>
              <a:stCxn id="14" idx="3"/>
              <a:endCxn id="26" idx="0"/>
            </p:cNvCxnSpPr>
            <p:nvPr/>
          </p:nvCxnSpPr>
          <p:spPr>
            <a:xfrm flipH="1">
              <a:off x="3330056" y="3414072"/>
              <a:ext cx="97929" cy="314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CB4A9E0-730F-4413-9ABC-1622D0841AE0}"/>
                </a:ext>
              </a:extLst>
            </p:cNvPr>
            <p:cNvCxnSpPr>
              <a:stCxn id="17" idx="3"/>
              <a:endCxn id="14" idx="0"/>
            </p:cNvCxnSpPr>
            <p:nvPr/>
          </p:nvCxnSpPr>
          <p:spPr>
            <a:xfrm flipH="1">
              <a:off x="3641552" y="2650377"/>
              <a:ext cx="386797" cy="233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3E31E98-232C-4672-90B8-CCBEB9ED92B0}"/>
                </a:ext>
              </a:extLst>
            </p:cNvPr>
            <p:cNvCxnSpPr>
              <a:stCxn id="17" idx="5"/>
              <a:endCxn id="13" idx="0"/>
            </p:cNvCxnSpPr>
            <p:nvPr/>
          </p:nvCxnSpPr>
          <p:spPr>
            <a:xfrm>
              <a:off x="4455483" y="2650377"/>
              <a:ext cx="601254" cy="274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3" name="Content Placeholder 52">
            <a:extLst>
              <a:ext uri="{FF2B5EF4-FFF2-40B4-BE49-F238E27FC236}">
                <a16:creationId xmlns:a16="http://schemas.microsoft.com/office/drawing/2014/main" id="{1FFFB93F-190C-48BD-8835-C26CA9C1F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586740"/>
              </p:ext>
            </p:extLst>
          </p:nvPr>
        </p:nvGraphicFramePr>
        <p:xfrm>
          <a:off x="771525" y="4652963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194747101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388191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5891176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332551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2913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462151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111900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233252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2127808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071951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489430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041793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1428208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9420184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83491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777823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994394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8731157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6670934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2708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7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38248"/>
                  </a:ext>
                </a:extLst>
              </a:tr>
            </a:tbl>
          </a:graphicData>
        </a:graphic>
      </p:graphicFrame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82E3DDF-0548-46A8-901F-230742D40EA5}"/>
              </a:ext>
            </a:extLst>
          </p:cNvPr>
          <p:cNvSpPr/>
          <p:nvPr/>
        </p:nvSpPr>
        <p:spPr>
          <a:xfrm>
            <a:off x="6541512" y="3424802"/>
            <a:ext cx="615142" cy="61514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BDED8D-D6D7-455A-A31C-740B62DB0AA7}"/>
              </a:ext>
            </a:extLst>
          </p:cNvPr>
          <p:cNvCxnSpPr>
            <a:stCxn id="14" idx="5"/>
            <a:endCxn id="4" idx="0"/>
          </p:cNvCxnSpPr>
          <p:nvPr/>
        </p:nvCxnSpPr>
        <p:spPr>
          <a:xfrm>
            <a:off x="6620659" y="3111942"/>
            <a:ext cx="228424" cy="31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105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12DA-C691-4577-936E-A19E7938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96" y="137687"/>
            <a:ext cx="10515600" cy="1200561"/>
          </a:xfrm>
        </p:spPr>
        <p:txBody>
          <a:bodyPr>
            <a:normAutofit fontScale="90000"/>
          </a:bodyPr>
          <a:lstStyle/>
          <a:p>
            <a:r>
              <a:rPr lang="en-US" dirty="0"/>
              <a:t>In this case, 2 swaps and we have a minheap again</a:t>
            </a:r>
          </a:p>
        </p:txBody>
      </p:sp>
      <p:graphicFrame>
        <p:nvGraphicFramePr>
          <p:cNvPr id="53" name="Content Placeholder 52">
            <a:extLst>
              <a:ext uri="{FF2B5EF4-FFF2-40B4-BE49-F238E27FC236}">
                <a16:creationId xmlns:a16="http://schemas.microsoft.com/office/drawing/2014/main" id="{1FFFB93F-190C-48BD-8835-C26CA9C1F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714254"/>
              </p:ext>
            </p:extLst>
          </p:nvPr>
        </p:nvGraphicFramePr>
        <p:xfrm>
          <a:off x="771525" y="4652963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194747101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388191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5891176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332551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2913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462151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111900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233252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2127808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071951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489430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041793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1428208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9420184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83491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777823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994394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8731157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6670934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2708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7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38248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2870AEDC-3B35-4EB0-99E3-3CDC22C8339D}"/>
              </a:ext>
            </a:extLst>
          </p:cNvPr>
          <p:cNvGrpSpPr/>
          <p:nvPr/>
        </p:nvGrpSpPr>
        <p:grpSpPr>
          <a:xfrm>
            <a:off x="2907895" y="1027906"/>
            <a:ext cx="5216411" cy="3018762"/>
            <a:chOff x="2907895" y="1027906"/>
            <a:chExt cx="5216411" cy="301876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487E8AE-837F-4175-8CB2-DD9029F6D3CE}"/>
                </a:ext>
              </a:extLst>
            </p:cNvPr>
            <p:cNvGrpSpPr/>
            <p:nvPr/>
          </p:nvGrpSpPr>
          <p:grpSpPr>
            <a:xfrm>
              <a:off x="2907895" y="1027906"/>
              <a:ext cx="5216411" cy="3018762"/>
              <a:chOff x="142355" y="1330036"/>
              <a:chExt cx="5216411" cy="3018762"/>
            </a:xfrm>
          </p:grpSpPr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8700314F-1F62-40CB-A5C4-387DC9551FA3}"/>
                  </a:ext>
                </a:extLst>
              </p:cNvPr>
              <p:cNvSpPr/>
              <p:nvPr/>
            </p:nvSpPr>
            <p:spPr>
              <a:xfrm>
                <a:off x="2726574" y="1330036"/>
                <a:ext cx="604058" cy="620684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13" name="Flowchart: Connector 12">
                <a:extLst>
                  <a:ext uri="{FF2B5EF4-FFF2-40B4-BE49-F238E27FC236}">
                    <a16:creationId xmlns:a16="http://schemas.microsoft.com/office/drawing/2014/main" id="{C7C3A27E-B74D-49BA-A0BF-A26FCC66B252}"/>
                  </a:ext>
                </a:extLst>
              </p:cNvPr>
              <p:cNvSpPr/>
              <p:nvPr/>
            </p:nvSpPr>
            <p:spPr>
              <a:xfrm>
                <a:off x="4754708" y="2925169"/>
                <a:ext cx="604058" cy="620684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26</a:t>
                </a:r>
              </a:p>
            </p:txBody>
          </p: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E8F77AB5-0769-48BE-B416-3F837E6DD3E5}"/>
                  </a:ext>
                </a:extLst>
              </p:cNvPr>
              <p:cNvSpPr/>
              <p:nvPr/>
            </p:nvSpPr>
            <p:spPr>
              <a:xfrm>
                <a:off x="3339523" y="2884285"/>
                <a:ext cx="604058" cy="620684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10</a:t>
                </a:r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B463D523-DEF2-4A9A-93BB-39447223EBCC}"/>
                  </a:ext>
                </a:extLst>
              </p:cNvPr>
              <p:cNvSpPr/>
              <p:nvPr/>
            </p:nvSpPr>
            <p:spPr>
              <a:xfrm>
                <a:off x="1876195" y="2905602"/>
                <a:ext cx="604058" cy="620684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20</a:t>
                </a:r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D8F2EB84-745B-4DE3-84D0-ECC65A54B105}"/>
                  </a:ext>
                </a:extLst>
              </p:cNvPr>
              <p:cNvSpPr/>
              <p:nvPr/>
            </p:nvSpPr>
            <p:spPr>
              <a:xfrm>
                <a:off x="597998" y="2905602"/>
                <a:ext cx="604058" cy="620684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34</a:t>
                </a:r>
              </a:p>
            </p:txBody>
          </p:sp>
          <p:sp>
            <p:nvSpPr>
              <p:cNvPr id="17" name="Flowchart: Connector 16">
                <a:extLst>
                  <a:ext uri="{FF2B5EF4-FFF2-40B4-BE49-F238E27FC236}">
                    <a16:creationId xmlns:a16="http://schemas.microsoft.com/office/drawing/2014/main" id="{85BFEB9D-5F30-4BC4-BE65-F302CA089EC1}"/>
                  </a:ext>
                </a:extLst>
              </p:cNvPr>
              <p:cNvSpPr/>
              <p:nvPr/>
            </p:nvSpPr>
            <p:spPr>
              <a:xfrm>
                <a:off x="3939887" y="2120590"/>
                <a:ext cx="604058" cy="620684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</a:p>
            </p:txBody>
          </p:sp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465050B4-A55D-412E-9760-A48EA8949C2A}"/>
                  </a:ext>
                </a:extLst>
              </p:cNvPr>
              <p:cNvSpPr/>
              <p:nvPr/>
            </p:nvSpPr>
            <p:spPr>
              <a:xfrm>
                <a:off x="1317568" y="2117819"/>
                <a:ext cx="604058" cy="620684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7</a:t>
                </a:r>
              </a:p>
            </p:txBody>
          </p:sp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82B3D0EF-E9FC-4621-B3E7-0D34F6F3A1F7}"/>
                  </a:ext>
                </a:extLst>
              </p:cNvPr>
              <p:cNvSpPr/>
              <p:nvPr/>
            </p:nvSpPr>
            <p:spPr>
              <a:xfrm>
                <a:off x="2259330" y="3711488"/>
                <a:ext cx="604058" cy="620684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56</a:t>
                </a:r>
              </a:p>
            </p:txBody>
          </p:sp>
          <p:sp>
            <p:nvSpPr>
              <p:cNvPr id="20" name="Flowchart: Connector 19">
                <a:extLst>
                  <a:ext uri="{FF2B5EF4-FFF2-40B4-BE49-F238E27FC236}">
                    <a16:creationId xmlns:a16="http://schemas.microsoft.com/office/drawing/2014/main" id="{56C49089-A9F6-43EE-8ACC-F2A64B4ADB4B}"/>
                  </a:ext>
                </a:extLst>
              </p:cNvPr>
              <p:cNvSpPr/>
              <p:nvPr/>
            </p:nvSpPr>
            <p:spPr>
              <a:xfrm>
                <a:off x="1553671" y="3711488"/>
                <a:ext cx="604058" cy="620684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24</a:t>
                </a:r>
              </a:p>
            </p:txBody>
          </p:sp>
          <p:sp>
            <p:nvSpPr>
              <p:cNvPr id="21" name="Flowchart: Connector 20">
                <a:extLst>
                  <a:ext uri="{FF2B5EF4-FFF2-40B4-BE49-F238E27FC236}">
                    <a16:creationId xmlns:a16="http://schemas.microsoft.com/office/drawing/2014/main" id="{473383CB-DFA6-45B7-ADC7-9C6135133D66}"/>
                  </a:ext>
                </a:extLst>
              </p:cNvPr>
              <p:cNvSpPr/>
              <p:nvPr/>
            </p:nvSpPr>
            <p:spPr>
              <a:xfrm>
                <a:off x="848013" y="3711488"/>
                <a:ext cx="604058" cy="620684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38</a:t>
                </a:r>
              </a:p>
            </p:txBody>
          </p:sp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DE821C6F-5902-4AAA-A4B4-0DE3B0CBFC9A}"/>
                  </a:ext>
                </a:extLst>
              </p:cNvPr>
              <p:cNvSpPr/>
              <p:nvPr/>
            </p:nvSpPr>
            <p:spPr>
              <a:xfrm>
                <a:off x="142355" y="3711488"/>
                <a:ext cx="604058" cy="620684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45</a:t>
                </a:r>
              </a:p>
            </p:txBody>
          </p:sp>
          <p:sp>
            <p:nvSpPr>
              <p:cNvPr id="26" name="Flowchart: Connector 25">
                <a:extLst>
                  <a:ext uri="{FF2B5EF4-FFF2-40B4-BE49-F238E27FC236}">
                    <a16:creationId xmlns:a16="http://schemas.microsoft.com/office/drawing/2014/main" id="{0D2D76BB-3451-4D8D-BCF3-A7CC92D12667}"/>
                  </a:ext>
                </a:extLst>
              </p:cNvPr>
              <p:cNvSpPr/>
              <p:nvPr/>
            </p:nvSpPr>
            <p:spPr>
              <a:xfrm>
                <a:off x="3028027" y="3728114"/>
                <a:ext cx="604058" cy="620684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20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7896F6A-3642-4DAA-B9CF-FA4BA1C6395F}"/>
                  </a:ext>
                </a:extLst>
              </p:cNvPr>
              <p:cNvCxnSpPr>
                <a:stCxn id="5" idx="2"/>
                <a:endCxn id="18" idx="0"/>
              </p:cNvCxnSpPr>
              <p:nvPr/>
            </p:nvCxnSpPr>
            <p:spPr>
              <a:xfrm flipH="1">
                <a:off x="1619597" y="1640378"/>
                <a:ext cx="1106977" cy="4774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B8D377A-B91C-4DDE-9FB2-75B4B4561715}"/>
                  </a:ext>
                </a:extLst>
              </p:cNvPr>
              <p:cNvCxnSpPr>
                <a:stCxn id="5" idx="6"/>
                <a:endCxn id="17" idx="0"/>
              </p:cNvCxnSpPr>
              <p:nvPr/>
            </p:nvCxnSpPr>
            <p:spPr>
              <a:xfrm>
                <a:off x="3330632" y="1640378"/>
                <a:ext cx="911284" cy="4802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9766C24-757A-4952-BC10-213F314A5213}"/>
                  </a:ext>
                </a:extLst>
              </p:cNvPr>
              <p:cNvCxnSpPr>
                <a:stCxn id="18" idx="3"/>
                <a:endCxn id="16" idx="0"/>
              </p:cNvCxnSpPr>
              <p:nvPr/>
            </p:nvCxnSpPr>
            <p:spPr>
              <a:xfrm flipH="1">
                <a:off x="900027" y="2647606"/>
                <a:ext cx="506003" cy="2579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14527A0-D9BA-4763-9E45-23C837ECC7B4}"/>
                  </a:ext>
                </a:extLst>
              </p:cNvPr>
              <p:cNvCxnSpPr>
                <a:stCxn id="18" idx="5"/>
                <a:endCxn id="15" idx="0"/>
              </p:cNvCxnSpPr>
              <p:nvPr/>
            </p:nvCxnSpPr>
            <p:spPr>
              <a:xfrm>
                <a:off x="1833164" y="2647606"/>
                <a:ext cx="345060" cy="2579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391E02C-5B54-4155-89C6-EA3E77FC31CC}"/>
                  </a:ext>
                </a:extLst>
              </p:cNvPr>
              <p:cNvCxnSpPr>
                <a:stCxn id="16" idx="3"/>
                <a:endCxn id="22" idx="0"/>
              </p:cNvCxnSpPr>
              <p:nvPr/>
            </p:nvCxnSpPr>
            <p:spPr>
              <a:xfrm flipH="1">
                <a:off x="444384" y="3435389"/>
                <a:ext cx="242076" cy="2760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582F7-E990-496B-85C5-CAA70949001A}"/>
                  </a:ext>
                </a:extLst>
              </p:cNvPr>
              <p:cNvCxnSpPr>
                <a:cxnSpLocks/>
                <a:stCxn id="16" idx="5"/>
                <a:endCxn id="21" idx="0"/>
              </p:cNvCxnSpPr>
              <p:nvPr/>
            </p:nvCxnSpPr>
            <p:spPr>
              <a:xfrm>
                <a:off x="1113594" y="3435389"/>
                <a:ext cx="36448" cy="2760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11348F7-405B-4306-A731-486FDBCBDC38}"/>
                  </a:ext>
                </a:extLst>
              </p:cNvPr>
              <p:cNvCxnSpPr>
                <a:stCxn id="15" idx="3"/>
                <a:endCxn id="20" idx="0"/>
              </p:cNvCxnSpPr>
              <p:nvPr/>
            </p:nvCxnSpPr>
            <p:spPr>
              <a:xfrm flipH="1">
                <a:off x="1855700" y="3435389"/>
                <a:ext cx="108957" cy="2760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D06A9BC-BE40-4CCE-88B6-33C999565A42}"/>
                  </a:ext>
                </a:extLst>
              </p:cNvPr>
              <p:cNvCxnSpPr>
                <a:stCxn id="15" idx="5"/>
                <a:endCxn id="19" idx="0"/>
              </p:cNvCxnSpPr>
              <p:nvPr/>
            </p:nvCxnSpPr>
            <p:spPr>
              <a:xfrm>
                <a:off x="2391791" y="3435389"/>
                <a:ext cx="169568" cy="2760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96C8B36-E24B-442D-904D-D6637B2C15A0}"/>
                  </a:ext>
                </a:extLst>
              </p:cNvPr>
              <p:cNvCxnSpPr>
                <a:stCxn id="14" idx="3"/>
                <a:endCxn id="26" idx="0"/>
              </p:cNvCxnSpPr>
              <p:nvPr/>
            </p:nvCxnSpPr>
            <p:spPr>
              <a:xfrm flipH="1">
                <a:off x="3330056" y="3414072"/>
                <a:ext cx="97929" cy="314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ACB4A9E0-730F-4413-9ABC-1622D0841AE0}"/>
                  </a:ext>
                </a:extLst>
              </p:cNvPr>
              <p:cNvCxnSpPr>
                <a:stCxn id="17" idx="3"/>
                <a:endCxn id="14" idx="0"/>
              </p:cNvCxnSpPr>
              <p:nvPr/>
            </p:nvCxnSpPr>
            <p:spPr>
              <a:xfrm flipH="1">
                <a:off x="3641552" y="2650377"/>
                <a:ext cx="386797" cy="2339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F3E31E98-232C-4672-90B8-CCBEB9ED92B0}"/>
                  </a:ext>
                </a:extLst>
              </p:cNvPr>
              <p:cNvCxnSpPr>
                <a:stCxn id="17" idx="5"/>
                <a:endCxn id="13" idx="0"/>
              </p:cNvCxnSpPr>
              <p:nvPr/>
            </p:nvCxnSpPr>
            <p:spPr>
              <a:xfrm>
                <a:off x="4455483" y="2650377"/>
                <a:ext cx="601254" cy="2747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E82E3DDF-0548-46A8-901F-230742D40EA5}"/>
                </a:ext>
              </a:extLst>
            </p:cNvPr>
            <p:cNvSpPr/>
            <p:nvPr/>
          </p:nvSpPr>
          <p:spPr>
            <a:xfrm>
              <a:off x="6541512" y="3424802"/>
              <a:ext cx="615142" cy="615142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2BDED8D-D6D7-455A-A31C-740B62DB0AA7}"/>
                </a:ext>
              </a:extLst>
            </p:cNvPr>
            <p:cNvCxnSpPr>
              <a:stCxn id="14" idx="5"/>
              <a:endCxn id="4" idx="0"/>
            </p:cNvCxnSpPr>
            <p:nvPr/>
          </p:nvCxnSpPr>
          <p:spPr>
            <a:xfrm>
              <a:off x="6620659" y="3111942"/>
              <a:ext cx="228424" cy="312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1942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3551-9BCE-4DCD-96CD-44529010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05615-785F-453D-8B89-E4C575086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minheap, we only care about one kind of remove() method:</a:t>
            </a:r>
          </a:p>
          <a:p>
            <a:pPr lvl="1"/>
            <a:r>
              <a:rPr lang="en-US" dirty="0" err="1"/>
              <a:t>removeMin</a:t>
            </a:r>
            <a:r>
              <a:rPr lang="en-US" dirty="0"/>
              <a:t>()</a:t>
            </a:r>
          </a:p>
          <a:p>
            <a:r>
              <a:rPr lang="en-US" dirty="0"/>
              <a:t>That is, we only care about removing the top element, which is always the smallest element in a minheap.</a:t>
            </a:r>
          </a:p>
          <a:p>
            <a:r>
              <a:rPr lang="en-US" dirty="0"/>
              <a:t>That's why minheaps (and maxheaps) are good for priority queues.  The "highest priority" element is always at the top of the heap.</a:t>
            </a:r>
          </a:p>
        </p:txBody>
      </p:sp>
    </p:spTree>
    <p:extLst>
      <p:ext uri="{BB962C8B-B14F-4D97-AF65-F5344CB8AC3E}">
        <p14:creationId xmlns:p14="http://schemas.microsoft.com/office/powerpoint/2010/main" val="282123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E9F334A6-2BB6-44EB-BAF7-9942D7DB8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0074"/>
            <a:ext cx="10515600" cy="1174426"/>
          </a:xfrm>
        </p:spPr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inorder</a:t>
            </a:r>
            <a:r>
              <a:rPr lang="en-US" dirty="0"/>
              <a:t> predecessor of 41?</a:t>
            </a:r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DBCE9B12-C4A5-4B51-B95F-CA1F6C5128AB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2313991"/>
            <a:ext cx="2866053" cy="3862971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16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25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42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53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55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2F3F896E-BA34-4169-9C10-05FCA3781AF3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binary search tree">
            <a:extLst>
              <a:ext uri="{FF2B5EF4-FFF2-40B4-BE49-F238E27FC236}">
                <a16:creationId xmlns:a16="http://schemas.microsoft.com/office/drawing/2014/main" id="{531E0E24-061B-4E8D-A6F0-EF99827BE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511" y="2076449"/>
            <a:ext cx="3759330" cy="346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1">
            <a:extLst>
              <a:ext uri="{FF2B5EF4-FFF2-40B4-BE49-F238E27FC236}">
                <a16:creationId xmlns:a16="http://schemas.microsoft.com/office/drawing/2014/main" id="{1A0E5908-7EAA-46C6-BD7E-F770AA85A78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18590" y="2743759"/>
            <a:ext cx="468313" cy="511048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675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7DA4-BDEC-4C3B-BE36-2B2BB4FC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the min from a minheap: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CBFA8-8FA9-46E0-AD76-3A0519613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Grab the value</a:t>
            </a:r>
          </a:p>
          <a:p>
            <a:r>
              <a:rPr lang="en-US" dirty="0"/>
              <a:t>Take the value from the last leaf and move it to the top</a:t>
            </a:r>
          </a:p>
          <a:p>
            <a:r>
              <a:rPr lang="en-US" dirty="0"/>
              <a:t>Fix the heap</a:t>
            </a:r>
          </a:p>
          <a:p>
            <a:pPr lvl="1"/>
            <a:r>
              <a:rPr lang="en-US" dirty="0"/>
              <a:t>Swap downward until the heap is fixed</a:t>
            </a:r>
          </a:p>
          <a:p>
            <a:pPr lvl="1"/>
            <a:r>
              <a:rPr lang="en-US" dirty="0"/>
              <a:t>This means…</a:t>
            </a:r>
          </a:p>
          <a:p>
            <a:pPr lvl="1"/>
            <a:r>
              <a:rPr lang="en-US" dirty="0"/>
              <a:t>"If a parent is larger than </a:t>
            </a:r>
            <a:r>
              <a:rPr lang="en-US" u="sng" dirty="0"/>
              <a:t>one</a:t>
            </a:r>
            <a:r>
              <a:rPr lang="en-US" dirty="0"/>
              <a:t> of its children, swap it with that child."</a:t>
            </a:r>
          </a:p>
          <a:p>
            <a:pPr lvl="1"/>
            <a:r>
              <a:rPr lang="en-US" dirty="0"/>
              <a:t>"If a parent is larger than </a:t>
            </a:r>
            <a:r>
              <a:rPr lang="en-US" u="sng" dirty="0"/>
              <a:t>both</a:t>
            </a:r>
            <a:r>
              <a:rPr lang="en-US" dirty="0"/>
              <a:t> of its children, swap it with the </a:t>
            </a:r>
            <a:r>
              <a:rPr lang="en-US" u="sng" dirty="0"/>
              <a:t>smaller</a:t>
            </a:r>
            <a:r>
              <a:rPr lang="en-US" dirty="0"/>
              <a:t> child."</a:t>
            </a:r>
          </a:p>
        </p:txBody>
      </p:sp>
    </p:spTree>
    <p:extLst>
      <p:ext uri="{BB962C8B-B14F-4D97-AF65-F5344CB8AC3E}">
        <p14:creationId xmlns:p14="http://schemas.microsoft.com/office/powerpoint/2010/main" val="354206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7A8B-39FE-49D5-8BAB-3ED848B6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heapsort?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DE25-69B6-4D31-B636-8E94868E0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minheap</a:t>
            </a:r>
          </a:p>
          <a:p>
            <a:r>
              <a:rPr lang="en-US" dirty="0"/>
              <a:t>repeatedly remove the top (smallest value)</a:t>
            </a:r>
          </a:p>
          <a:p>
            <a:r>
              <a:rPr lang="en-US" dirty="0"/>
              <a:t>do this until the heap is empty</a:t>
            </a:r>
          </a:p>
        </p:txBody>
      </p:sp>
    </p:spTree>
    <p:extLst>
      <p:ext uri="{BB962C8B-B14F-4D97-AF65-F5344CB8AC3E}">
        <p14:creationId xmlns:p14="http://schemas.microsoft.com/office/powerpoint/2010/main" val="153826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E9F334A6-2BB6-44EB-BAF7-9942D7DB8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0074"/>
            <a:ext cx="10515600" cy="117442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average time complexity of finding the max value in a well balanced binary search tree?</a:t>
            </a:r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DBCE9B12-C4A5-4B51-B95F-CA1F6C5128AB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2313991"/>
            <a:ext cx="2866053" cy="3862971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O(n)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O(log n)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O(n log n)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O(n^2)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O(2^n)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2F3F896E-BA34-4169-9C10-05FCA3781AF3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1">
            <a:extLst>
              <a:ext uri="{FF2B5EF4-FFF2-40B4-BE49-F238E27FC236}">
                <a16:creationId xmlns:a16="http://schemas.microsoft.com/office/drawing/2014/main" id="{8AF93C21-81C4-40AF-B8FE-FA1FBCF552E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18590" y="2743759"/>
            <a:ext cx="1260475" cy="511048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110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7154-64BB-4C22-84F2-F43BB623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Trees….big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48A23-F7AD-4489-8DA8-F94C1DC5D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Parent-child relationship</a:t>
            </a:r>
          </a:p>
          <a:p>
            <a:r>
              <a:rPr lang="en-US" dirty="0"/>
              <a:t>General tree: parent can have any number of children</a:t>
            </a:r>
          </a:p>
          <a:p>
            <a:r>
              <a:rPr lang="en-US" dirty="0"/>
              <a:t>Binary tree: parent can have 0, 1, or 2 children. Duplicates allowed.</a:t>
            </a:r>
          </a:p>
          <a:p>
            <a:r>
              <a:rPr lang="en-US" dirty="0"/>
              <a:t>Binary search tree: No duplicates.  And at each node…</a:t>
            </a:r>
          </a:p>
          <a:p>
            <a:pPr lvl="1"/>
            <a:r>
              <a:rPr lang="en-US" dirty="0"/>
              <a:t>All nodes in left subtree are smaller</a:t>
            </a:r>
          </a:p>
          <a:p>
            <a:pPr lvl="1"/>
            <a:r>
              <a:rPr lang="en-US" dirty="0"/>
              <a:t>All nodes in right subtree are larger</a:t>
            </a:r>
          </a:p>
          <a:p>
            <a:pPr lvl="1"/>
            <a:r>
              <a:rPr lang="en-US" dirty="0"/>
              <a:t>Well balanced: add, remove, find are O(log n) worst case</a:t>
            </a:r>
          </a:p>
          <a:p>
            <a:pPr lvl="1"/>
            <a:r>
              <a:rPr lang="en-US" dirty="0"/>
              <a:t>Badly balanced: add, remove, find are O(n) worst case</a:t>
            </a:r>
          </a:p>
          <a:p>
            <a:pPr lvl="1"/>
            <a:r>
              <a:rPr lang="en-US" dirty="0"/>
              <a:t>Fairly easy to implement the code to add a node (and find a node)</a:t>
            </a:r>
          </a:p>
          <a:p>
            <a:pPr lvl="1"/>
            <a:r>
              <a:rPr lang="en-US" dirty="0"/>
              <a:t>Trickier to implement node removal (but it’s still O(log n) for a balanced tree)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1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384D-D694-44C3-BD8F-7CE06ABA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1150B-9784-47A3-8398-58921403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078"/>
            <a:ext cx="10515600" cy="4835640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/>
              <a:t>Complete</a:t>
            </a:r>
            <a:r>
              <a:rPr lang="en-US" dirty="0"/>
              <a:t> binary trees</a:t>
            </a:r>
          </a:p>
          <a:p>
            <a:pPr lvl="1"/>
            <a:r>
              <a:rPr lang="en-US" dirty="0"/>
              <a:t>All levels (except maybe the last) are full</a:t>
            </a:r>
          </a:p>
          <a:p>
            <a:pPr lvl="1"/>
            <a:r>
              <a:rPr lang="en-US" dirty="0"/>
              <a:t>Last is filled left to right</a:t>
            </a:r>
          </a:p>
          <a:p>
            <a:pPr lvl="1"/>
            <a:endParaRPr lang="en-US" dirty="0"/>
          </a:p>
          <a:p>
            <a:r>
              <a:rPr lang="en-US" dirty="0"/>
              <a:t>Two common types: minheap and maxheap</a:t>
            </a:r>
          </a:p>
          <a:p>
            <a:pPr lvl="1"/>
            <a:r>
              <a:rPr lang="en-US" dirty="0"/>
              <a:t>Minheap: at each node, all children &gt;= parent (so, “min” is at the root)</a:t>
            </a:r>
          </a:p>
          <a:p>
            <a:pPr lvl="1"/>
            <a:r>
              <a:rPr lang="en-US" dirty="0"/>
              <a:t>Maxheap: at each node, all children &lt;= parent (so, “max” is at the root)</a:t>
            </a:r>
          </a:p>
          <a:p>
            <a:pPr lvl="1"/>
            <a:endParaRPr lang="en-US" dirty="0"/>
          </a:p>
          <a:p>
            <a:r>
              <a:rPr lang="en-US" dirty="0"/>
              <a:t>Useful way to implement “priority queue” ADT, because the highest priority item is always at the top</a:t>
            </a:r>
          </a:p>
          <a:p>
            <a:endParaRPr lang="en-US" dirty="0"/>
          </a:p>
          <a:p>
            <a:r>
              <a:rPr lang="en-US" dirty="0"/>
              <a:t>Offers O(log n) adding and removing</a:t>
            </a:r>
          </a:p>
          <a:p>
            <a:r>
              <a:rPr lang="en-US" dirty="0"/>
              <a:t>Gives us a new way to sort: heapsort</a:t>
            </a:r>
          </a:p>
          <a:p>
            <a:pPr lvl="1"/>
            <a:r>
              <a:rPr lang="en-US" dirty="0"/>
              <a:t>O(n log n)</a:t>
            </a:r>
          </a:p>
          <a:p>
            <a:pPr lvl="1"/>
            <a:r>
              <a:rPr lang="en-US" dirty="0"/>
              <a:t>Iterative (loops, no recursion)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D58CFB-9347-46EC-BDCF-39DBF10135D8}"/>
              </a:ext>
            </a:extLst>
          </p:cNvPr>
          <p:cNvGrpSpPr/>
          <p:nvPr/>
        </p:nvGrpSpPr>
        <p:grpSpPr>
          <a:xfrm>
            <a:off x="6096000" y="237088"/>
            <a:ext cx="5396350" cy="2355980"/>
            <a:chOff x="142355" y="1330036"/>
            <a:chExt cx="5216411" cy="301876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64D343BE-0DEB-4414-A4E5-FC20279DD96E}"/>
                </a:ext>
              </a:extLst>
            </p:cNvPr>
            <p:cNvSpPr/>
            <p:nvPr/>
          </p:nvSpPr>
          <p:spPr>
            <a:xfrm>
              <a:off x="2726574" y="1330036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CB46247C-2B73-4AD2-8B3D-A918B0CE6138}"/>
                </a:ext>
              </a:extLst>
            </p:cNvPr>
            <p:cNvSpPr/>
            <p:nvPr/>
          </p:nvSpPr>
          <p:spPr>
            <a:xfrm>
              <a:off x="4754708" y="292516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26</a:t>
              </a:r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7528DAB0-D9EE-4AFB-AEB2-021667849FF8}"/>
                </a:ext>
              </a:extLst>
            </p:cNvPr>
            <p:cNvSpPr/>
            <p:nvPr/>
          </p:nvSpPr>
          <p:spPr>
            <a:xfrm>
              <a:off x="3339523" y="2884285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17D790E-A692-43AC-A42C-53F77D91D012}"/>
                </a:ext>
              </a:extLst>
            </p:cNvPr>
            <p:cNvSpPr/>
            <p:nvPr/>
          </p:nvSpPr>
          <p:spPr>
            <a:xfrm>
              <a:off x="1876195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5393EF6D-3006-4124-BFED-3A17F70F3152}"/>
                </a:ext>
              </a:extLst>
            </p:cNvPr>
            <p:cNvSpPr/>
            <p:nvPr/>
          </p:nvSpPr>
          <p:spPr>
            <a:xfrm>
              <a:off x="597998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34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4DDE5972-2D9B-4C21-BD77-3DABCDFA009A}"/>
                </a:ext>
              </a:extLst>
            </p:cNvPr>
            <p:cNvSpPr/>
            <p:nvPr/>
          </p:nvSpPr>
          <p:spPr>
            <a:xfrm>
              <a:off x="3939887" y="2120590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4F823B81-39BA-4548-8683-6F8334780CE7}"/>
                </a:ext>
              </a:extLst>
            </p:cNvPr>
            <p:cNvSpPr/>
            <p:nvPr/>
          </p:nvSpPr>
          <p:spPr>
            <a:xfrm>
              <a:off x="1317568" y="211781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D7D45E00-D152-48E2-B205-3DB51ED06915}"/>
                </a:ext>
              </a:extLst>
            </p:cNvPr>
            <p:cNvSpPr/>
            <p:nvPr/>
          </p:nvSpPr>
          <p:spPr>
            <a:xfrm>
              <a:off x="2259330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56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07605136-6110-4BFA-A351-349C074BF6F1}"/>
                </a:ext>
              </a:extLst>
            </p:cNvPr>
            <p:cNvSpPr/>
            <p:nvPr/>
          </p:nvSpPr>
          <p:spPr>
            <a:xfrm>
              <a:off x="1553671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24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C09CFAA8-5CF5-4820-9E65-66D8C16E11BF}"/>
                </a:ext>
              </a:extLst>
            </p:cNvPr>
            <p:cNvSpPr/>
            <p:nvPr/>
          </p:nvSpPr>
          <p:spPr>
            <a:xfrm>
              <a:off x="848013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38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D4330A04-EB72-4054-AF1A-D1476B98319C}"/>
                </a:ext>
              </a:extLst>
            </p:cNvPr>
            <p:cNvSpPr/>
            <p:nvPr/>
          </p:nvSpPr>
          <p:spPr>
            <a:xfrm>
              <a:off x="142355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45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F0EE27B7-545A-4A76-8A75-27DF852020BB}"/>
                </a:ext>
              </a:extLst>
            </p:cNvPr>
            <p:cNvSpPr/>
            <p:nvPr/>
          </p:nvSpPr>
          <p:spPr>
            <a:xfrm>
              <a:off x="3028027" y="3728114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FECF8F1-1CD1-4A22-9ABD-7884FEDC6028}"/>
                </a:ext>
              </a:extLst>
            </p:cNvPr>
            <p:cNvCxnSpPr>
              <a:stCxn id="5" idx="2"/>
              <a:endCxn id="11" idx="0"/>
            </p:cNvCxnSpPr>
            <p:nvPr/>
          </p:nvCxnSpPr>
          <p:spPr>
            <a:xfrm flipH="1">
              <a:off x="1619597" y="1640378"/>
              <a:ext cx="1106977" cy="477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37EECB6-6C0A-438D-ACF9-C38F3AB9A946}"/>
                </a:ext>
              </a:extLst>
            </p:cNvPr>
            <p:cNvCxnSpPr>
              <a:stCxn id="5" idx="6"/>
              <a:endCxn id="10" idx="0"/>
            </p:cNvCxnSpPr>
            <p:nvPr/>
          </p:nvCxnSpPr>
          <p:spPr>
            <a:xfrm>
              <a:off x="3330632" y="1640378"/>
              <a:ext cx="911284" cy="480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54FAEE5-0BE5-4507-A3B1-75AD8830B00B}"/>
                </a:ext>
              </a:extLst>
            </p:cNvPr>
            <p:cNvCxnSpPr>
              <a:stCxn id="11" idx="3"/>
              <a:endCxn id="9" idx="0"/>
            </p:cNvCxnSpPr>
            <p:nvPr/>
          </p:nvCxnSpPr>
          <p:spPr>
            <a:xfrm flipH="1">
              <a:off x="900027" y="2647606"/>
              <a:ext cx="506003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8FAC8A7-B5A8-4254-BFB9-AE1B0CD01667}"/>
                </a:ext>
              </a:extLst>
            </p:cNvPr>
            <p:cNvCxnSpPr>
              <a:stCxn id="11" idx="5"/>
              <a:endCxn id="8" idx="0"/>
            </p:cNvCxnSpPr>
            <p:nvPr/>
          </p:nvCxnSpPr>
          <p:spPr>
            <a:xfrm>
              <a:off x="1833164" y="2647606"/>
              <a:ext cx="345060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609A70D-7EC5-4011-A415-1D2FFCDF1140}"/>
                </a:ext>
              </a:extLst>
            </p:cNvPr>
            <p:cNvCxnSpPr>
              <a:stCxn id="9" idx="3"/>
              <a:endCxn id="15" idx="0"/>
            </p:cNvCxnSpPr>
            <p:nvPr/>
          </p:nvCxnSpPr>
          <p:spPr>
            <a:xfrm flipH="1">
              <a:off x="444384" y="3435389"/>
              <a:ext cx="242076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F13D8A0-50C3-49AB-A12B-C45390CEA067}"/>
                </a:ext>
              </a:extLst>
            </p:cNvPr>
            <p:cNvCxnSpPr>
              <a:cxnSpLocks/>
              <a:stCxn id="9" idx="5"/>
              <a:endCxn id="14" idx="0"/>
            </p:cNvCxnSpPr>
            <p:nvPr/>
          </p:nvCxnSpPr>
          <p:spPr>
            <a:xfrm>
              <a:off x="1113594" y="3435389"/>
              <a:ext cx="3644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8C599B8-3442-420E-B8F0-DD721B84E59E}"/>
                </a:ext>
              </a:extLst>
            </p:cNvPr>
            <p:cNvCxnSpPr>
              <a:stCxn id="8" idx="3"/>
              <a:endCxn id="13" idx="0"/>
            </p:cNvCxnSpPr>
            <p:nvPr/>
          </p:nvCxnSpPr>
          <p:spPr>
            <a:xfrm flipH="1">
              <a:off x="1855700" y="3435389"/>
              <a:ext cx="108957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9232201-28C3-4C0C-A5E0-151BEE42DE7B}"/>
                </a:ext>
              </a:extLst>
            </p:cNvPr>
            <p:cNvCxnSpPr>
              <a:stCxn id="8" idx="5"/>
              <a:endCxn id="12" idx="0"/>
            </p:cNvCxnSpPr>
            <p:nvPr/>
          </p:nvCxnSpPr>
          <p:spPr>
            <a:xfrm>
              <a:off x="2391791" y="3435389"/>
              <a:ext cx="16956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629B1C4-BBA0-4E3D-8CBE-3811ABCD9A4E}"/>
                </a:ext>
              </a:extLst>
            </p:cNvPr>
            <p:cNvCxnSpPr>
              <a:stCxn id="7" idx="3"/>
              <a:endCxn id="16" idx="0"/>
            </p:cNvCxnSpPr>
            <p:nvPr/>
          </p:nvCxnSpPr>
          <p:spPr>
            <a:xfrm flipH="1">
              <a:off x="3330056" y="3414072"/>
              <a:ext cx="97929" cy="314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9992AF4-5C6B-4FF4-9C0B-DC83F1EAD6EC}"/>
                </a:ext>
              </a:extLst>
            </p:cNvPr>
            <p:cNvCxnSpPr>
              <a:stCxn id="10" idx="3"/>
              <a:endCxn id="7" idx="0"/>
            </p:cNvCxnSpPr>
            <p:nvPr/>
          </p:nvCxnSpPr>
          <p:spPr>
            <a:xfrm flipH="1">
              <a:off x="3641552" y="2650377"/>
              <a:ext cx="386797" cy="233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161ADA7-AA52-49BB-B29C-8322BE66A538}"/>
                </a:ext>
              </a:extLst>
            </p:cNvPr>
            <p:cNvCxnSpPr>
              <a:stCxn id="10" idx="5"/>
              <a:endCxn id="6" idx="0"/>
            </p:cNvCxnSpPr>
            <p:nvPr/>
          </p:nvCxnSpPr>
          <p:spPr>
            <a:xfrm>
              <a:off x="4455483" y="2650377"/>
              <a:ext cx="601254" cy="274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35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3B04-993E-4BDE-89D0-7A073D09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9AB4A-D4A1-4637-95A0-0B8104C3A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 with arrays, rather than linked nodes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Array filled in using level-order traversal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Typically we won’t use the first spot in the array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07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12DA-C691-4577-936E-A19E7938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96" y="137687"/>
            <a:ext cx="10515600" cy="1200561"/>
          </a:xfrm>
        </p:spPr>
        <p:txBody>
          <a:bodyPr/>
          <a:lstStyle/>
          <a:p>
            <a:r>
              <a:rPr lang="en-US" dirty="0"/>
              <a:t>Example: minheap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87E8AE-837F-4175-8CB2-DD9029F6D3CE}"/>
              </a:ext>
            </a:extLst>
          </p:cNvPr>
          <p:cNvGrpSpPr/>
          <p:nvPr/>
        </p:nvGrpSpPr>
        <p:grpSpPr>
          <a:xfrm>
            <a:off x="2907895" y="1027906"/>
            <a:ext cx="5216411" cy="3018762"/>
            <a:chOff x="142355" y="1330036"/>
            <a:chExt cx="5216411" cy="301876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8700314F-1F62-40CB-A5C4-387DC9551FA3}"/>
                </a:ext>
              </a:extLst>
            </p:cNvPr>
            <p:cNvSpPr/>
            <p:nvPr/>
          </p:nvSpPr>
          <p:spPr>
            <a:xfrm>
              <a:off x="2726574" y="1330036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7C3A27E-B74D-49BA-A0BF-A26FCC66B252}"/>
                </a:ext>
              </a:extLst>
            </p:cNvPr>
            <p:cNvSpPr/>
            <p:nvPr/>
          </p:nvSpPr>
          <p:spPr>
            <a:xfrm>
              <a:off x="4754708" y="292516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26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E8F77AB5-0769-48BE-B416-3F837E6DD3E5}"/>
                </a:ext>
              </a:extLst>
            </p:cNvPr>
            <p:cNvSpPr/>
            <p:nvPr/>
          </p:nvSpPr>
          <p:spPr>
            <a:xfrm>
              <a:off x="3339523" y="2884285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B463D523-DEF2-4A9A-93BB-39447223EBCC}"/>
                </a:ext>
              </a:extLst>
            </p:cNvPr>
            <p:cNvSpPr/>
            <p:nvPr/>
          </p:nvSpPr>
          <p:spPr>
            <a:xfrm>
              <a:off x="1876195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D8F2EB84-745B-4DE3-84D0-ECC65A54B105}"/>
                </a:ext>
              </a:extLst>
            </p:cNvPr>
            <p:cNvSpPr/>
            <p:nvPr/>
          </p:nvSpPr>
          <p:spPr>
            <a:xfrm>
              <a:off x="597998" y="2905602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34</a:t>
              </a:r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5BFEB9D-5F30-4BC4-BE65-F302CA089EC1}"/>
                </a:ext>
              </a:extLst>
            </p:cNvPr>
            <p:cNvSpPr/>
            <p:nvPr/>
          </p:nvSpPr>
          <p:spPr>
            <a:xfrm>
              <a:off x="3939887" y="2120590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465050B4-A55D-412E-9760-A48EA8949C2A}"/>
                </a:ext>
              </a:extLst>
            </p:cNvPr>
            <p:cNvSpPr/>
            <p:nvPr/>
          </p:nvSpPr>
          <p:spPr>
            <a:xfrm>
              <a:off x="1317568" y="2117819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82B3D0EF-E9FC-4621-B3E7-0D34F6F3A1F7}"/>
                </a:ext>
              </a:extLst>
            </p:cNvPr>
            <p:cNvSpPr/>
            <p:nvPr/>
          </p:nvSpPr>
          <p:spPr>
            <a:xfrm>
              <a:off x="2259330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56</a:t>
              </a:r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6C49089-A9F6-43EE-8ACC-F2A64B4ADB4B}"/>
                </a:ext>
              </a:extLst>
            </p:cNvPr>
            <p:cNvSpPr/>
            <p:nvPr/>
          </p:nvSpPr>
          <p:spPr>
            <a:xfrm>
              <a:off x="1553671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24</a:t>
              </a:r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473383CB-DFA6-45B7-ADC7-9C6135133D66}"/>
                </a:ext>
              </a:extLst>
            </p:cNvPr>
            <p:cNvSpPr/>
            <p:nvPr/>
          </p:nvSpPr>
          <p:spPr>
            <a:xfrm>
              <a:off x="848013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38</a:t>
              </a:r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DE821C6F-5902-4AAA-A4B4-0DE3B0CBFC9A}"/>
                </a:ext>
              </a:extLst>
            </p:cNvPr>
            <p:cNvSpPr/>
            <p:nvPr/>
          </p:nvSpPr>
          <p:spPr>
            <a:xfrm>
              <a:off x="142355" y="3711488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45</a:t>
              </a:r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D2D76BB-3451-4D8D-BCF3-A7CC92D12667}"/>
                </a:ext>
              </a:extLst>
            </p:cNvPr>
            <p:cNvSpPr/>
            <p:nvPr/>
          </p:nvSpPr>
          <p:spPr>
            <a:xfrm>
              <a:off x="3028027" y="3728114"/>
              <a:ext cx="604058" cy="620684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7896F6A-3642-4DAA-B9CF-FA4BA1C6395F}"/>
                </a:ext>
              </a:extLst>
            </p:cNvPr>
            <p:cNvCxnSpPr>
              <a:stCxn id="5" idx="2"/>
              <a:endCxn id="18" idx="0"/>
            </p:cNvCxnSpPr>
            <p:nvPr/>
          </p:nvCxnSpPr>
          <p:spPr>
            <a:xfrm flipH="1">
              <a:off x="1619597" y="1640378"/>
              <a:ext cx="1106977" cy="477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B8D377A-B91C-4DDE-9FB2-75B4B4561715}"/>
                </a:ext>
              </a:extLst>
            </p:cNvPr>
            <p:cNvCxnSpPr>
              <a:stCxn id="5" idx="6"/>
              <a:endCxn id="17" idx="0"/>
            </p:cNvCxnSpPr>
            <p:nvPr/>
          </p:nvCxnSpPr>
          <p:spPr>
            <a:xfrm>
              <a:off x="3330632" y="1640378"/>
              <a:ext cx="911284" cy="480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766C24-757A-4952-BC10-213F314A5213}"/>
                </a:ext>
              </a:extLst>
            </p:cNvPr>
            <p:cNvCxnSpPr>
              <a:stCxn id="18" idx="3"/>
              <a:endCxn id="16" idx="0"/>
            </p:cNvCxnSpPr>
            <p:nvPr/>
          </p:nvCxnSpPr>
          <p:spPr>
            <a:xfrm flipH="1">
              <a:off x="900027" y="2647606"/>
              <a:ext cx="506003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14527A0-D9BA-4763-9E45-23C837ECC7B4}"/>
                </a:ext>
              </a:extLst>
            </p:cNvPr>
            <p:cNvCxnSpPr>
              <a:stCxn id="18" idx="5"/>
              <a:endCxn id="15" idx="0"/>
            </p:cNvCxnSpPr>
            <p:nvPr/>
          </p:nvCxnSpPr>
          <p:spPr>
            <a:xfrm>
              <a:off x="1833164" y="2647606"/>
              <a:ext cx="345060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391E02C-5B54-4155-89C6-EA3E77FC31CC}"/>
                </a:ext>
              </a:extLst>
            </p:cNvPr>
            <p:cNvCxnSpPr>
              <a:stCxn id="16" idx="3"/>
              <a:endCxn id="22" idx="0"/>
            </p:cNvCxnSpPr>
            <p:nvPr/>
          </p:nvCxnSpPr>
          <p:spPr>
            <a:xfrm flipH="1">
              <a:off x="444384" y="3435389"/>
              <a:ext cx="242076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582F7-E990-496B-85C5-CAA70949001A}"/>
                </a:ext>
              </a:extLst>
            </p:cNvPr>
            <p:cNvCxnSpPr>
              <a:cxnSpLocks/>
              <a:stCxn id="16" idx="5"/>
              <a:endCxn id="21" idx="0"/>
            </p:cNvCxnSpPr>
            <p:nvPr/>
          </p:nvCxnSpPr>
          <p:spPr>
            <a:xfrm>
              <a:off x="1113594" y="3435389"/>
              <a:ext cx="3644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11348F7-405B-4306-A731-486FDBCBDC38}"/>
                </a:ext>
              </a:extLst>
            </p:cNvPr>
            <p:cNvCxnSpPr>
              <a:stCxn id="15" idx="3"/>
              <a:endCxn id="20" idx="0"/>
            </p:cNvCxnSpPr>
            <p:nvPr/>
          </p:nvCxnSpPr>
          <p:spPr>
            <a:xfrm flipH="1">
              <a:off x="1855700" y="3435389"/>
              <a:ext cx="108957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D06A9BC-BE40-4CCE-88B6-33C999565A42}"/>
                </a:ext>
              </a:extLst>
            </p:cNvPr>
            <p:cNvCxnSpPr>
              <a:stCxn id="15" idx="5"/>
              <a:endCxn id="19" idx="0"/>
            </p:cNvCxnSpPr>
            <p:nvPr/>
          </p:nvCxnSpPr>
          <p:spPr>
            <a:xfrm>
              <a:off x="2391791" y="3435389"/>
              <a:ext cx="169568" cy="27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96C8B36-E24B-442D-904D-D6637B2C15A0}"/>
                </a:ext>
              </a:extLst>
            </p:cNvPr>
            <p:cNvCxnSpPr>
              <a:stCxn id="14" idx="3"/>
              <a:endCxn id="26" idx="0"/>
            </p:cNvCxnSpPr>
            <p:nvPr/>
          </p:nvCxnSpPr>
          <p:spPr>
            <a:xfrm flipH="1">
              <a:off x="3330056" y="3414072"/>
              <a:ext cx="97929" cy="314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CB4A9E0-730F-4413-9ABC-1622D0841AE0}"/>
                </a:ext>
              </a:extLst>
            </p:cNvPr>
            <p:cNvCxnSpPr>
              <a:stCxn id="17" idx="3"/>
              <a:endCxn id="14" idx="0"/>
            </p:cNvCxnSpPr>
            <p:nvPr/>
          </p:nvCxnSpPr>
          <p:spPr>
            <a:xfrm flipH="1">
              <a:off x="3641552" y="2650377"/>
              <a:ext cx="386797" cy="233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3E31E98-232C-4672-90B8-CCBEB9ED92B0}"/>
                </a:ext>
              </a:extLst>
            </p:cNvPr>
            <p:cNvCxnSpPr>
              <a:stCxn id="17" idx="5"/>
              <a:endCxn id="13" idx="0"/>
            </p:cNvCxnSpPr>
            <p:nvPr/>
          </p:nvCxnSpPr>
          <p:spPr>
            <a:xfrm>
              <a:off x="4455483" y="2650377"/>
              <a:ext cx="601254" cy="274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3" name="Content Placeholder 52">
            <a:extLst>
              <a:ext uri="{FF2B5EF4-FFF2-40B4-BE49-F238E27FC236}">
                <a16:creationId xmlns:a16="http://schemas.microsoft.com/office/drawing/2014/main" id="{1FFFB93F-190C-48BD-8835-C26CA9C1F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221797"/>
              </p:ext>
            </p:extLst>
          </p:nvPr>
        </p:nvGraphicFramePr>
        <p:xfrm>
          <a:off x="771525" y="4652963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194747101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388191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5891176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332551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2913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462151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111900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233252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2127808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071951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489430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041793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1428208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9420184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83491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777823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994394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8731157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6670934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2708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7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3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51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35520560-8497-4C74-B457-67FA5786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 minheap?</a:t>
            </a:r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475B3666-01D7-4E59-9F1B-83ED55BBCF09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yes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no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E1C2C750-4120-4F57-A8F6-AB087731D926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EB4823F-A8E9-46A2-A7E8-A1B1B57A7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933" y="2793029"/>
            <a:ext cx="3495050" cy="3285045"/>
          </a:xfrm>
          <a:prstGeom prst="rect">
            <a:avLst/>
          </a:prstGeom>
        </p:spPr>
      </p:pic>
      <p:sp>
        <p:nvSpPr>
          <p:cNvPr id="34" name="CAI1">
            <a:extLst>
              <a:ext uri="{FF2B5EF4-FFF2-40B4-BE49-F238E27FC236}">
                <a16:creationId xmlns:a16="http://schemas.microsoft.com/office/drawing/2014/main" id="{3A4EFF51-C131-441E-B6BA-F84C7354B5A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18590" y="2255393"/>
            <a:ext cx="400114" cy="511048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880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10b35b6f-1db3-4f18-b2e0-91a72c8a4ced"/>
  <p:tag name="WASPOLLED" val="AE83A94713914D50A261556C5D44CBDC"/>
  <p:tag name="TPVERSION" val="8"/>
  <p:tag name="TPFULLVERSION" val="8.2.3.1"/>
  <p:tag name="PPTVERSION" val="16"/>
  <p:tag name="TPOS" val="2"/>
  <p:tag name="TPLASTSAVEVERSION" val="6.2 P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RESULTS" val="Is this a minheap?[;crlf;]55[;]72[;]55[;]False[;]53[;][;crlf;]1.96363636363636[;]2[;]0.187193275290673[;]0.0350413223140496[;crlf;]2[;]-1[;]yes1[;]yes[;][;crlf;]53[;]1[;]no2[;]no[;]"/>
  <p:tag name="HASRESULTS" val="True"/>
  <p:tag name="LIVECHARTING" val="False"/>
  <p:tag name="TPQUESTIONXML" val="﻿&lt;?xml version=&quot;1.0&quot; encoding=&quot;utf-8&quot;?&gt;&#10;&lt;questionlist&gt;&#10;    &lt;properties&gt;&#10;        &lt;guid&gt;316EF8F1FD3F494FB75F879CC64B28B7&lt;/guid&gt;&#10;        &lt;description /&gt;&#10;        &lt;date&gt;11/19/2017 3:52:4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5D95A326A76C4F58A852C9A3DDA125AD&lt;/guid&gt;&#10;            &lt;repollguid&gt;C538A58C9E01464F82A82FEA4921CF53&lt;/repollguid&gt;&#10;            &lt;sourceid&gt;BD1C85444D614731822FB072BF77C69A&lt;/sourceid&gt;&#10;            &lt;questiontext&gt;Is this a minheap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4A28025C12284D75BEE0971FA607B9A2&lt;/guid&gt;&#10;                    &lt;answertext&gt;yes&lt;/answertext&gt;&#10;                    &lt;valuetype&gt;-1&lt;/valuetype&gt;&#10;                &lt;/answer&gt;&#10;                &lt;answer&gt;&#10;                    &lt;guid&gt;5A140F1362E14C12A6B9683195DEF350&lt;/guid&gt;&#10;                    &lt;answertext&gt;no&lt;/answertext&gt;&#10;                    &lt;valuetype&gt;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AUTOOPENPOLL" val="True"/>
  <p:tag name="AUTOFORMATCHART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316EF8F1FD3F494FB75F879CC64B28B7&lt;/guid&gt;&#10;        &lt;description /&gt;&#10;        &lt;date&gt;11/19/2017 3:52:4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A2BD2D0017E04DB5B9DA2C841CB8BF52&lt;/guid&gt;&#10;            &lt;repollguid&gt;C538A58C9E01464F82A82FEA4921CF53&lt;/repollguid&gt;&#10;            &lt;sourceid&gt;BD1C85444D614731822FB072BF77C69A&lt;/sourceid&gt;&#10;            &lt;questiontext&gt;Is this a minheap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4A28025C12284D75BEE0971FA607B9A2&lt;/guid&gt;&#10;                    &lt;answertext&gt;yes&lt;/answertext&gt;&#10;                    &lt;valuetype&gt;1&lt;/valuetype&gt;&#10;                &lt;/answer&gt;&#10;                &lt;answer&gt;&#10;                    &lt;guid&gt;5A140F1362E14C12A6B9683195DEF350&lt;/guid&gt;&#10;                    &lt;answertext&gt;no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RESULTS" val="Is this a minheap?[;crlf;]54[;]72[;]54[;]False[;]53[;][;crlf;]1.01851851851852[;]1[;]0.134816849801491[;]0.0181755829903978[;crlf;]53[;]1[;]yes1[;]yes[;][;crlf;]1[;]-1[;]no2[;]no[;]"/>
  <p:tag name="HASRESULTS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316EF8F1FD3F494FB75F879CC64B28B7&lt;/guid&gt;&#10;        &lt;description /&gt;&#10;        &lt;date&gt;11/19/2017 3:52:4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824AF32222B446ED9103A81CE4DE7265&lt;/guid&gt;&#10;            &lt;repollguid&gt;C538A58C9E01464F82A82FEA4921CF53&lt;/repollguid&gt;&#10;            &lt;sourceid&gt;BD1C85444D614731822FB072BF77C69A&lt;/sourceid&gt;&#10;            &lt;questiontext&gt;Is this a minheap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4A28025C12284D75BEE0971FA607B9A2&lt;/guid&gt;&#10;                    &lt;answertext&gt;yes&lt;/answertext&gt;&#10;                    &lt;valuetype&gt;1&lt;/valuetype&gt;&#10;                &lt;/answer&gt;&#10;                &lt;answer&gt;&#10;                    &lt;guid&gt;5A140F1362E14C12A6B9683195DEF350&lt;/guid&gt;&#10;                    &lt;answertext&gt;no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RESULTS" val="Is this a minheap?[;crlf;]53[;]72[;]53[;]False[;]51[;][;crlf;]1.0377358490566[;]1[;]0.190556696950228[;]0.036311854752581[;crlf;]51[;]1[;]yes1[;]yes[;][;crlf;]2[;]-1[;]no2[;]no[;]"/>
  <p:tag name="HASRESULTS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RESULTS" val="What is the inorder predecessor of 41?[;crlf;]54[;]72[;]54[;]False[;]43[;][;crlf;]1.85185185185185[;]2[;]0.487146164369108[;]0.237311385459534[;crlf;]10[;]-1[;]161[;]16[;][;crlf;]43[;]1[;]252[;]25[;][;crlf;]0[;]-1[;]423[;]42[;][;crlf;]1[;]-1[;]534[;]53[;][;crlf;]0[;]-1[;]555[;]55[;]"/>
  <p:tag name="HASRESULTS" val="True"/>
  <p:tag name="LIVECHARTING" val="False"/>
  <p:tag name="TPQUESTIONXML" val="﻿&lt;?xml version=&quot;1.0&quot; encoding=&quot;utf-8&quot;?&gt;&#10;&lt;questionlist&gt;&#10;    &lt;properties&gt;&#10;        &lt;guid&gt;DFCBD5D08D964F30AF6F3A4C0821C63D&lt;/guid&gt;&#10;        &lt;description /&gt;&#10;        &lt;date&gt;11/19/2017 3:32:18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2E80839650B6421594E91CCD1B728DB7&lt;/guid&gt;&#10;            &lt;repollguid&gt;87673406DEA04CC6A8DECB09320B4A1E&lt;/repollguid&gt;&#10;            &lt;sourceid&gt;D62A870772CC455BBC0C1ED2D5A1EE88&lt;/sourceid&gt;&#10;            &lt;questiontext&gt;What is the inorder predecessor of 41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B84195FD553C46209CB1CF7C1BBF4F95&lt;/guid&gt;&#10;                    &lt;answertext&gt;16&lt;/answertext&gt;&#10;                    &lt;valuetype&gt;-1&lt;/valuetype&gt;&#10;                &lt;/answer&gt;&#10;                &lt;answer&gt;&#10;                    &lt;guid&gt;7813C2C82EBB437399046644FBCF3486&lt;/guid&gt;&#10;                    &lt;answertext&gt;25&lt;/answertext&gt;&#10;                    &lt;valuetype&gt;1&lt;/valuetype&gt;&#10;                &lt;/answer&gt;&#10;                &lt;answer&gt;&#10;                    &lt;guid&gt;19831BE7826B496FB4F1B59EC6D28E2A&lt;/guid&gt;&#10;                    &lt;answertext&gt;42&lt;/answertext&gt;&#10;                    &lt;valuetype&gt;-1&lt;/valuetype&gt;&#10;                &lt;/answer&gt;&#10;                &lt;answer&gt;&#10;                    &lt;guid&gt;D866F6332DDF4B12AB2B246071186056&lt;/guid&gt;&#10;                    &lt;answertext&gt;53&lt;/answertext&gt;&#10;                    &lt;valuetype&gt;-1&lt;/valuetype&gt;&#10;                &lt;/answer&gt;&#10;                &lt;answer&gt;&#10;                    &lt;guid&gt;F5B5E0CBEDA9411AB7AAF6FDC8B83A75&lt;/guid&gt;&#10;                    &lt;answertext&gt;55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AUTOOPENPOLL" val="True"/>
  <p:tag name="AUTOFORMATCHART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316EF8F1FD3F494FB75F879CC64B28B7&lt;/guid&gt;&#10;        &lt;description /&gt;&#10;        &lt;date&gt;11/19/2017 3:52:4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40DBA043840D4BE1B0D08695E491CF66&lt;/guid&gt;&#10;            &lt;repollguid&gt;C538A58C9E01464F82A82FEA4921CF53&lt;/repollguid&gt;&#10;            &lt;sourceid&gt;BD1C85444D614731822FB072BF77C69A&lt;/sourceid&gt;&#10;            &lt;questiontext&gt;Is this a minheap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4A28025C12284D75BEE0971FA607B9A2&lt;/guid&gt;&#10;                    &lt;answertext&gt;yes&lt;/answertext&gt;&#10;                    &lt;valuetype&gt;-1&lt;/valuetype&gt;&#10;                &lt;/answer&gt;&#10;                &lt;answer&gt;&#10;                    &lt;guid&gt;5A140F1362E14C12A6B9683195DEF350&lt;/guid&gt;&#10;                    &lt;answertext&gt;no&lt;/answertext&gt;&#10;                    &lt;valuetype&gt;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72C1A7E79815432F88B91EB042A4862C&lt;/guid&gt;&#10;        &lt;description /&gt;&#10;        &lt;date&gt;11/19/2017 4:34:5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B61D5CBBDCFA40088EA26DEF1B6BAD94&lt;/guid&gt;&#10;            &lt;repollguid&gt;731F8A3ABA3E4378B05451332BC2A67B&lt;/repollguid&gt;&#10;            &lt;sourceid&gt;5DF2145942D64C7BB061C744E5AD666D&lt;/sourceid&gt;&#10;            &lt;questiontext&gt;In a minheap, what are the children of node #8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ECB1332C3B354695B6DCE9A891DF9F0F&lt;/guid&gt;&#10;                    &lt;answertext&gt;Nodes #9 and #10&lt;/answertext&gt;&#10;                    &lt;valuetype&gt;-1&lt;/valuetype&gt;&#10;                &lt;/answer&gt;&#10;                &lt;answer&gt;&#10;                    &lt;guid&gt;FD9BF3E3C40D403B9394492CC505F4F6&lt;/guid&gt;&#10;                    &lt;answertext&gt;Nodes #15 and #16&lt;/answertext&gt;&#10;                    &lt;valuetype&gt;-1&lt;/valuetype&gt;&#10;                &lt;/answer&gt;&#10;                &lt;answer&gt;&#10;                    &lt;guid&gt;6654A5E3980E41F384EC1313A089FA7B&lt;/guid&gt;&#10;                    &lt;answertext&gt;Nodes #16 and #17&lt;/answertext&gt;&#10;                    &lt;valuetype&gt;1&lt;/valuetype&gt;&#10;                &lt;/answer&gt;&#10;                &lt;answer&gt;&#10;                    &lt;guid&gt;313B536F8B6848B495C541F15E5A3DC3&lt;/guid&gt;&#10;                    &lt;answertext&gt;Nodes #64 and #65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RESULTS" val="In a minheap, what are the children of node #8?[;crlf;]53[;]72[;]53[;]False[;]52[;][;crlf;]2.9622641509434[;]3[;]0.272117077393509[;]0.0740477038091848[;crlf;]1[;]-1[;]Nodes #9 and #101[;]Nodes #9 and #10[;][;crlf;]0[;]-1[;]Nodes #15 and #162[;]Nodes #15 and #16[;][;crlf;]52[;]1[;]Nodes #16 and #173[;]Nodes #16 and #17[;][;crlf;]0[;]-1[;]Nodes #64 and #654[;]Nodes #64 and #65[;]"/>
  <p:tag name="HASRESULTS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72C1A7E79815432F88B91EB042A4862C&lt;/guid&gt;&#10;        &lt;description /&gt;&#10;        &lt;date&gt;11/19/2017 4:34:5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5156AEA5C12240E79530B6B7E6E6ECD8&lt;/guid&gt;&#10;            &lt;repollguid&gt;731F8A3ABA3E4378B05451332BC2A67B&lt;/repollguid&gt;&#10;            &lt;sourceid&gt;5DF2145942D64C7BB061C744E5AD666D&lt;/sourceid&gt;&#10;            &lt;questiontext&gt;In a minheap, what is the parent of node #23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ECB1332C3B354695B6DCE9A891DF9F0F&lt;/guid&gt;&#10;                    &lt;answertext&gt;node #11&lt;/answertext&gt;&#10;                    &lt;valuetype&gt;1&lt;/valuetype&gt;&#10;                &lt;/answer&gt;&#10;                &lt;answer&gt;&#10;                    &lt;guid&gt;FD9BF3E3C40D403B9394492CC505F4F6&lt;/guid&gt;&#10;                    &lt;answertext&gt;node #12&lt;/answertext&gt;&#10;                    &lt;valuetype&gt;-1&lt;/valuetype&gt;&#10;                &lt;/answer&gt;&#10;                &lt;answer&gt;&#10;                    &lt;guid&gt;6654A5E3980E41F384EC1313A089FA7B&lt;/guid&gt;&#10;                    &lt;answertext&gt;node #22&lt;/answertext&gt;&#10;                    &lt;valuetype&gt;-1&lt;/valuetype&gt;&#10;                &lt;/answer&gt;&#10;                &lt;answer&gt;&#10;                    &lt;guid&gt;313B536F8B6848B495C541F15E5A3DC3&lt;/guid&gt;&#10;                    &lt;answertext&gt;node #23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RESULTS" val="In a minheap, what is the parent of node #23?[;crlf;]49[;]72[;]49[;]False[;]47[;][;crlf;]1.04081632653061[;]1[;]0.197864483976177[;]0.0391503540191587[;crlf;]47[;]1[;]node #111[;]node #11[;][;crlf;]2[;]-1[;]node #122[;]node #12[;][;crlf;]0[;]-1[;]node #223[;]node #22[;][;crlf;]0[;]-1[;]node #234[;]node #23[;]"/>
  <p:tag name="HASRESULTS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rueFalse"/>
  <p:tag name="TPQUESTIONXML" val="﻿&lt;?xml version=&quot;1.0&quot; encoding=&quot;utf-8&quot;?&gt;&#10;&lt;questionlist&gt;&#10;    &lt;properties&gt;&#10;        &lt;guid&gt;BFEE64B176E74111922B3C2DCB3C3FA3&lt;/guid&gt;&#10;        &lt;description /&gt;&#10;        &lt;date&gt;11/19/2017 4:40:0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DA5627318D1E4F6A9133EA3E08247BAC&lt;/guid&gt;&#10;            &lt;repollguid&gt;D884AEA1EF5748BD9265723543BCD8DC&lt;/repollguid&gt;&#10;            &lt;sourceid&gt;F81EAD42A5614055BEAD17294DA6A574&lt;/sourceid&gt;&#10;            &lt;questiontext&gt;True or False: In a minheap, each subtree is a minheap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truefalse&gt;True&lt;/truefalse&gt;&#10;            &lt;answers&gt;&#10;                &lt;answer&gt;&#10;                    &lt;guid&gt;70DCC258C7434008B0C6EC585EE3E541&lt;/guid&gt;&#10;                    &lt;answertext&gt;True&lt;/answertext&gt;&#10;                    &lt;valuetype&gt;1&lt;/valuetype&gt;&#10;                &lt;/answer&gt;&#10;                &lt;answer&gt;&#10;                    &lt;guid&gt;10DD552605D848DDB167612FD9B7FCAE&lt;/guid&gt;&#10;                    &lt;answertext&gt;False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RESULTS" val="True or False: In a minheap, each subtree is a minheap[;crlf;]54[;]72[;]54[;]False[;]51[;][;crlf;]1.05555555555556[;]1[;]0.229061423645426[;]0.0524691358024691[;crlf;]51[;]1[;]True1[;]True[;][;crlf;]3[;]-1[;]False2[;]False[;]"/>
  <p:tag name="HASRESULTS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rueFalse"/>
  <p:tag name="TPQUESTIONXML" val="﻿&lt;?xml version=&quot;1.0&quot; encoding=&quot;utf-8&quot;?&gt;&#10;&lt;questionlist&gt;&#10;    &lt;properties&gt;&#10;        &lt;guid&gt;BFEE64B176E74111922B3C2DCB3C3FA3&lt;/guid&gt;&#10;        &lt;description /&gt;&#10;        &lt;date&gt;11/19/2017 4:40:0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D495E2F86F0448298DE2DA2A6F5ECE10&lt;/guid&gt;&#10;            &lt;repollguid&gt;D884AEA1EF5748BD9265723543BCD8DC&lt;/repollguid&gt;&#10;            &lt;sourceid&gt;F81EAD42A5614055BEAD17294DA6A574&lt;/sourceid&gt;&#10;            &lt;questiontext&gt;True or False: It is possible for a tree of height 2 to be both a minheap and a binary search tree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truefalse&gt;True&lt;/truefalse&gt;&#10;            &lt;answers&gt;&#10;                &lt;answer&gt;&#10;                    &lt;guid&gt;70DCC258C7434008B0C6EC585EE3E541&lt;/guid&gt;&#10;                    &lt;answertext&gt;True&lt;/answertext&gt;&#10;                    &lt;valuetype&gt;-1&lt;/valuetype&gt;&#10;                &lt;/answer&gt;&#10;                &lt;answer&gt;&#10;                    &lt;guid&gt;10DD552605D848DDB167612FD9B7FCAE&lt;/guid&gt;&#10;                    &lt;answertext&gt;False&lt;/answertext&gt;&#10;                    &lt;valuetype&gt;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RESULTS" val="True or False: It is possible for a tree of height 2 to be both a minheap and a binary search tree[;crlf;]54[;]72[;]54[;]False[;]45[;][;crlf;]1.83333333333333[;]2[;]0.372677996249965[;]0.138888888888889[;crlf;]9[;]-1[;]True1[;]True[;][;crlf;]45[;]1[;]False2[;]False[;]"/>
  <p:tag name="HASRESULTS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RESULTS" val="What is the average time complexity of finding the max value in a well balanced binary search tree?[;crlf;]55[;]72[;]55[;]False[;]49[;][;crlf;]1.96363636363636[;]2[;]0.328281274277596[;]0.107768595041322[;crlf;]4[;]-1[;]O(n)1[;]O(n)[;][;crlf;]49[;]1[;]O(log n)2[;]O(log n)[;][;crlf;]2[;]-1[;]O(n log n)3[;]O(n log n)[;][;crlf;]0[;]-1[;]O(n^2)4[;]O(n^2)[;][;crlf;]0[;]-1[;]O(2^n)5[;]O(2^n)[;]"/>
  <p:tag name="HASRESULTS" val="True"/>
  <p:tag name="LIVECHARTING" val="False"/>
  <p:tag name="TPQUESTIONXML" val="﻿&lt;?xml version=&quot;1.0&quot; encoding=&quot;utf-8&quot;?&gt;&#10;&lt;questionlist&gt;&#10;    &lt;properties&gt;&#10;        &lt;guid&gt;DFCBD5D08D964F30AF6F3A4C0821C63D&lt;/guid&gt;&#10;        &lt;description /&gt;&#10;        &lt;date&gt;11/19/2017 3:32:18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AA37B5FF05CC42BF910F1ECD0042996C&lt;/guid&gt;&#10;            &lt;repollguid&gt;87673406DEA04CC6A8DECB09320B4A1E&lt;/repollguid&gt;&#10;            &lt;sourceid&gt;D62A870772CC455BBC0C1ED2D5A1EE88&lt;/sourceid&gt;&#10;            &lt;questiontext&gt;What is the average time complexity of finding the max value in a well balanced binary search tree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B84195FD553C46209CB1CF7C1BBF4F95&lt;/guid&gt;&#10;                    &lt;answertext&gt;O(n)&lt;/answertext&gt;&#10;                    &lt;valuetype&gt;-1&lt;/valuetype&gt;&#10;                &lt;/answer&gt;&#10;                &lt;answer&gt;&#10;                    &lt;guid&gt;7813C2C82EBB437399046644FBCF3486&lt;/guid&gt;&#10;                    &lt;answertext&gt;O(log n)&lt;/answertext&gt;&#10;                    &lt;valuetype&gt;1&lt;/valuetype&gt;&#10;                &lt;/answer&gt;&#10;                &lt;answer&gt;&#10;                    &lt;guid&gt;19831BE7826B496FB4F1B59EC6D28E2A&lt;/guid&gt;&#10;                    &lt;answertext&gt;O(n log n)&lt;/answertext&gt;&#10;                    &lt;valuetype&gt;-1&lt;/valuetype&gt;&#10;                &lt;/answer&gt;&#10;                &lt;answer&gt;&#10;                    &lt;guid&gt;D866F6332DDF4B12AB2B246071186056&lt;/guid&gt;&#10;                    &lt;answertext&gt;O(n^2)&lt;/answertext&gt;&#10;                    &lt;valuetype&gt;-1&lt;/valuetype&gt;&#10;                &lt;/answer&gt;&#10;                &lt;answer&gt;&#10;                    &lt;guid&gt;F5B5E0CBEDA9411AB7AAF6FDC8B83A75&lt;/guid&gt;&#10;                    &lt;answertext&gt;O(2^n)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AUTOOPENPOLL" val="True"/>
  <p:tag name="AUTOFORMATCHART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RESULTS" val="Is this a minheap?[;crlf;]53[;]72[;]53[;]False[;]40[;][;crlf;]1.75471698113208[;]2[;]0.430254877395901[;]0.185119259522962[;crlf;]13[;]-1[;]yes1[;]yes[;][;crlf;]40[;]1[;]no2[;]no[;]"/>
  <p:tag name="HASRESULTS" val="True"/>
  <p:tag name="LIVECHARTING" val="False"/>
  <p:tag name="TPQUESTIONXML" val="﻿&lt;?xml version=&quot;1.0&quot; encoding=&quot;utf-8&quot;?&gt;&#10;&lt;questionlist&gt;&#10;    &lt;properties&gt;&#10;        &lt;guid&gt;316EF8F1FD3F494FB75F879CC64B28B7&lt;/guid&gt;&#10;        &lt;description /&gt;&#10;        &lt;date&gt;11/19/2017 3:52:4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1FF5C2033F3D4A429107BF40967C1813&lt;/guid&gt;&#10;            &lt;repollguid&gt;C538A58C9E01464F82A82FEA4921CF53&lt;/repollguid&gt;&#10;            &lt;sourceid&gt;BD1C85444D614731822FB072BF77C69A&lt;/sourceid&gt;&#10;            &lt;questiontext&gt;Is this a minheap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4A28025C12284D75BEE0971FA607B9A2&lt;/guid&gt;&#10;                    &lt;answertext&gt;yes&lt;/answertext&gt;&#10;                    &lt;valuetype&gt;-1&lt;/valuetype&gt;&#10;                &lt;/answer&gt;&#10;                &lt;answer&gt;&#10;                    &lt;guid&gt;5A140F1362E14C12A6B9683195DEF350&lt;/guid&gt;&#10;                    &lt;answertext&gt;no&lt;/answertext&gt;&#10;                    &lt;valuetype&gt;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AUTOOPENPOLL" val="True"/>
  <p:tag name="AUTOFORMATCHART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1305</Words>
  <Application>Microsoft Macintosh PowerPoint</Application>
  <PresentationFormat>Widescreen</PresentationFormat>
  <Paragraphs>541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Week 13</vt:lpstr>
      <vt:lpstr>Nearing the finish line…</vt:lpstr>
      <vt:lpstr>What is the inorder predecessor of 41?</vt:lpstr>
      <vt:lpstr>What is the average time complexity of finding the max value in a well balanced binary search tree?</vt:lpstr>
      <vt:lpstr>Trees….big ideas</vt:lpstr>
      <vt:lpstr>Heaps:</vt:lpstr>
      <vt:lpstr>Heap implementation:</vt:lpstr>
      <vt:lpstr>Example: minheap</vt:lpstr>
      <vt:lpstr>Is this a minheap?</vt:lpstr>
      <vt:lpstr>Is this a minheap?</vt:lpstr>
      <vt:lpstr>Is this a minheap?</vt:lpstr>
      <vt:lpstr>Is this a minheap?</vt:lpstr>
      <vt:lpstr>Array indexes for a minheap:</vt:lpstr>
      <vt:lpstr>PowerPoint Presentation</vt:lpstr>
      <vt:lpstr>Is this a minheap?</vt:lpstr>
      <vt:lpstr>In a minheap, what are the children of node #8?</vt:lpstr>
      <vt:lpstr>In a minheap, what is the parent of node #23?</vt:lpstr>
      <vt:lpstr>True or False: In a minheap, each subtree is a minheap</vt:lpstr>
      <vt:lpstr>True or False: It is possible for a tree of height 2 to be both a minheap and a binary search tree</vt:lpstr>
      <vt:lpstr>What about maxheaps?</vt:lpstr>
      <vt:lpstr>Adding and removing nodes in a heap</vt:lpstr>
      <vt:lpstr>Adding:</vt:lpstr>
      <vt:lpstr>Example: add the value 9 to this minheap</vt:lpstr>
      <vt:lpstr>Adding 9: First put 9 in the last node</vt:lpstr>
      <vt:lpstr>Fixing the minheap:</vt:lpstr>
      <vt:lpstr>Swap 9 upward, until it is &gt;= its children…</vt:lpstr>
      <vt:lpstr>Swap 9 upward, until it is &gt;= its children…</vt:lpstr>
      <vt:lpstr>In this case, 2 swaps and we have a minheap again</vt:lpstr>
      <vt:lpstr>Removing:</vt:lpstr>
      <vt:lpstr>Removing the min from a minheap:</vt:lpstr>
      <vt:lpstr>What is heapsort?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Krumpe, Norm Mr.</dc:creator>
  <cp:lastModifiedBy>Mohamed, Manar Dr.</cp:lastModifiedBy>
  <cp:revision>19</cp:revision>
  <dcterms:created xsi:type="dcterms:W3CDTF">2017-11-19T13:28:27Z</dcterms:created>
  <dcterms:modified xsi:type="dcterms:W3CDTF">2018-11-15T02:30:35Z</dcterms:modified>
</cp:coreProperties>
</file>