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3"/>
  </p:notes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639"/>
  </p:normalViewPr>
  <p:slideViewPr>
    <p:cSldViewPr snapToGrid="0" snapToObjects="1">
      <p:cViewPr varScale="1">
        <p:scale>
          <a:sx n="135" d="100"/>
          <a:sy n="135" d="100"/>
        </p:scale>
        <p:origin x="184"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9444CC-2D73-944A-9EB3-23994BC90771}" type="datetimeFigureOut">
              <a:rPr lang="en-US" smtClean="0"/>
              <a:t>1/29/19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90A15-C234-C042-AF93-F583781BCD10}" type="slidenum">
              <a:rPr lang="en-US" smtClean="0"/>
              <a:t>‹#›</a:t>
            </a:fld>
            <a:endParaRPr lang="en-US"/>
          </a:p>
        </p:txBody>
      </p:sp>
    </p:spTree>
    <p:extLst>
      <p:ext uri="{BB962C8B-B14F-4D97-AF65-F5344CB8AC3E}">
        <p14:creationId xmlns:p14="http://schemas.microsoft.com/office/powerpoint/2010/main" val="241723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A321B34-4800-7341-9E82-A84C4B6A7570}" type="datetime1">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26961032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FC1C9-FBBD-D249-8B94-7FB992A88022}" type="datetime1">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2600123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36195-D670-4048-8AF6-6965FFB76C9A}" type="datetime1">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1984334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1136" y="474499"/>
            <a:ext cx="7729728" cy="1188720"/>
          </a:xfrm>
          <a:solidFill>
            <a:schemeClr val="bg2">
              <a:lumMod val="50000"/>
            </a:schemeClr>
          </a:solidFill>
        </p:spPr>
        <p:txBody>
          <a:bodyPr/>
          <a:lstStyle>
            <a:lvl1pPr>
              <a:defRPr>
                <a:solidFill>
                  <a:srgbClr val="FFFF00"/>
                </a:solidFill>
              </a:defRPr>
            </a:lvl1pPr>
          </a:lstStyle>
          <a:p>
            <a:r>
              <a:rPr lang="en-US" dirty="0"/>
              <a:t>Click to edit Master title style</a:t>
            </a:r>
          </a:p>
        </p:txBody>
      </p:sp>
      <p:sp>
        <p:nvSpPr>
          <p:cNvPr id="3" name="Content Placeholder 2"/>
          <p:cNvSpPr>
            <a:spLocks noGrp="1"/>
          </p:cNvSpPr>
          <p:nvPr>
            <p:ph idx="1"/>
          </p:nvPr>
        </p:nvSpPr>
        <p:spPr>
          <a:xfrm>
            <a:off x="1753385" y="1847654"/>
            <a:ext cx="8821789" cy="4015818"/>
          </a:xfrm>
        </p:spPr>
        <p:txBody>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C50B3-09CE-7F43-8D68-A0235A4DABA0}" type="datetime1">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283357673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E19EC775-1512-3340-95DC-73B2433503CA}" type="datetime1">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39375125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C69827A-E453-0F45-A20D-8EB81F8E5863}" type="datetime1">
              <a:rPr lang="en-US" smtClean="0"/>
              <a:t>1/29/19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414486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BA606DA4-E6E7-E247-B337-7B943667F09B}" type="datetime1">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F9175-79B1-7144-A30E-071A9224BA5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018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E469B2-8155-C245-B265-4F1C9852C84A}" type="datetime1">
              <a:rPr lang="en-US" smtClean="0"/>
              <a:t>1/29/19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288681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9C50C-FFE2-284B-82DD-11BC6DF47352}" type="datetime1">
              <a:rPr lang="en-US" smtClean="0"/>
              <a:t>1/29/19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382475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58EA6E12-2D4C-404C-88FF-11D1B6AA1122}" type="datetime1">
              <a:rPr lang="en-US" smtClean="0"/>
              <a:t>1/29/19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122742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645055E-288A-DA47-8C6F-18133526C7AE}" type="datetime1">
              <a:rPr lang="en-US" smtClean="0"/>
              <a:t>1/29/19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205620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25044E5-E893-1044-81DD-B42668B58F3F}" type="datetime1">
              <a:rPr lang="en-US" smtClean="0"/>
              <a:t>1/29/19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62F9175-79B1-7144-A30E-071A9224BA5C}" type="slidenum">
              <a:rPr lang="en-US" smtClean="0"/>
              <a:t>‹#›</a:t>
            </a:fld>
            <a:endParaRPr lang="en-US"/>
          </a:p>
        </p:txBody>
      </p:sp>
    </p:spTree>
    <p:extLst>
      <p:ext uri="{BB962C8B-B14F-4D97-AF65-F5344CB8AC3E}">
        <p14:creationId xmlns:p14="http://schemas.microsoft.com/office/powerpoint/2010/main" val="11831143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Algorithm#cite_note-1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A2DF-891B-8341-AC22-EF4333AF487D}"/>
              </a:ext>
            </a:extLst>
          </p:cNvPr>
          <p:cNvSpPr>
            <a:spLocks noGrp="1"/>
          </p:cNvSpPr>
          <p:nvPr>
            <p:ph type="ctrTitle"/>
          </p:nvPr>
        </p:nvSpPr>
        <p:spPr/>
        <p:txBody>
          <a:bodyPr/>
          <a:lstStyle/>
          <a:p>
            <a:r>
              <a:rPr lang="en-US" dirty="0"/>
              <a:t>Algorithms</a:t>
            </a:r>
          </a:p>
        </p:txBody>
      </p:sp>
      <p:sp>
        <p:nvSpPr>
          <p:cNvPr id="3" name="Subtitle 2">
            <a:extLst>
              <a:ext uri="{FF2B5EF4-FFF2-40B4-BE49-F238E27FC236}">
                <a16:creationId xmlns:a16="http://schemas.microsoft.com/office/drawing/2014/main" id="{14C3E170-032A-DD48-8B67-06F86C6CFE24}"/>
              </a:ext>
            </a:extLst>
          </p:cNvPr>
          <p:cNvSpPr>
            <a:spLocks noGrp="1"/>
          </p:cNvSpPr>
          <p:nvPr>
            <p:ph type="subTitle" idx="1"/>
          </p:nvPr>
        </p:nvSpPr>
        <p:spPr/>
        <p:txBody>
          <a:bodyPr/>
          <a:lstStyle/>
          <a:p>
            <a:r>
              <a:rPr lang="en-US" dirty="0"/>
              <a:t>CSE 464/574</a:t>
            </a:r>
          </a:p>
          <a:p>
            <a:r>
              <a:rPr lang="en-US" dirty="0"/>
              <a:t>Spring 2019</a:t>
            </a:r>
          </a:p>
        </p:txBody>
      </p:sp>
      <p:sp>
        <p:nvSpPr>
          <p:cNvPr id="4" name="Slide Number Placeholder 3">
            <a:extLst>
              <a:ext uri="{FF2B5EF4-FFF2-40B4-BE49-F238E27FC236}">
                <a16:creationId xmlns:a16="http://schemas.microsoft.com/office/drawing/2014/main" id="{36D82E51-6C62-C143-A7C3-EBB6EA986EE1}"/>
              </a:ext>
            </a:extLst>
          </p:cNvPr>
          <p:cNvSpPr>
            <a:spLocks noGrp="1"/>
          </p:cNvSpPr>
          <p:nvPr>
            <p:ph type="sldNum" sz="quarter" idx="12"/>
          </p:nvPr>
        </p:nvSpPr>
        <p:spPr/>
        <p:txBody>
          <a:bodyPr/>
          <a:lstStyle/>
          <a:p>
            <a:fld id="{062F9175-79B1-7144-A30E-071A9224BA5C}" type="slidenum">
              <a:rPr lang="en-US" smtClean="0"/>
              <a:t>1</a:t>
            </a:fld>
            <a:endParaRPr lang="en-US"/>
          </a:p>
        </p:txBody>
      </p:sp>
    </p:spTree>
    <p:extLst>
      <p:ext uri="{BB962C8B-B14F-4D97-AF65-F5344CB8AC3E}">
        <p14:creationId xmlns:p14="http://schemas.microsoft.com/office/powerpoint/2010/main" val="544875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7F37-3208-0C40-9313-A5DEAF30694D}"/>
              </a:ext>
            </a:extLst>
          </p:cNvPr>
          <p:cNvSpPr>
            <a:spLocks noGrp="1"/>
          </p:cNvSpPr>
          <p:nvPr>
            <p:ph type="title"/>
          </p:nvPr>
        </p:nvSpPr>
        <p:spPr/>
        <p:txBody>
          <a:bodyPr/>
          <a:lstStyle/>
          <a:p>
            <a:r>
              <a:rPr lang="en-US" dirty="0"/>
              <a:t>Algorithm Correctness</a:t>
            </a:r>
          </a:p>
        </p:txBody>
      </p:sp>
      <p:sp>
        <p:nvSpPr>
          <p:cNvPr id="3" name="Content Placeholder 2">
            <a:extLst>
              <a:ext uri="{FF2B5EF4-FFF2-40B4-BE49-F238E27FC236}">
                <a16:creationId xmlns:a16="http://schemas.microsoft.com/office/drawing/2014/main" id="{27F2268F-A341-0843-BA66-9BBB27288038}"/>
              </a:ext>
            </a:extLst>
          </p:cNvPr>
          <p:cNvSpPr>
            <a:spLocks noGrp="1"/>
          </p:cNvSpPr>
          <p:nvPr>
            <p:ph idx="1"/>
          </p:nvPr>
        </p:nvSpPr>
        <p:spPr/>
        <p:txBody>
          <a:bodyPr/>
          <a:lstStyle/>
          <a:p>
            <a:r>
              <a:rPr lang="en-US" dirty="0"/>
              <a:t>Formal proofs </a:t>
            </a:r>
          </a:p>
          <a:p>
            <a:pPr lvl="1"/>
            <a:r>
              <a:rPr lang="en-US" dirty="0"/>
              <a:t>Induction</a:t>
            </a:r>
          </a:p>
          <a:p>
            <a:pPr lvl="1"/>
            <a:r>
              <a:rPr lang="en-US" dirty="0"/>
              <a:t>Contradiction</a:t>
            </a:r>
          </a:p>
          <a:p>
            <a:pPr lvl="1"/>
            <a:r>
              <a:rPr lang="en-US" dirty="0"/>
              <a:t>Construction</a:t>
            </a:r>
          </a:p>
          <a:p>
            <a:r>
              <a:rPr lang="en-US" dirty="0"/>
              <a:t>Semi-formal reasoning about correctness</a:t>
            </a:r>
          </a:p>
        </p:txBody>
      </p:sp>
      <p:sp>
        <p:nvSpPr>
          <p:cNvPr id="4" name="Slide Number Placeholder 3">
            <a:extLst>
              <a:ext uri="{FF2B5EF4-FFF2-40B4-BE49-F238E27FC236}">
                <a16:creationId xmlns:a16="http://schemas.microsoft.com/office/drawing/2014/main" id="{04A90554-8276-BC42-ADBD-E7D4B6C76CCD}"/>
              </a:ext>
            </a:extLst>
          </p:cNvPr>
          <p:cNvSpPr>
            <a:spLocks noGrp="1"/>
          </p:cNvSpPr>
          <p:nvPr>
            <p:ph type="sldNum" sz="quarter" idx="12"/>
          </p:nvPr>
        </p:nvSpPr>
        <p:spPr/>
        <p:txBody>
          <a:bodyPr/>
          <a:lstStyle/>
          <a:p>
            <a:fld id="{062F9175-79B1-7144-A30E-071A9224BA5C}" type="slidenum">
              <a:rPr lang="en-US" smtClean="0"/>
              <a:t>10</a:t>
            </a:fld>
            <a:endParaRPr lang="en-US"/>
          </a:p>
        </p:txBody>
      </p:sp>
    </p:spTree>
    <p:extLst>
      <p:ext uri="{BB962C8B-B14F-4D97-AF65-F5344CB8AC3E}">
        <p14:creationId xmlns:p14="http://schemas.microsoft.com/office/powerpoint/2010/main" val="357272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A7AC8-1C43-0F43-B13F-0F513ABF865F}"/>
              </a:ext>
            </a:extLst>
          </p:cNvPr>
          <p:cNvSpPr>
            <a:spLocks noGrp="1"/>
          </p:cNvSpPr>
          <p:nvPr>
            <p:ph type="title"/>
          </p:nvPr>
        </p:nvSpPr>
        <p:spPr/>
        <p:txBody>
          <a:bodyPr/>
          <a:lstStyle/>
          <a:p>
            <a:r>
              <a:rPr lang="en-US" dirty="0" err="1"/>
              <a:t>TextbooK</a:t>
            </a:r>
            <a:endParaRPr lang="en-US" dirty="0"/>
          </a:p>
        </p:txBody>
      </p:sp>
      <p:sp>
        <p:nvSpPr>
          <p:cNvPr id="3" name="Content Placeholder 2">
            <a:extLst>
              <a:ext uri="{FF2B5EF4-FFF2-40B4-BE49-F238E27FC236}">
                <a16:creationId xmlns:a16="http://schemas.microsoft.com/office/drawing/2014/main" id="{B2AAF033-0B91-7740-A035-8E54A4426C13}"/>
              </a:ext>
            </a:extLst>
          </p:cNvPr>
          <p:cNvSpPr>
            <a:spLocks noGrp="1"/>
          </p:cNvSpPr>
          <p:nvPr>
            <p:ph idx="1"/>
          </p:nvPr>
        </p:nvSpPr>
        <p:spPr>
          <a:xfrm>
            <a:off x="838987" y="1847654"/>
            <a:ext cx="10642860" cy="4015818"/>
          </a:xfrm>
        </p:spPr>
        <p:txBody>
          <a:bodyPr/>
          <a:lstStyle/>
          <a:p>
            <a:r>
              <a:rPr lang="en-US" i="1" dirty="0"/>
              <a:t>Algorithms, 4th Edition</a:t>
            </a:r>
            <a:r>
              <a:rPr lang="en-US" dirty="0"/>
              <a:t> by Robert Sedgewick and Kevin Wayne</a:t>
            </a:r>
          </a:p>
          <a:p>
            <a:r>
              <a:rPr lang="en-US"/>
              <a:t>https://algs4.cs.princeton.edu/code/</a:t>
            </a:r>
            <a:endParaRPr lang="en-US" dirty="0"/>
          </a:p>
          <a:p>
            <a:r>
              <a:rPr lang="en-US" dirty="0"/>
              <a:t>Textbook files</a:t>
            </a:r>
          </a:p>
          <a:p>
            <a:pPr lvl="1"/>
            <a:r>
              <a:rPr lang="en-US" dirty="0"/>
              <a:t>Code: https://</a:t>
            </a:r>
            <a:r>
              <a:rPr lang="en-US" dirty="0" err="1"/>
              <a:t>github.com</a:t>
            </a:r>
            <a:r>
              <a:rPr lang="en-US" dirty="0"/>
              <a:t>/</a:t>
            </a:r>
            <a:r>
              <a:rPr lang="en-US" dirty="0" err="1"/>
              <a:t>kevin-wayne</a:t>
            </a:r>
            <a:r>
              <a:rPr lang="en-US" dirty="0"/>
              <a:t>/algs4/tree/master/</a:t>
            </a:r>
            <a:r>
              <a:rPr lang="en-US" dirty="0" err="1"/>
              <a:t>src</a:t>
            </a:r>
            <a:r>
              <a:rPr lang="en-US" dirty="0"/>
              <a:t>/main/java/</a:t>
            </a:r>
            <a:r>
              <a:rPr lang="en-US" dirty="0" err="1"/>
              <a:t>edu</a:t>
            </a:r>
            <a:r>
              <a:rPr lang="en-US" dirty="0"/>
              <a:t>/</a:t>
            </a:r>
            <a:r>
              <a:rPr lang="en-US" dirty="0" err="1"/>
              <a:t>princeton</a:t>
            </a:r>
            <a:r>
              <a:rPr lang="en-US" dirty="0"/>
              <a:t>/</a:t>
            </a:r>
            <a:r>
              <a:rPr lang="en-US" dirty="0" err="1"/>
              <a:t>cs</a:t>
            </a:r>
            <a:r>
              <a:rPr lang="en-US" dirty="0"/>
              <a:t>/algs4</a:t>
            </a:r>
          </a:p>
          <a:p>
            <a:pPr lvl="1"/>
            <a:r>
              <a:rPr lang="en-US" dirty="0"/>
              <a:t>Test data:  https://algs4.cs.princeton.edu/code/</a:t>
            </a:r>
          </a:p>
        </p:txBody>
      </p:sp>
      <p:sp>
        <p:nvSpPr>
          <p:cNvPr id="4" name="Slide Number Placeholder 3">
            <a:extLst>
              <a:ext uri="{FF2B5EF4-FFF2-40B4-BE49-F238E27FC236}">
                <a16:creationId xmlns:a16="http://schemas.microsoft.com/office/drawing/2014/main" id="{1DCAD0B4-7E18-E542-BAAD-DE869761C7E4}"/>
              </a:ext>
            </a:extLst>
          </p:cNvPr>
          <p:cNvSpPr>
            <a:spLocks noGrp="1"/>
          </p:cNvSpPr>
          <p:nvPr>
            <p:ph type="sldNum" sz="quarter" idx="12"/>
          </p:nvPr>
        </p:nvSpPr>
        <p:spPr/>
        <p:txBody>
          <a:bodyPr/>
          <a:lstStyle/>
          <a:p>
            <a:fld id="{062F9175-79B1-7144-A30E-071A9224BA5C}" type="slidenum">
              <a:rPr lang="en-US" smtClean="0"/>
              <a:t>11</a:t>
            </a:fld>
            <a:endParaRPr lang="en-US"/>
          </a:p>
        </p:txBody>
      </p:sp>
    </p:spTree>
    <p:extLst>
      <p:ext uri="{BB962C8B-B14F-4D97-AF65-F5344CB8AC3E}">
        <p14:creationId xmlns:p14="http://schemas.microsoft.com/office/powerpoint/2010/main" val="1832237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3126-5549-4B45-AF18-12FEE0C4B130}"/>
              </a:ext>
            </a:extLst>
          </p:cNvPr>
          <p:cNvSpPr>
            <a:spLocks noGrp="1"/>
          </p:cNvSpPr>
          <p:nvPr>
            <p:ph type="title"/>
          </p:nvPr>
        </p:nvSpPr>
        <p:spPr>
          <a:xfrm>
            <a:off x="2319119" y="559340"/>
            <a:ext cx="7729728" cy="1188720"/>
          </a:xfrm>
          <a:solidFill>
            <a:schemeClr val="bg2">
              <a:lumMod val="50000"/>
            </a:schemeClr>
          </a:solidFill>
        </p:spPr>
        <p:txBody>
          <a:bodyPr/>
          <a:lstStyle/>
          <a:p>
            <a:r>
              <a:rPr lang="en-US" dirty="0"/>
              <a:t>What is an Algorithm? </a:t>
            </a:r>
          </a:p>
        </p:txBody>
      </p:sp>
      <p:sp>
        <p:nvSpPr>
          <p:cNvPr id="3" name="Content Placeholder 2">
            <a:extLst>
              <a:ext uri="{FF2B5EF4-FFF2-40B4-BE49-F238E27FC236}">
                <a16:creationId xmlns:a16="http://schemas.microsoft.com/office/drawing/2014/main" id="{6884DF49-C262-0D4C-82BB-7FE13C8CAA66}"/>
              </a:ext>
            </a:extLst>
          </p:cNvPr>
          <p:cNvSpPr>
            <a:spLocks noGrp="1"/>
          </p:cNvSpPr>
          <p:nvPr>
            <p:ph idx="1"/>
          </p:nvPr>
        </p:nvSpPr>
        <p:spPr>
          <a:xfrm>
            <a:off x="1329179" y="2262433"/>
            <a:ext cx="9709609" cy="4157221"/>
          </a:xfrm>
        </p:spPr>
        <p:txBody>
          <a:bodyPr>
            <a:normAutofit/>
          </a:bodyPr>
          <a:lstStyle/>
          <a:p>
            <a:r>
              <a:rPr lang="en-US" sz="2400" dirty="0">
                <a:solidFill>
                  <a:schemeClr val="bg1"/>
                </a:solidFill>
              </a:rPr>
              <a:t>Informally: </a:t>
            </a:r>
          </a:p>
          <a:p>
            <a:pPr lvl="1"/>
            <a:r>
              <a:rPr lang="en-US" sz="2400" dirty="0">
                <a:solidFill>
                  <a:schemeClr val="bg1"/>
                </a:solidFill>
              </a:rPr>
              <a:t>set of instructions for completing some task, a procedure, a recipe</a:t>
            </a:r>
          </a:p>
          <a:p>
            <a:r>
              <a:rPr lang="en-US" sz="2400" dirty="0">
                <a:solidFill>
                  <a:schemeClr val="bg1"/>
                </a:solidFill>
              </a:rPr>
              <a:t>Wikipedia:</a:t>
            </a:r>
          </a:p>
          <a:p>
            <a:pPr lvl="1"/>
            <a:r>
              <a:rPr lang="en-US" sz="2000" dirty="0">
                <a:solidFill>
                  <a:schemeClr val="bg1"/>
                </a:solidFill>
              </a:rPr>
              <a:t>In mathematics and computer science, an </a:t>
            </a:r>
            <a:r>
              <a:rPr lang="en-US" sz="2000" b="1" dirty="0">
                <a:solidFill>
                  <a:schemeClr val="bg1"/>
                </a:solidFill>
              </a:rPr>
              <a:t>algorithm </a:t>
            </a:r>
            <a:r>
              <a:rPr lang="en-US" sz="2000" dirty="0">
                <a:solidFill>
                  <a:schemeClr val="bg1"/>
                </a:solidFill>
              </a:rPr>
              <a:t>is an unambiguous specification of how to solve a class of problems.</a:t>
            </a:r>
          </a:p>
          <a:p>
            <a:r>
              <a:rPr lang="en-US" sz="2400" dirty="0">
                <a:solidFill>
                  <a:schemeClr val="bg1"/>
                </a:solidFill>
              </a:rPr>
              <a:t>Merriam-Webster Online </a:t>
            </a:r>
          </a:p>
          <a:p>
            <a:pPr lvl="1"/>
            <a:r>
              <a:rPr lang="en-US" dirty="0">
                <a:solidFill>
                  <a:schemeClr val="bg1"/>
                </a:solidFill>
              </a:rPr>
              <a:t> </a:t>
            </a:r>
            <a:r>
              <a:rPr lang="en-US" sz="2000" dirty="0">
                <a:solidFill>
                  <a:schemeClr val="bg1"/>
                </a:solidFill>
              </a:rPr>
              <a:t>a step-by-step procedure for solving a problem or accomplishing some end, especially by a computer</a:t>
            </a:r>
          </a:p>
          <a:p>
            <a:endParaRPr lang="en-US" sz="2000" dirty="0">
              <a:solidFill>
                <a:schemeClr val="bg2">
                  <a:lumMod val="50000"/>
                </a:schemeClr>
              </a:solidFill>
            </a:endParaRPr>
          </a:p>
        </p:txBody>
      </p:sp>
      <p:sp>
        <p:nvSpPr>
          <p:cNvPr id="5" name="Slide Number Placeholder 4">
            <a:extLst>
              <a:ext uri="{FF2B5EF4-FFF2-40B4-BE49-F238E27FC236}">
                <a16:creationId xmlns:a16="http://schemas.microsoft.com/office/drawing/2014/main" id="{D5126B10-6138-7B4C-8BE5-CE82DD414FD8}"/>
              </a:ext>
            </a:extLst>
          </p:cNvPr>
          <p:cNvSpPr>
            <a:spLocks noGrp="1"/>
          </p:cNvSpPr>
          <p:nvPr>
            <p:ph type="sldNum" sz="quarter" idx="12"/>
          </p:nvPr>
        </p:nvSpPr>
        <p:spPr/>
        <p:txBody>
          <a:bodyPr/>
          <a:lstStyle/>
          <a:p>
            <a:fld id="{062F9175-79B1-7144-A30E-071A9224BA5C}" type="slidenum">
              <a:rPr lang="en-US" smtClean="0"/>
              <a:t>2</a:t>
            </a:fld>
            <a:endParaRPr lang="en-US"/>
          </a:p>
        </p:txBody>
      </p:sp>
    </p:spTree>
    <p:extLst>
      <p:ext uri="{BB962C8B-B14F-4D97-AF65-F5344CB8AC3E}">
        <p14:creationId xmlns:p14="http://schemas.microsoft.com/office/powerpoint/2010/main" val="99581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8A6F-E483-694E-9CD2-6F15D1D570F4}"/>
              </a:ext>
            </a:extLst>
          </p:cNvPr>
          <p:cNvSpPr>
            <a:spLocks noGrp="1"/>
          </p:cNvSpPr>
          <p:nvPr>
            <p:ph type="title"/>
          </p:nvPr>
        </p:nvSpPr>
        <p:spPr>
          <a:xfrm>
            <a:off x="2297124" y="521633"/>
            <a:ext cx="7729728" cy="1188720"/>
          </a:xfrm>
          <a:solidFill>
            <a:schemeClr val="bg2">
              <a:lumMod val="50000"/>
            </a:schemeClr>
          </a:solidFill>
        </p:spPr>
        <p:txBody>
          <a:bodyPr/>
          <a:lstStyle/>
          <a:p>
            <a:r>
              <a:rPr lang="en-US" dirty="0"/>
              <a:t>Properties of an Algorithm</a:t>
            </a:r>
          </a:p>
        </p:txBody>
      </p:sp>
      <p:sp>
        <p:nvSpPr>
          <p:cNvPr id="3" name="Content Placeholder 2">
            <a:extLst>
              <a:ext uri="{FF2B5EF4-FFF2-40B4-BE49-F238E27FC236}">
                <a16:creationId xmlns:a16="http://schemas.microsoft.com/office/drawing/2014/main" id="{05096047-6D67-CA43-826D-6A8599D6996B}"/>
              </a:ext>
            </a:extLst>
          </p:cNvPr>
          <p:cNvSpPr>
            <a:spLocks noGrp="1"/>
          </p:cNvSpPr>
          <p:nvPr>
            <p:ph idx="1"/>
          </p:nvPr>
        </p:nvSpPr>
        <p:spPr>
          <a:xfrm>
            <a:off x="961535" y="1875934"/>
            <a:ext cx="10388338" cy="4647414"/>
          </a:xfrm>
        </p:spPr>
        <p:txBody>
          <a:bodyPr>
            <a:normAutofit fontScale="85000" lnSpcReduction="10000"/>
          </a:bodyPr>
          <a:lstStyle/>
          <a:p>
            <a:r>
              <a:rPr lang="en-US" dirty="0">
                <a:solidFill>
                  <a:schemeClr val="bg1"/>
                </a:solidFill>
              </a:rPr>
              <a:t> </a:t>
            </a:r>
            <a:r>
              <a:rPr lang="en-US" dirty="0">
                <a:solidFill>
                  <a:srgbClr val="FFFF00"/>
                </a:solidFill>
              </a:rPr>
              <a:t>Finiteness</a:t>
            </a:r>
            <a:r>
              <a:rPr lang="en-US" dirty="0">
                <a:solidFill>
                  <a:schemeClr val="bg1"/>
                </a:solidFill>
              </a:rPr>
              <a:t>. </a:t>
            </a:r>
          </a:p>
          <a:p>
            <a:pPr lvl="1"/>
            <a:r>
              <a:rPr lang="en-US" dirty="0">
                <a:solidFill>
                  <a:schemeClr val="bg1"/>
                </a:solidFill>
              </a:rPr>
              <a:t>An algorithm must always terminate after a finite number of steps.</a:t>
            </a:r>
          </a:p>
          <a:p>
            <a:r>
              <a:rPr lang="en-US" dirty="0">
                <a:solidFill>
                  <a:srgbClr val="FFFF00"/>
                </a:solidFill>
              </a:rPr>
              <a:t>Definiteness. </a:t>
            </a:r>
          </a:p>
          <a:p>
            <a:pPr lvl="1"/>
            <a:r>
              <a:rPr lang="en-US" dirty="0">
                <a:solidFill>
                  <a:schemeClr val="bg1"/>
                </a:solidFill>
              </a:rPr>
              <a:t>Each step of an algorithm must be precisely defined; the actions to be carried out must be rigorously and unambiguously specified for each case.</a:t>
            </a:r>
          </a:p>
          <a:p>
            <a:r>
              <a:rPr lang="en-US" dirty="0">
                <a:solidFill>
                  <a:srgbClr val="FFFF00"/>
                </a:solidFill>
              </a:rPr>
              <a:t>Input. </a:t>
            </a:r>
          </a:p>
          <a:p>
            <a:pPr lvl="1"/>
            <a:r>
              <a:rPr lang="en-US" dirty="0">
                <a:solidFill>
                  <a:schemeClr val="bg1"/>
                </a:solidFill>
              </a:rPr>
              <a:t>An algorithm has zero or more inputs, </a:t>
            </a:r>
            <a:r>
              <a:rPr lang="en-US" dirty="0" err="1">
                <a:solidFill>
                  <a:schemeClr val="bg1"/>
                </a:solidFill>
              </a:rPr>
              <a:t>i.e</a:t>
            </a:r>
            <a:r>
              <a:rPr lang="en-US" dirty="0">
                <a:solidFill>
                  <a:schemeClr val="bg1"/>
                </a:solidFill>
              </a:rPr>
              <a:t>, quantities which are given to it initially before the algorithm begins.</a:t>
            </a:r>
          </a:p>
          <a:p>
            <a:r>
              <a:rPr lang="en-US" dirty="0">
                <a:solidFill>
                  <a:srgbClr val="FFFF00"/>
                </a:solidFill>
              </a:rPr>
              <a:t>Output. </a:t>
            </a:r>
          </a:p>
          <a:p>
            <a:pPr lvl="1"/>
            <a:r>
              <a:rPr lang="en-US" dirty="0">
                <a:solidFill>
                  <a:schemeClr val="bg1"/>
                </a:solidFill>
              </a:rPr>
              <a:t>An algorithm has one or more outputs </a:t>
            </a:r>
            <a:r>
              <a:rPr lang="en-US" dirty="0" err="1">
                <a:solidFill>
                  <a:schemeClr val="bg1"/>
                </a:solidFill>
              </a:rPr>
              <a:t>i.e</a:t>
            </a:r>
            <a:r>
              <a:rPr lang="en-US" dirty="0">
                <a:solidFill>
                  <a:schemeClr val="bg1"/>
                </a:solidFill>
              </a:rPr>
              <a:t>, quantities which have a specified relation to the inputs.</a:t>
            </a:r>
          </a:p>
          <a:p>
            <a:r>
              <a:rPr lang="en-US" dirty="0">
                <a:solidFill>
                  <a:srgbClr val="FFFF00"/>
                </a:solidFill>
              </a:rPr>
              <a:t>Effectiveness. </a:t>
            </a:r>
          </a:p>
          <a:p>
            <a:pPr lvl="1"/>
            <a:r>
              <a:rPr lang="en-US" dirty="0">
                <a:solidFill>
                  <a:schemeClr val="bg1"/>
                </a:solidFill>
              </a:rPr>
              <a:t>An algorithm is also generally expected to be effective. This means that all of the operations to be performed in the algorithm must be sufficiently basic that they can in principle be done exactly and in a finite length of time.</a:t>
            </a:r>
          </a:p>
          <a:p>
            <a:r>
              <a:rPr lang="en-US" dirty="0">
                <a:solidFill>
                  <a:schemeClr val="bg1"/>
                </a:solidFill>
              </a:rPr>
              <a:t>[from: http://</a:t>
            </a:r>
            <a:r>
              <a:rPr lang="en-US" dirty="0" err="1">
                <a:solidFill>
                  <a:schemeClr val="bg1"/>
                </a:solidFill>
              </a:rPr>
              <a:t>bisma.in</a:t>
            </a:r>
            <a:r>
              <a:rPr lang="en-US" dirty="0">
                <a:solidFill>
                  <a:schemeClr val="bg1"/>
                </a:solidFill>
              </a:rPr>
              <a:t>/algorithm-and-its-characteristics/]</a:t>
            </a:r>
          </a:p>
          <a:p>
            <a:endParaRPr lang="en-US" dirty="0"/>
          </a:p>
        </p:txBody>
      </p:sp>
      <p:sp>
        <p:nvSpPr>
          <p:cNvPr id="4" name="Slide Number Placeholder 3">
            <a:extLst>
              <a:ext uri="{FF2B5EF4-FFF2-40B4-BE49-F238E27FC236}">
                <a16:creationId xmlns:a16="http://schemas.microsoft.com/office/drawing/2014/main" id="{024C6221-3778-D044-8335-A7E24609155B}"/>
              </a:ext>
            </a:extLst>
          </p:cNvPr>
          <p:cNvSpPr>
            <a:spLocks noGrp="1"/>
          </p:cNvSpPr>
          <p:nvPr>
            <p:ph type="sldNum" sz="quarter" idx="12"/>
          </p:nvPr>
        </p:nvSpPr>
        <p:spPr/>
        <p:txBody>
          <a:bodyPr/>
          <a:lstStyle/>
          <a:p>
            <a:fld id="{062F9175-79B1-7144-A30E-071A9224BA5C}" type="slidenum">
              <a:rPr lang="en-US" smtClean="0"/>
              <a:t>3</a:t>
            </a:fld>
            <a:endParaRPr lang="en-US"/>
          </a:p>
        </p:txBody>
      </p:sp>
    </p:spTree>
    <p:extLst>
      <p:ext uri="{BB962C8B-B14F-4D97-AF65-F5344CB8AC3E}">
        <p14:creationId xmlns:p14="http://schemas.microsoft.com/office/powerpoint/2010/main" val="8967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4235-32F9-984A-8987-9C3847E9E1E3}"/>
              </a:ext>
            </a:extLst>
          </p:cNvPr>
          <p:cNvSpPr>
            <a:spLocks noGrp="1"/>
          </p:cNvSpPr>
          <p:nvPr>
            <p:ph type="title"/>
          </p:nvPr>
        </p:nvSpPr>
        <p:spPr>
          <a:xfrm>
            <a:off x="2259416" y="512206"/>
            <a:ext cx="7729728" cy="1188720"/>
          </a:xfrm>
        </p:spPr>
        <p:txBody>
          <a:bodyPr/>
          <a:lstStyle/>
          <a:p>
            <a:r>
              <a:rPr lang="en-US" dirty="0"/>
              <a:t>Church-Turing thesis</a:t>
            </a:r>
          </a:p>
        </p:txBody>
      </p:sp>
      <p:sp>
        <p:nvSpPr>
          <p:cNvPr id="3" name="Content Placeholder 2">
            <a:extLst>
              <a:ext uri="{FF2B5EF4-FFF2-40B4-BE49-F238E27FC236}">
                <a16:creationId xmlns:a16="http://schemas.microsoft.com/office/drawing/2014/main" id="{899A17F1-9340-3746-848F-C28E2C433127}"/>
              </a:ext>
            </a:extLst>
          </p:cNvPr>
          <p:cNvSpPr>
            <a:spLocks noGrp="1"/>
          </p:cNvSpPr>
          <p:nvPr>
            <p:ph idx="1"/>
          </p:nvPr>
        </p:nvSpPr>
        <p:spPr>
          <a:xfrm>
            <a:off x="876693" y="1875935"/>
            <a:ext cx="10463752" cy="4157220"/>
          </a:xfrm>
        </p:spPr>
        <p:txBody>
          <a:bodyPr>
            <a:normAutofit/>
          </a:bodyPr>
          <a:lstStyle/>
          <a:p>
            <a:pPr>
              <a:buClr>
                <a:schemeClr val="bg1"/>
              </a:buClr>
            </a:pPr>
            <a:r>
              <a:rPr lang="en-US" sz="2000" dirty="0"/>
              <a:t>A decision problem can be solved by an algorithm (or an effective procedure) if and only if there is a Turing Machine to decide it.</a:t>
            </a:r>
          </a:p>
          <a:p>
            <a:pPr lvl="1">
              <a:buClr>
                <a:schemeClr val="bg1"/>
              </a:buClr>
            </a:pPr>
            <a:r>
              <a:rPr lang="en-US" sz="2000" dirty="0"/>
              <a:t>There is an algorithm to solve a decision problem </a:t>
            </a:r>
            <a:r>
              <a:rPr lang="en-US" sz="2000" dirty="0" err="1"/>
              <a:t>iff</a:t>
            </a:r>
            <a:r>
              <a:rPr lang="en-US" sz="2000" dirty="0"/>
              <a:t> there is a TM deciding a </a:t>
            </a:r>
            <a:r>
              <a:rPr lang="en-US" sz="2000" u="sng" dirty="0"/>
              <a:t>recursive</a:t>
            </a:r>
            <a:r>
              <a:rPr lang="en-US" sz="2000" dirty="0"/>
              <a:t> language that solves the problem. [See </a:t>
            </a:r>
            <a:r>
              <a:rPr lang="en-US" sz="2000" dirty="0" err="1"/>
              <a:t>Sudkamp</a:t>
            </a:r>
            <a:r>
              <a:rPr lang="en-US" sz="2000" dirty="0"/>
              <a:t>, p. 257]</a:t>
            </a:r>
          </a:p>
          <a:p>
            <a:pPr>
              <a:buClr>
                <a:schemeClr val="bg1"/>
              </a:buClr>
            </a:pPr>
            <a:r>
              <a:rPr lang="en-US" sz="2000" dirty="0"/>
              <a:t>Defining an </a:t>
            </a:r>
            <a:r>
              <a:rPr lang="en-US" sz="2000" i="1" dirty="0"/>
              <a:t>algorithm</a:t>
            </a:r>
            <a:r>
              <a:rPr lang="en-US" sz="2000" dirty="0"/>
              <a:t> as equivalent to a </a:t>
            </a:r>
            <a:r>
              <a:rPr lang="en-US" sz="2000" i="1" dirty="0"/>
              <a:t>Turing Machine</a:t>
            </a:r>
            <a:r>
              <a:rPr lang="en-US" sz="2000" dirty="0"/>
              <a:t>.</a:t>
            </a:r>
          </a:p>
          <a:p>
            <a:pPr>
              <a:buClr>
                <a:schemeClr val="bg1"/>
              </a:buClr>
            </a:pPr>
            <a:r>
              <a:rPr lang="en-US" sz="2000" dirty="0"/>
              <a:t>With that formality, we can now make mathematical arguments (proofs) about algorithms.</a:t>
            </a:r>
          </a:p>
          <a:p>
            <a:pPr>
              <a:buClr>
                <a:schemeClr val="bg1"/>
              </a:buClr>
            </a:pPr>
            <a:r>
              <a:rPr lang="en-US" sz="2000" dirty="0"/>
              <a:t>1936:</a:t>
            </a:r>
          </a:p>
          <a:p>
            <a:pPr lvl="1">
              <a:buClr>
                <a:schemeClr val="bg1"/>
              </a:buClr>
            </a:pPr>
            <a:r>
              <a:rPr lang="en-US" sz="2000" dirty="0"/>
              <a:t>Alonzo Church – used the </a:t>
            </a:r>
            <a:r>
              <a:rPr lang="en-US" sz="2000" dirty="0">
                <a:latin typeface="Symbol" pitchFamily="2" charset="2"/>
              </a:rPr>
              <a:t>l</a:t>
            </a:r>
            <a:r>
              <a:rPr lang="en-US" sz="2000" dirty="0"/>
              <a:t>-calculus to define algorithms</a:t>
            </a:r>
          </a:p>
          <a:p>
            <a:pPr lvl="1">
              <a:buClr>
                <a:schemeClr val="bg1"/>
              </a:buClr>
            </a:pPr>
            <a:r>
              <a:rPr lang="en-US" sz="2000" dirty="0"/>
              <a:t>Alan Turing – his “machines” to define algorithm</a:t>
            </a:r>
          </a:p>
          <a:p>
            <a:pPr lvl="1">
              <a:buClr>
                <a:schemeClr val="bg1"/>
              </a:buClr>
            </a:pPr>
            <a:r>
              <a:rPr lang="en-US" sz="2000" dirty="0"/>
              <a:t>These were shown to be equivalent.</a:t>
            </a:r>
          </a:p>
          <a:p>
            <a:endParaRPr lang="en-US" dirty="0"/>
          </a:p>
        </p:txBody>
      </p:sp>
      <p:sp>
        <p:nvSpPr>
          <p:cNvPr id="5" name="Slide Number Placeholder 4">
            <a:extLst>
              <a:ext uri="{FF2B5EF4-FFF2-40B4-BE49-F238E27FC236}">
                <a16:creationId xmlns:a16="http://schemas.microsoft.com/office/drawing/2014/main" id="{7233D9D1-E8B0-9D43-93E6-CD3FB1EA1AC3}"/>
              </a:ext>
            </a:extLst>
          </p:cNvPr>
          <p:cNvSpPr>
            <a:spLocks noGrp="1"/>
          </p:cNvSpPr>
          <p:nvPr>
            <p:ph type="sldNum" sz="quarter" idx="12"/>
          </p:nvPr>
        </p:nvSpPr>
        <p:spPr/>
        <p:txBody>
          <a:bodyPr/>
          <a:lstStyle/>
          <a:p>
            <a:fld id="{062F9175-79B1-7144-A30E-071A9224BA5C}" type="slidenum">
              <a:rPr lang="en-US" smtClean="0"/>
              <a:t>4</a:t>
            </a:fld>
            <a:endParaRPr lang="en-US"/>
          </a:p>
        </p:txBody>
      </p:sp>
    </p:spTree>
    <p:extLst>
      <p:ext uri="{BB962C8B-B14F-4D97-AF65-F5344CB8AC3E}">
        <p14:creationId xmlns:p14="http://schemas.microsoft.com/office/powerpoint/2010/main" val="305100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6EE5-CBD3-6346-8F10-947F25AC2CBB}"/>
              </a:ext>
            </a:extLst>
          </p:cNvPr>
          <p:cNvSpPr>
            <a:spLocks noGrp="1"/>
          </p:cNvSpPr>
          <p:nvPr>
            <p:ph type="title"/>
          </p:nvPr>
        </p:nvSpPr>
        <p:spPr/>
        <p:txBody>
          <a:bodyPr/>
          <a:lstStyle/>
          <a:p>
            <a:r>
              <a:rPr lang="en-US" dirty="0"/>
              <a:t>Etymology</a:t>
            </a:r>
            <a:br>
              <a:rPr lang="en-US" dirty="0"/>
            </a:br>
            <a:r>
              <a:rPr lang="en-US" sz="1800" dirty="0"/>
              <a:t>(Wikipedia)</a:t>
            </a:r>
          </a:p>
        </p:txBody>
      </p:sp>
      <p:sp>
        <p:nvSpPr>
          <p:cNvPr id="3" name="Content Placeholder 2">
            <a:extLst>
              <a:ext uri="{FF2B5EF4-FFF2-40B4-BE49-F238E27FC236}">
                <a16:creationId xmlns:a16="http://schemas.microsoft.com/office/drawing/2014/main" id="{FB85CF67-EABE-E64C-81D9-4E6592E192C5}"/>
              </a:ext>
            </a:extLst>
          </p:cNvPr>
          <p:cNvSpPr>
            <a:spLocks noGrp="1"/>
          </p:cNvSpPr>
          <p:nvPr>
            <p:ph idx="1"/>
          </p:nvPr>
        </p:nvSpPr>
        <p:spPr>
          <a:xfrm>
            <a:off x="1338605" y="2479249"/>
            <a:ext cx="9596487" cy="3506771"/>
          </a:xfrm>
        </p:spPr>
        <p:txBody>
          <a:bodyPr/>
          <a:lstStyle/>
          <a:p>
            <a:r>
              <a:rPr lang="en-US" dirty="0"/>
              <a:t>The word 'algorithm' has its roots in Latinizing the name of Muhammad ibn Musa al-Khwarizmi </a:t>
            </a:r>
          </a:p>
          <a:p>
            <a:pPr lvl="1"/>
            <a:r>
              <a:rPr lang="en-US" dirty="0"/>
              <a:t>in a first step to the word </a:t>
            </a:r>
            <a:r>
              <a:rPr lang="en-US" i="1" dirty="0" err="1"/>
              <a:t>algorismus</a:t>
            </a:r>
            <a:r>
              <a:rPr lang="en-US" dirty="0"/>
              <a:t>.</a:t>
            </a:r>
            <a:endParaRPr lang="en-US" baseline="30000" dirty="0"/>
          </a:p>
          <a:p>
            <a:r>
              <a:rPr lang="en-US" dirty="0"/>
              <a:t> Al-</a:t>
            </a:r>
            <a:r>
              <a:rPr lang="en-US" dirty="0" err="1"/>
              <a:t>Khwārizmī</a:t>
            </a:r>
            <a:r>
              <a:rPr lang="en-US" dirty="0"/>
              <a:t> (Arabic: </a:t>
            </a:r>
            <a:r>
              <a:rPr lang="ar-AE" dirty="0"/>
              <a:t>الخوارزمي‎, </a:t>
            </a:r>
            <a:r>
              <a:rPr lang="en-US" dirty="0"/>
              <a:t>Persian: </a:t>
            </a:r>
            <a:r>
              <a:rPr lang="ar-AE" dirty="0"/>
              <a:t>خوارزمی‎, </a:t>
            </a:r>
            <a:r>
              <a:rPr lang="en-US" dirty="0"/>
              <a:t>c. 780–850) </a:t>
            </a:r>
          </a:p>
          <a:p>
            <a:pPr lvl="1"/>
            <a:r>
              <a:rPr lang="en-US" dirty="0"/>
              <a:t> a Persian mathematician, astronomer, geographer, and scholar in the House of Wisdom in Baghdad, </a:t>
            </a:r>
          </a:p>
          <a:p>
            <a:pPr lvl="1"/>
            <a:r>
              <a:rPr lang="en-US" dirty="0"/>
              <a:t>His name means 'the native of Khwarezm', a region that was part of Greater Iran and is now in Uzbekistan.</a:t>
            </a:r>
          </a:p>
          <a:p>
            <a:pPr lvl="1"/>
            <a:endParaRPr lang="en-US" dirty="0"/>
          </a:p>
        </p:txBody>
      </p:sp>
      <p:sp>
        <p:nvSpPr>
          <p:cNvPr id="4" name="Slide Number Placeholder 3">
            <a:extLst>
              <a:ext uri="{FF2B5EF4-FFF2-40B4-BE49-F238E27FC236}">
                <a16:creationId xmlns:a16="http://schemas.microsoft.com/office/drawing/2014/main" id="{E1616A3F-2A4B-2942-9ABB-2130B41A405E}"/>
              </a:ext>
            </a:extLst>
          </p:cNvPr>
          <p:cNvSpPr>
            <a:spLocks noGrp="1"/>
          </p:cNvSpPr>
          <p:nvPr>
            <p:ph type="sldNum" sz="quarter" idx="12"/>
          </p:nvPr>
        </p:nvSpPr>
        <p:spPr/>
        <p:txBody>
          <a:bodyPr/>
          <a:lstStyle/>
          <a:p>
            <a:fld id="{062F9175-79B1-7144-A30E-071A9224BA5C}" type="slidenum">
              <a:rPr lang="en-US" smtClean="0"/>
              <a:t>5</a:t>
            </a:fld>
            <a:endParaRPr lang="en-US"/>
          </a:p>
        </p:txBody>
      </p:sp>
    </p:spTree>
    <p:extLst>
      <p:ext uri="{BB962C8B-B14F-4D97-AF65-F5344CB8AC3E}">
        <p14:creationId xmlns:p14="http://schemas.microsoft.com/office/powerpoint/2010/main" val="9991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7E3B-F26B-AC4E-8F80-086316C81EF9}"/>
              </a:ext>
            </a:extLst>
          </p:cNvPr>
          <p:cNvSpPr>
            <a:spLocks noGrp="1"/>
          </p:cNvSpPr>
          <p:nvPr>
            <p:ph type="title"/>
          </p:nvPr>
        </p:nvSpPr>
        <p:spPr>
          <a:xfrm>
            <a:off x="2249989" y="521632"/>
            <a:ext cx="7729728" cy="1188720"/>
          </a:xfrm>
        </p:spPr>
        <p:txBody>
          <a:bodyPr/>
          <a:lstStyle/>
          <a:p>
            <a:r>
              <a:rPr lang="en-US" dirty="0"/>
              <a:t>al-</a:t>
            </a:r>
            <a:r>
              <a:rPr lang="en-US" dirty="0" err="1"/>
              <a:t>Khwarizm</a:t>
            </a:r>
            <a:endParaRPr lang="en-US" dirty="0"/>
          </a:p>
        </p:txBody>
      </p:sp>
      <p:sp>
        <p:nvSpPr>
          <p:cNvPr id="3" name="Content Placeholder 2">
            <a:extLst>
              <a:ext uri="{FF2B5EF4-FFF2-40B4-BE49-F238E27FC236}">
                <a16:creationId xmlns:a16="http://schemas.microsoft.com/office/drawing/2014/main" id="{95F510CC-D96E-B245-B9DE-6B5CD5EC313A}"/>
              </a:ext>
            </a:extLst>
          </p:cNvPr>
          <p:cNvSpPr>
            <a:spLocks noGrp="1"/>
          </p:cNvSpPr>
          <p:nvPr>
            <p:ph idx="1"/>
          </p:nvPr>
        </p:nvSpPr>
        <p:spPr>
          <a:xfrm>
            <a:off x="1036948" y="1791094"/>
            <a:ext cx="10303497" cy="4675694"/>
          </a:xfrm>
        </p:spPr>
        <p:txBody>
          <a:bodyPr>
            <a:normAutofit fontScale="77500" lnSpcReduction="20000"/>
          </a:bodyPr>
          <a:lstStyle/>
          <a:p>
            <a:r>
              <a:rPr lang="en-US" dirty="0"/>
              <a:t>About 825, al-Khwarizmi wrote an Arabic language treatise on the Hindu–Arabic numeral system, </a:t>
            </a:r>
          </a:p>
          <a:p>
            <a:pPr lvl="1"/>
            <a:r>
              <a:rPr lang="en-US" dirty="0"/>
              <a:t>This was translated into Latin during the 12th century under the title </a:t>
            </a:r>
            <a:r>
              <a:rPr lang="en-US" i="1" dirty="0" err="1"/>
              <a:t>Algoritmi</a:t>
            </a:r>
            <a:r>
              <a:rPr lang="en-US" i="1" dirty="0"/>
              <a:t> de </a:t>
            </a:r>
            <a:r>
              <a:rPr lang="en-US" i="1" dirty="0" err="1"/>
              <a:t>numero</a:t>
            </a:r>
            <a:r>
              <a:rPr lang="en-US" i="1" dirty="0"/>
              <a:t> </a:t>
            </a:r>
            <a:r>
              <a:rPr lang="en-US" i="1" dirty="0" err="1"/>
              <a:t>Indorum</a:t>
            </a:r>
            <a:r>
              <a:rPr lang="en-US" dirty="0"/>
              <a:t>. </a:t>
            </a:r>
          </a:p>
          <a:p>
            <a:pPr lvl="1"/>
            <a:r>
              <a:rPr lang="en-US" dirty="0"/>
              <a:t>This title means "</a:t>
            </a:r>
            <a:r>
              <a:rPr lang="en-US" dirty="0" err="1"/>
              <a:t>Algoritmi</a:t>
            </a:r>
            <a:r>
              <a:rPr lang="en-US" dirty="0"/>
              <a:t> on the numbers of the Indians", where "</a:t>
            </a:r>
            <a:r>
              <a:rPr lang="en-US" dirty="0" err="1"/>
              <a:t>Algoritmi</a:t>
            </a:r>
            <a:r>
              <a:rPr lang="en-US" dirty="0"/>
              <a:t>" was the translator's Latinization of Al-Khwarizmi's name.</a:t>
            </a:r>
            <a:r>
              <a:rPr lang="en-US" baseline="30000" dirty="0">
                <a:hlinkClick r:id="rId2"/>
              </a:rPr>
              <a:t>[</a:t>
            </a:r>
            <a:endParaRPr lang="en-US" baseline="30000" dirty="0"/>
          </a:p>
          <a:p>
            <a:r>
              <a:rPr lang="en-US" dirty="0"/>
              <a:t>Al-Khwarizmi was the most widely read mathematician in Europe in the late Middle Ages, primarily through another of his books, the Algebra. </a:t>
            </a:r>
          </a:p>
          <a:p>
            <a:r>
              <a:rPr lang="en-US" dirty="0"/>
              <a:t>In late medieval Latin, </a:t>
            </a:r>
            <a:r>
              <a:rPr lang="en-US" i="1" dirty="0" err="1"/>
              <a:t>algorismus</a:t>
            </a:r>
            <a:r>
              <a:rPr lang="en-US" dirty="0"/>
              <a:t>, English 'algorism', the corruption of his name, simply meant the "decimal number system". </a:t>
            </a:r>
          </a:p>
          <a:p>
            <a:r>
              <a:rPr lang="en-US" dirty="0"/>
              <a:t>In the 15th century, under the influence of the Greek word </a:t>
            </a:r>
            <a:r>
              <a:rPr lang="el-GR" dirty="0" err="1"/>
              <a:t>ἀριθμός</a:t>
            </a:r>
            <a:r>
              <a:rPr lang="el-GR" dirty="0"/>
              <a:t> '</a:t>
            </a:r>
            <a:r>
              <a:rPr lang="en-US" dirty="0"/>
              <a:t>number' (</a:t>
            </a:r>
            <a:r>
              <a:rPr lang="en-US" i="1" dirty="0"/>
              <a:t>cf.</a:t>
            </a:r>
            <a:r>
              <a:rPr lang="en-US" dirty="0"/>
              <a:t> 'arithmetic'), the Latin word was altered to </a:t>
            </a:r>
            <a:r>
              <a:rPr lang="en-US" i="1" dirty="0" err="1"/>
              <a:t>algorithmus</a:t>
            </a:r>
            <a:r>
              <a:rPr lang="en-US" dirty="0"/>
              <a:t>, </a:t>
            </a:r>
          </a:p>
          <a:p>
            <a:pPr lvl="1"/>
            <a:r>
              <a:rPr lang="en-US" dirty="0"/>
              <a:t>and the corresponding English term 'algorithm' is first attested in the 17th century; </a:t>
            </a:r>
          </a:p>
          <a:p>
            <a:pPr lvl="1"/>
            <a:r>
              <a:rPr lang="en-US" dirty="0"/>
              <a:t>the modern sense was introduced in the 19th century.</a:t>
            </a:r>
          </a:p>
          <a:p>
            <a:r>
              <a:rPr lang="en-US" dirty="0"/>
              <a:t>In English, it was first used in about 1230 and then by Chaucer in 1391. </a:t>
            </a:r>
          </a:p>
          <a:p>
            <a:r>
              <a:rPr lang="en-US" dirty="0"/>
              <a:t>English adopted the French term, but it wasn't until the late 19th century that "algorithm" took on the meaning that it has in modern English.</a:t>
            </a:r>
          </a:p>
          <a:p>
            <a:endParaRPr lang="en-US" dirty="0"/>
          </a:p>
        </p:txBody>
      </p:sp>
      <p:sp>
        <p:nvSpPr>
          <p:cNvPr id="4" name="Slide Number Placeholder 3">
            <a:extLst>
              <a:ext uri="{FF2B5EF4-FFF2-40B4-BE49-F238E27FC236}">
                <a16:creationId xmlns:a16="http://schemas.microsoft.com/office/drawing/2014/main" id="{9D38D8E3-06D5-CA4E-8714-EDF4900134BB}"/>
              </a:ext>
            </a:extLst>
          </p:cNvPr>
          <p:cNvSpPr>
            <a:spLocks noGrp="1"/>
          </p:cNvSpPr>
          <p:nvPr>
            <p:ph type="sldNum" sz="quarter" idx="12"/>
          </p:nvPr>
        </p:nvSpPr>
        <p:spPr/>
        <p:txBody>
          <a:bodyPr/>
          <a:lstStyle/>
          <a:p>
            <a:fld id="{062F9175-79B1-7144-A30E-071A9224BA5C}" type="slidenum">
              <a:rPr lang="en-US" smtClean="0"/>
              <a:t>6</a:t>
            </a:fld>
            <a:endParaRPr lang="en-US"/>
          </a:p>
        </p:txBody>
      </p:sp>
    </p:spTree>
    <p:extLst>
      <p:ext uri="{BB962C8B-B14F-4D97-AF65-F5344CB8AC3E}">
        <p14:creationId xmlns:p14="http://schemas.microsoft.com/office/powerpoint/2010/main" val="153439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250A-0668-3B47-A286-A296B6FCF80E}"/>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6C206C42-35C1-624C-B2F9-27DA30D89FE8}"/>
              </a:ext>
            </a:extLst>
          </p:cNvPr>
          <p:cNvSpPr>
            <a:spLocks noGrp="1"/>
          </p:cNvSpPr>
          <p:nvPr>
            <p:ph idx="1"/>
          </p:nvPr>
        </p:nvSpPr>
        <p:spPr/>
        <p:txBody>
          <a:bodyPr/>
          <a:lstStyle/>
          <a:p>
            <a:r>
              <a:rPr lang="en-US" dirty="0"/>
              <a:t>Algorithms and data structures are bound together</a:t>
            </a:r>
          </a:p>
          <a:p>
            <a:r>
              <a:rPr lang="en-US" dirty="0"/>
              <a:t>ADT</a:t>
            </a:r>
          </a:p>
          <a:p>
            <a:pPr lvl="1"/>
            <a:r>
              <a:rPr lang="en-US" dirty="0"/>
              <a:t>Abstract data type</a:t>
            </a:r>
          </a:p>
          <a:p>
            <a:pPr lvl="1"/>
            <a:r>
              <a:rPr lang="en-US" dirty="0"/>
              <a:t>The specification of a data type (data structure) whose implementation is hidden</a:t>
            </a:r>
          </a:p>
          <a:p>
            <a:pPr lvl="1"/>
            <a:r>
              <a:rPr lang="en-US" dirty="0"/>
              <a:t>Allow for encapsulation</a:t>
            </a:r>
          </a:p>
          <a:p>
            <a:r>
              <a:rPr lang="en-US" dirty="0"/>
              <a:t>API</a:t>
            </a:r>
          </a:p>
          <a:p>
            <a:pPr lvl="1"/>
            <a:r>
              <a:rPr lang="en-US" dirty="0"/>
              <a:t>Application programming interface</a:t>
            </a:r>
          </a:p>
        </p:txBody>
      </p:sp>
      <p:sp>
        <p:nvSpPr>
          <p:cNvPr id="4" name="Slide Number Placeholder 3">
            <a:extLst>
              <a:ext uri="{FF2B5EF4-FFF2-40B4-BE49-F238E27FC236}">
                <a16:creationId xmlns:a16="http://schemas.microsoft.com/office/drawing/2014/main" id="{A129AC8F-334C-F946-B34A-973722229DA8}"/>
              </a:ext>
            </a:extLst>
          </p:cNvPr>
          <p:cNvSpPr>
            <a:spLocks noGrp="1"/>
          </p:cNvSpPr>
          <p:nvPr>
            <p:ph type="sldNum" sz="quarter" idx="12"/>
          </p:nvPr>
        </p:nvSpPr>
        <p:spPr/>
        <p:txBody>
          <a:bodyPr/>
          <a:lstStyle/>
          <a:p>
            <a:fld id="{062F9175-79B1-7144-A30E-071A9224BA5C}" type="slidenum">
              <a:rPr lang="en-US" smtClean="0"/>
              <a:t>7</a:t>
            </a:fld>
            <a:endParaRPr lang="en-US"/>
          </a:p>
        </p:txBody>
      </p:sp>
    </p:spTree>
    <p:extLst>
      <p:ext uri="{BB962C8B-B14F-4D97-AF65-F5344CB8AC3E}">
        <p14:creationId xmlns:p14="http://schemas.microsoft.com/office/powerpoint/2010/main" val="391416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1AAC-B343-1946-A911-22681F7A8C6D}"/>
              </a:ext>
            </a:extLst>
          </p:cNvPr>
          <p:cNvSpPr>
            <a:spLocks noGrp="1"/>
          </p:cNvSpPr>
          <p:nvPr>
            <p:ph type="title"/>
          </p:nvPr>
        </p:nvSpPr>
        <p:spPr/>
        <p:txBody>
          <a:bodyPr/>
          <a:lstStyle/>
          <a:p>
            <a:r>
              <a:rPr lang="en-US" dirty="0"/>
              <a:t>Algorithm Performance Analysis</a:t>
            </a:r>
          </a:p>
        </p:txBody>
      </p:sp>
      <p:sp>
        <p:nvSpPr>
          <p:cNvPr id="3" name="Content Placeholder 2">
            <a:extLst>
              <a:ext uri="{FF2B5EF4-FFF2-40B4-BE49-F238E27FC236}">
                <a16:creationId xmlns:a16="http://schemas.microsoft.com/office/drawing/2014/main" id="{9BA6734D-A9F7-054A-BF86-BA6E850FD647}"/>
              </a:ext>
            </a:extLst>
          </p:cNvPr>
          <p:cNvSpPr>
            <a:spLocks noGrp="1"/>
          </p:cNvSpPr>
          <p:nvPr>
            <p:ph idx="1"/>
          </p:nvPr>
        </p:nvSpPr>
        <p:spPr/>
        <p:txBody>
          <a:bodyPr/>
          <a:lstStyle/>
          <a:p>
            <a:r>
              <a:rPr lang="en-US" dirty="0"/>
              <a:t>Theoretical</a:t>
            </a:r>
          </a:p>
          <a:p>
            <a:pPr lvl="1"/>
            <a:r>
              <a:rPr lang="en-US" dirty="0"/>
              <a:t>Asymptotic analysis</a:t>
            </a:r>
          </a:p>
          <a:p>
            <a:pPr lvl="1"/>
            <a:r>
              <a:rPr lang="en-US" dirty="0"/>
              <a:t>Big O notation</a:t>
            </a:r>
          </a:p>
          <a:p>
            <a:r>
              <a:rPr lang="en-US" dirty="0"/>
              <a:t>Experimental</a:t>
            </a:r>
          </a:p>
          <a:p>
            <a:pPr lvl="1"/>
            <a:r>
              <a:rPr lang="en-US" dirty="0"/>
              <a:t>Timing </a:t>
            </a:r>
          </a:p>
          <a:p>
            <a:pPr lvl="1"/>
            <a:r>
              <a:rPr lang="en-US" dirty="0"/>
              <a:t>Benchmarking</a:t>
            </a:r>
          </a:p>
          <a:p>
            <a:pPr lvl="1"/>
            <a:r>
              <a:rPr lang="en-US" dirty="0"/>
              <a:t>Randomized data to get statistical significance</a:t>
            </a:r>
          </a:p>
        </p:txBody>
      </p:sp>
      <p:sp>
        <p:nvSpPr>
          <p:cNvPr id="4" name="Slide Number Placeholder 3">
            <a:extLst>
              <a:ext uri="{FF2B5EF4-FFF2-40B4-BE49-F238E27FC236}">
                <a16:creationId xmlns:a16="http://schemas.microsoft.com/office/drawing/2014/main" id="{FC04242A-6214-4C4C-94C9-DEA62BA94FF6}"/>
              </a:ext>
            </a:extLst>
          </p:cNvPr>
          <p:cNvSpPr>
            <a:spLocks noGrp="1"/>
          </p:cNvSpPr>
          <p:nvPr>
            <p:ph type="sldNum" sz="quarter" idx="12"/>
          </p:nvPr>
        </p:nvSpPr>
        <p:spPr/>
        <p:txBody>
          <a:bodyPr/>
          <a:lstStyle/>
          <a:p>
            <a:fld id="{062F9175-79B1-7144-A30E-071A9224BA5C}" type="slidenum">
              <a:rPr lang="en-US" smtClean="0"/>
              <a:t>8</a:t>
            </a:fld>
            <a:endParaRPr lang="en-US"/>
          </a:p>
        </p:txBody>
      </p:sp>
    </p:spTree>
    <p:extLst>
      <p:ext uri="{BB962C8B-B14F-4D97-AF65-F5344CB8AC3E}">
        <p14:creationId xmlns:p14="http://schemas.microsoft.com/office/powerpoint/2010/main" val="2923497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A275-DB6F-8844-817C-28D4A9397492}"/>
              </a:ext>
            </a:extLst>
          </p:cNvPr>
          <p:cNvSpPr>
            <a:spLocks noGrp="1"/>
          </p:cNvSpPr>
          <p:nvPr>
            <p:ph type="title"/>
          </p:nvPr>
        </p:nvSpPr>
        <p:spPr/>
        <p:txBody>
          <a:bodyPr/>
          <a:lstStyle/>
          <a:p>
            <a:r>
              <a:rPr lang="en-US" dirty="0"/>
              <a:t>Algorithm Performance Analysis</a:t>
            </a:r>
          </a:p>
        </p:txBody>
      </p:sp>
      <p:sp>
        <p:nvSpPr>
          <p:cNvPr id="3" name="Content Placeholder 2">
            <a:extLst>
              <a:ext uri="{FF2B5EF4-FFF2-40B4-BE49-F238E27FC236}">
                <a16:creationId xmlns:a16="http://schemas.microsoft.com/office/drawing/2014/main" id="{B53DCC61-ACBE-A24A-964F-09D853F37973}"/>
              </a:ext>
            </a:extLst>
          </p:cNvPr>
          <p:cNvSpPr>
            <a:spLocks noGrp="1"/>
          </p:cNvSpPr>
          <p:nvPr>
            <p:ph idx="1"/>
          </p:nvPr>
        </p:nvSpPr>
        <p:spPr/>
        <p:txBody>
          <a:bodyPr/>
          <a:lstStyle/>
          <a:p>
            <a:r>
              <a:rPr lang="en-US" dirty="0"/>
              <a:t>Time</a:t>
            </a:r>
          </a:p>
          <a:p>
            <a:r>
              <a:rPr lang="en-US" dirty="0"/>
              <a:t>Space</a:t>
            </a:r>
          </a:p>
        </p:txBody>
      </p:sp>
      <p:sp>
        <p:nvSpPr>
          <p:cNvPr id="4" name="Slide Number Placeholder 3">
            <a:extLst>
              <a:ext uri="{FF2B5EF4-FFF2-40B4-BE49-F238E27FC236}">
                <a16:creationId xmlns:a16="http://schemas.microsoft.com/office/drawing/2014/main" id="{0A0B1979-BB02-294F-9FA0-455AE3EB13D1}"/>
              </a:ext>
            </a:extLst>
          </p:cNvPr>
          <p:cNvSpPr>
            <a:spLocks noGrp="1"/>
          </p:cNvSpPr>
          <p:nvPr>
            <p:ph type="sldNum" sz="quarter" idx="12"/>
          </p:nvPr>
        </p:nvSpPr>
        <p:spPr/>
        <p:txBody>
          <a:bodyPr/>
          <a:lstStyle/>
          <a:p>
            <a:fld id="{062F9175-79B1-7144-A30E-071A9224BA5C}" type="slidenum">
              <a:rPr lang="en-US" smtClean="0"/>
              <a:t>9</a:t>
            </a:fld>
            <a:endParaRPr lang="en-US"/>
          </a:p>
        </p:txBody>
      </p:sp>
    </p:spTree>
    <p:extLst>
      <p:ext uri="{BB962C8B-B14F-4D97-AF65-F5344CB8AC3E}">
        <p14:creationId xmlns:p14="http://schemas.microsoft.com/office/powerpoint/2010/main" val="2213221501"/>
      </p:ext>
    </p:extLst>
  </p:cSld>
  <p:clrMapOvr>
    <a:masterClrMapping/>
  </p:clrMapOvr>
</p:sld>
</file>

<file path=ppt/theme/theme1.xml><?xml version="1.0" encoding="utf-8"?>
<a:theme xmlns:a="http://schemas.openxmlformats.org/drawingml/2006/main" name="Parce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TotalTime>
  <Words>251</Words>
  <Application>Microsoft Macintosh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Corbel</vt:lpstr>
      <vt:lpstr>Gill Sans MT</vt:lpstr>
      <vt:lpstr>Majalla UI</vt:lpstr>
      <vt:lpstr>Symbol</vt:lpstr>
      <vt:lpstr>Parcel</vt:lpstr>
      <vt:lpstr>Algorithms</vt:lpstr>
      <vt:lpstr>What is an Algorithm? </vt:lpstr>
      <vt:lpstr>Properties of an Algorithm</vt:lpstr>
      <vt:lpstr>Church-Turing thesis</vt:lpstr>
      <vt:lpstr>Etymology (Wikipedia)</vt:lpstr>
      <vt:lpstr>al-Khwarizm</vt:lpstr>
      <vt:lpstr>Data Structures</vt:lpstr>
      <vt:lpstr>Algorithm Performance Analysis</vt:lpstr>
      <vt:lpstr>Algorithm Performance Analysis</vt:lpstr>
      <vt:lpstr>Algorithm Correctness</vt:lpstr>
      <vt:lpstr>TextbooK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Microsoft Office User</dc:creator>
  <cp:lastModifiedBy>Microsoft Office User</cp:lastModifiedBy>
  <cp:revision>14</cp:revision>
  <dcterms:created xsi:type="dcterms:W3CDTF">2019-01-29T13:54:20Z</dcterms:created>
  <dcterms:modified xsi:type="dcterms:W3CDTF">2019-01-29T19:21:53Z</dcterms:modified>
</cp:coreProperties>
</file>