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7"/>
  </p:notesMasterIdLst>
  <p:sldIdLst>
    <p:sldId id="256" r:id="rId2"/>
    <p:sldId id="274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68" r:id="rId11"/>
    <p:sldId id="26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39"/>
  </p:normalViewPr>
  <p:slideViewPr>
    <p:cSldViewPr snapToGrid="0" snapToObjects="1">
      <p:cViewPr varScale="1">
        <p:scale>
          <a:sx n="130" d="100"/>
          <a:sy n="130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1B34-4800-7341-9E82-A84C4B6A7570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1C9-FBBD-D249-8B94-7FB992A8802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195-D670-4048-8AF6-6965FFB76C9A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50B3-09CE-7F43-8D68-A0235A4DABA0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775-1512-3340-95DC-73B2433503CA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27A-E453-0F45-A20D-8EB81F8E5863}" type="datetime1">
              <a:rPr lang="en-US" smtClean="0"/>
              <a:t>1/30/19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4-E6E7-E247-B337-7B943667F09B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69B2-8155-C245-B265-4F1C9852C84A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C50C-FFE2-284B-82DD-11BC6DF47352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6E12-2D4C-404C-88FF-11D1B6AA1122}" type="datetime1">
              <a:rPr lang="en-US" smtClean="0"/>
              <a:t>1/30/19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45055E-288A-DA47-8C6F-18133526C7AE}" type="datetime1">
              <a:rPr lang="en-US" smtClean="0"/>
              <a:t>1/30/19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5044E5-E893-1044-81DD-B42668B58F3F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-wayne/algs4/blob/master/src/main/java/edu/princeton/cs/algs4/ResizingArrayStack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-wayne/algs4/blob/master/src/main/java/edu/princeton/cs/algs4/Stack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-wayne/algs4/blob/master/src/main/java/edu/princeton/cs/algs4/Bag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2E51-6C62-C143-A7C3-EBB6EA9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0E9B-07C1-2B45-8226-A2771F96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422787"/>
            <a:ext cx="10368697" cy="61608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 /**</a:t>
            </a:r>
          </a:p>
          <a:p>
            <a:pPr marL="0" indent="0">
              <a:buNone/>
            </a:pPr>
            <a:r>
              <a:rPr lang="en-US" dirty="0"/>
              <a:t>     * Unit tests the {@code Bag} data type.</a:t>
            </a:r>
          </a:p>
          <a:p>
            <a:pPr marL="0" indent="0">
              <a:buNone/>
            </a:pPr>
            <a:r>
              <a:rPr lang="en-US" dirty="0"/>
              <a:t>     *</a:t>
            </a:r>
          </a:p>
          <a:p>
            <a:pPr marL="0" indent="0">
              <a:buNone/>
            </a:pPr>
            <a:r>
              <a:rPr lang="en-US" dirty="0"/>
              <a:t>    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the command-line arguments</a:t>
            </a:r>
          </a:p>
          <a:p>
            <a:pPr marL="0" indent="0">
              <a:buNone/>
            </a:pPr>
            <a:r>
              <a:rPr lang="en-US" dirty="0"/>
              <a:t>     */</a:t>
            </a:r>
          </a:p>
          <a:p>
            <a:pPr marL="0" indent="0">
              <a:buNone/>
            </a:pPr>
            <a:r>
              <a:rPr lang="en-US" dirty="0"/>
              <a:t>   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       Bag&lt;String&gt; bag = new Bag&lt;String&gt;();</a:t>
            </a:r>
          </a:p>
          <a:p>
            <a:pPr marL="0" indent="0">
              <a:buNone/>
            </a:pPr>
            <a:r>
              <a:rPr lang="en-US" dirty="0"/>
              <a:t>        while (!</a:t>
            </a:r>
            <a:r>
              <a:rPr lang="en-US" dirty="0" err="1"/>
              <a:t>StdIn.isEmpty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            String item = </a:t>
            </a:r>
            <a:r>
              <a:rPr lang="en-US" dirty="0" err="1"/>
              <a:t>StdIn.readString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bag.add</a:t>
            </a:r>
            <a:r>
              <a:rPr lang="en-US" dirty="0"/>
              <a:t>(item);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StdOut.println</a:t>
            </a:r>
            <a:r>
              <a:rPr lang="en-US" dirty="0"/>
              <a:t>("size of bag = " + </a:t>
            </a:r>
            <a:r>
              <a:rPr lang="en-US" dirty="0" err="1"/>
              <a:t>bag.size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       for (String s : bag)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StdOut.println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54DE-3F51-8C41-AB13-53131E8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DAD8-CEAF-D046-A1FE-9D60F2E7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501445"/>
            <a:ext cx="8821789" cy="5850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 </a:t>
            </a:r>
            <a:r>
              <a:rPr lang="en-US"/>
              <a:t>      Bag</a:t>
            </a:r>
            <a:r>
              <a:rPr lang="en-US" dirty="0"/>
              <a:t>&lt;Double&gt; numbers = new Bag&lt;Double&gt;();</a:t>
            </a:r>
          </a:p>
          <a:p>
            <a:pPr marL="0" indent="0">
              <a:buNone/>
            </a:pPr>
            <a:r>
              <a:rPr lang="en-US" dirty="0"/>
              <a:t>        while (!</a:t>
            </a:r>
            <a:r>
              <a:rPr lang="en-US" dirty="0" err="1"/>
              <a:t>StdIn.isEmpty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/>
              <a:t>       	 </a:t>
            </a:r>
            <a:r>
              <a:rPr lang="en-US" dirty="0" err="1"/>
              <a:t>numbers.add</a:t>
            </a:r>
            <a:r>
              <a:rPr lang="en-US" dirty="0"/>
              <a:t>(</a:t>
            </a:r>
            <a:r>
              <a:rPr lang="en-US" dirty="0" err="1"/>
              <a:t>StdIn.readDouble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numbers.size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      </a:t>
            </a:r>
          </a:p>
          <a:p>
            <a:pPr marL="0" indent="0">
              <a:buNone/>
            </a:pPr>
            <a:r>
              <a:rPr lang="en-US" dirty="0"/>
              <a:t>        double sum = 0.0;</a:t>
            </a:r>
          </a:p>
          <a:p>
            <a:pPr marL="0" indent="0">
              <a:buNone/>
            </a:pPr>
            <a:r>
              <a:rPr lang="en-US" dirty="0"/>
              <a:t>        for ( double x : numbers)</a:t>
            </a:r>
          </a:p>
          <a:p>
            <a:pPr marL="0" indent="0">
              <a:buNone/>
            </a:pPr>
            <a:r>
              <a:rPr lang="en-US" dirty="0"/>
              <a:t>       	 sum += x;</a:t>
            </a:r>
          </a:p>
          <a:p>
            <a:pPr marL="0" indent="0">
              <a:buNone/>
            </a:pPr>
            <a:r>
              <a:rPr lang="en-US" dirty="0"/>
              <a:t>        double mean = sum/N;</a:t>
            </a:r>
          </a:p>
          <a:p>
            <a:pPr marL="0" indent="0">
              <a:buNone/>
            </a:pPr>
            <a:r>
              <a:rPr lang="en-US" dirty="0"/>
              <a:t>        </a:t>
            </a:r>
          </a:p>
          <a:p>
            <a:pPr marL="0" indent="0">
              <a:buNone/>
            </a:pPr>
            <a:r>
              <a:rPr lang="en-US" dirty="0"/>
              <a:t>        sum = 0.0;</a:t>
            </a:r>
          </a:p>
          <a:p>
            <a:pPr marL="0" indent="0">
              <a:buNone/>
            </a:pPr>
            <a:r>
              <a:rPr lang="en-US" dirty="0"/>
              <a:t>        for (double x : numbers)</a:t>
            </a:r>
          </a:p>
          <a:p>
            <a:pPr marL="0" indent="0">
              <a:buNone/>
            </a:pPr>
            <a:r>
              <a:rPr lang="en-US" dirty="0"/>
              <a:t>      	  sum += (x- mean)*(x - mean);</a:t>
            </a:r>
          </a:p>
          <a:p>
            <a:pPr marL="0" indent="0">
              <a:buNone/>
            </a:pPr>
            <a:r>
              <a:rPr lang="en-US" dirty="0"/>
              <a:t>        double </a:t>
            </a:r>
            <a:r>
              <a:rPr lang="en-US" dirty="0" err="1"/>
              <a:t>std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(sum/(N-1));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StdOut.printf</a:t>
            </a:r>
            <a:r>
              <a:rPr lang="en-US" dirty="0"/>
              <a:t>("Mean: %.2f\n", mean);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StdOut.printf</a:t>
            </a:r>
            <a:r>
              <a:rPr lang="en-US" dirty="0"/>
              <a:t>("</a:t>
            </a:r>
            <a:r>
              <a:rPr lang="en-US" dirty="0" err="1"/>
              <a:t>Std</a:t>
            </a:r>
            <a:r>
              <a:rPr lang="en-US" dirty="0"/>
              <a:t> dev: %.2f\n",  </a:t>
            </a:r>
            <a:r>
              <a:rPr lang="en-US" dirty="0" err="1"/>
              <a:t>std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B3C2-C7E1-CE47-BEC4-AC30C5B5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DC81-B785-1646-B439-38784C5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stack to evaluate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3012-2A07-6544-A8F1-07667BD8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the value of a parenthesized arithmetic expression:</a:t>
            </a:r>
          </a:p>
          <a:p>
            <a:pPr lvl="1"/>
            <a:r>
              <a:rPr lang="en-US" dirty="0"/>
              <a:t>17 + ( -3 + ( 45 + 71 ) * ( 675 – 34) / 2 ) * (-345 + 27)</a:t>
            </a:r>
          </a:p>
          <a:p>
            <a:pPr lvl="1"/>
            <a:r>
              <a:rPr lang="en-US" dirty="0"/>
              <a:t>These could be variables that have values.</a:t>
            </a:r>
          </a:p>
          <a:p>
            <a:r>
              <a:rPr lang="en-US" dirty="0"/>
              <a:t>See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F6F9-7BE6-C243-B313-A94FC9B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3602-396D-4E4F-A0AD-99300346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5" y="393290"/>
            <a:ext cx="9424800" cy="6190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from </a:t>
            </a:r>
            <a:r>
              <a:rPr lang="en-US" u="sng" dirty="0"/>
              <a:t>Sedgewick</a:t>
            </a:r>
            <a:r>
              <a:rPr lang="en-US" dirty="0"/>
              <a:t> and </a:t>
            </a:r>
            <a:r>
              <a:rPr lang="en-US" u="sng" dirty="0"/>
              <a:t>Wayne</a:t>
            </a:r>
            <a:r>
              <a:rPr lang="en-US" dirty="0"/>
              <a:t>, p. 129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public class Evaluate {</a:t>
            </a:r>
          </a:p>
          <a:p>
            <a:pPr marL="0" indent="0">
              <a:buNone/>
            </a:pPr>
            <a:r>
              <a:rPr lang="en-US" dirty="0"/>
              <a:t> 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228600" lvl="1" indent="0">
              <a:buNone/>
            </a:pPr>
            <a:r>
              <a:rPr lang="en-US" sz="2400" dirty="0"/>
              <a:t>          Stack&lt;String&gt; ops = new Stack&lt;String&gt;();</a:t>
            </a:r>
          </a:p>
          <a:p>
            <a:pPr marL="228600" lvl="1" indent="0">
              <a:buNone/>
            </a:pPr>
            <a:r>
              <a:rPr lang="en-US" sz="2400" dirty="0"/>
              <a:t>          Stack&lt;Double&gt; </a:t>
            </a:r>
            <a:r>
              <a:rPr lang="en-US" sz="2400" dirty="0" err="1"/>
              <a:t>vals</a:t>
            </a:r>
            <a:r>
              <a:rPr lang="en-US" sz="2400" dirty="0"/>
              <a:t> = new Stack&lt;Double&gt;();</a:t>
            </a:r>
          </a:p>
          <a:p>
            <a:pPr marL="228600" lvl="1" indent="0">
              <a:buNone/>
            </a:pPr>
            <a:r>
              <a:rPr lang="en-US" sz="2400" dirty="0"/>
              <a:t>         while (!</a:t>
            </a:r>
            <a:r>
              <a:rPr lang="en-US" sz="2400" dirty="0" err="1"/>
              <a:t>StdIn.isEmpty</a:t>
            </a:r>
            <a:r>
              <a:rPr lang="en-US" sz="2400" dirty="0"/>
              <a:t>())</a:t>
            </a:r>
          </a:p>
          <a:p>
            <a:pPr marL="228600" lvl="1" indent="0">
              <a:buNone/>
            </a:pPr>
            <a:r>
              <a:rPr lang="en-US" sz="2400" dirty="0"/>
              <a:t>          { // read token, push if operator</a:t>
            </a:r>
          </a:p>
          <a:p>
            <a:pPr marL="914400" lvl="4" indent="0">
              <a:buNone/>
            </a:pPr>
            <a:r>
              <a:rPr lang="en-US" sz="2400" dirty="0"/>
              <a:t>	String s = </a:t>
            </a:r>
            <a:r>
              <a:rPr lang="en-US" sz="2400" dirty="0" err="1"/>
              <a:t>StdIn.readString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dirty="0"/>
              <a:t>		if     (</a:t>
            </a:r>
            <a:r>
              <a:rPr lang="en-US" dirty="0" err="1"/>
              <a:t>s.equals</a:t>
            </a:r>
            <a:r>
              <a:rPr lang="en-US" dirty="0"/>
              <a:t>("(")) ;  // ignore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("+"))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("-"))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("*"))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("/"))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("sqrt"))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s.equals</a:t>
            </a:r>
            <a:r>
              <a:rPr lang="en-US" dirty="0"/>
              <a:t>(")"))</a:t>
            </a:r>
          </a:p>
          <a:p>
            <a:pPr marL="0" indent="0">
              <a:buNone/>
            </a:pPr>
            <a:r>
              <a:rPr lang="en-US" dirty="0"/>
              <a:t>    		{ // Pop, evaluate and push result if token is ")"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3DEC0-C228-1D44-9331-BAB76B14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EBE-36C9-C048-941D-09D36334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344129"/>
            <a:ext cx="8821789" cy="5997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String op = </a:t>
            </a:r>
            <a:r>
              <a:rPr lang="en-US" dirty="0" err="1"/>
              <a:t>ops.pop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double v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if (</a:t>
            </a:r>
            <a:r>
              <a:rPr lang="en-US" dirty="0" err="1"/>
              <a:t>op.equals</a:t>
            </a:r>
            <a:r>
              <a:rPr lang="en-US" dirty="0"/>
              <a:t>("+")) v = </a:t>
            </a:r>
            <a:r>
              <a:rPr lang="en-US" dirty="0" err="1"/>
              <a:t>vals.pop</a:t>
            </a:r>
            <a:r>
              <a:rPr lang="en-US" dirty="0"/>
              <a:t>() + v;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op.equals</a:t>
            </a:r>
            <a:r>
              <a:rPr lang="en-US" dirty="0"/>
              <a:t>("-")) v = </a:t>
            </a:r>
            <a:r>
              <a:rPr lang="en-US" dirty="0" err="1"/>
              <a:t>vals.pop</a:t>
            </a:r>
            <a:r>
              <a:rPr lang="en-US" dirty="0"/>
              <a:t>() - v;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op.equals</a:t>
            </a:r>
            <a:r>
              <a:rPr lang="en-US" dirty="0"/>
              <a:t>("*")) v = </a:t>
            </a:r>
            <a:r>
              <a:rPr lang="en-US" dirty="0" err="1"/>
              <a:t>vals.pop</a:t>
            </a:r>
            <a:r>
              <a:rPr lang="en-US" dirty="0"/>
              <a:t>() * v;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op.equals</a:t>
            </a:r>
            <a:r>
              <a:rPr lang="en-US" dirty="0"/>
              <a:t>("/")) v = </a:t>
            </a:r>
            <a:r>
              <a:rPr lang="en-US" dirty="0" err="1"/>
              <a:t>vals.pop</a:t>
            </a:r>
            <a:r>
              <a:rPr lang="en-US" dirty="0"/>
              <a:t>() / v;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op.equals</a:t>
            </a:r>
            <a:r>
              <a:rPr lang="en-US" dirty="0"/>
              <a:t>("sqrt")) v = </a:t>
            </a:r>
            <a:r>
              <a:rPr lang="en-US" dirty="0" err="1"/>
              <a:t>Math.sqrt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vals.push</a:t>
            </a:r>
            <a:r>
              <a:rPr lang="en-US" dirty="0"/>
              <a:t>(v);;</a:t>
            </a:r>
          </a:p>
          <a:p>
            <a:pPr marL="0" indent="0">
              <a:buNone/>
            </a:pPr>
            <a:r>
              <a:rPr lang="en-US" dirty="0"/>
              <a:t>	}  // token not </a:t>
            </a:r>
            <a:r>
              <a:rPr lang="en-US" u="sng" dirty="0" err="1"/>
              <a:t>opeartor</a:t>
            </a:r>
            <a:r>
              <a:rPr lang="en-US" dirty="0"/>
              <a:t> or </a:t>
            </a:r>
            <a:r>
              <a:rPr lang="en-US" u="sng" dirty="0" err="1"/>
              <a:t>paren</a:t>
            </a:r>
            <a:r>
              <a:rPr lang="en-US" dirty="0"/>
              <a:t>: push double value</a:t>
            </a:r>
          </a:p>
          <a:p>
            <a:pPr marL="0" indent="0">
              <a:buNone/>
            </a:pPr>
            <a:r>
              <a:rPr lang="en-US" dirty="0"/>
              <a:t>	else </a:t>
            </a:r>
            <a:r>
              <a:rPr lang="en-US" dirty="0" err="1"/>
              <a:t>vals.push</a:t>
            </a:r>
            <a:r>
              <a:rPr lang="en-US" dirty="0"/>
              <a:t>(</a:t>
            </a:r>
            <a:r>
              <a:rPr lang="en-US" dirty="0" err="1"/>
              <a:t>Double.parseDouble</a:t>
            </a:r>
            <a:r>
              <a:rPr lang="en-US" dirty="0"/>
              <a:t>(s));</a:t>
            </a:r>
          </a:p>
          <a:p>
            <a:pPr marL="0" indent="0">
              <a:buNone/>
            </a:pPr>
            <a:r>
              <a:rPr lang="en-US" dirty="0"/>
              <a:t>     };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StdOut.println</a:t>
            </a:r>
            <a:r>
              <a:rPr lang="en-US" dirty="0"/>
              <a:t>(</a:t>
            </a:r>
            <a:r>
              <a:rPr lang="en-US" dirty="0" err="1"/>
              <a:t>vals.pop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DB39-4E14-6545-8783-2D9D6325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7EE-B389-6246-9F03-52EBE9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CE6D-557A-E842-9586-DC46C9A7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with fixed capacity  -- see code on next slide</a:t>
            </a:r>
          </a:p>
          <a:p>
            <a:r>
              <a:rPr lang="en-US" dirty="0"/>
              <a:t>How much time do push and pop require?</a:t>
            </a:r>
          </a:p>
          <a:p>
            <a:pPr lvl="1"/>
            <a:r>
              <a:rPr lang="en-US" dirty="0"/>
              <a:t>Is there time dependent on the size of the stack?</a:t>
            </a:r>
          </a:p>
          <a:p>
            <a:pPr lvl="1"/>
            <a:r>
              <a:rPr lang="en-US" dirty="0"/>
              <a:t>Constant time – independent of stack size</a:t>
            </a:r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Maximum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1AE0-0991-0B45-B117-5B11B855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DE73-C0FA-D94A-9599-414934A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930" y="570271"/>
            <a:ext cx="7315200" cy="60134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public class </a:t>
            </a:r>
            <a:r>
              <a:rPr lang="en-US" dirty="0" err="1"/>
              <a:t>FixedCapacityStack</a:t>
            </a:r>
            <a:r>
              <a:rPr lang="en-US" dirty="0"/>
              <a:t>&lt;Item&gt; {</a:t>
            </a:r>
          </a:p>
          <a:p>
            <a:pPr marL="0" indent="0">
              <a:buNone/>
            </a:pPr>
            <a:r>
              <a:rPr lang="en-US" dirty="0"/>
              <a:t> 	private Item[] </a:t>
            </a:r>
            <a:r>
              <a:rPr lang="en-US" dirty="0" err="1"/>
              <a:t>stackArray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	private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	 public </a:t>
            </a:r>
            <a:r>
              <a:rPr lang="en-US" dirty="0" err="1"/>
              <a:t>FixedCapacityStack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cap)</a:t>
            </a:r>
          </a:p>
          <a:p>
            <a:pPr marL="0" indent="0">
              <a:buNone/>
            </a:pPr>
            <a:r>
              <a:rPr lang="en-US" dirty="0"/>
              <a:t>	 { </a:t>
            </a:r>
            <a:r>
              <a:rPr lang="en-US" dirty="0" err="1"/>
              <a:t>stackArray</a:t>
            </a:r>
            <a:r>
              <a:rPr lang="en-US" dirty="0"/>
              <a:t> = </a:t>
            </a:r>
            <a:r>
              <a:rPr lang="en-US" u="sng" dirty="0"/>
              <a:t>( Item[]) new Object[cap]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 </a:t>
            </a:r>
          </a:p>
          <a:p>
            <a:pPr marL="0" indent="0">
              <a:buNone/>
            </a:pPr>
            <a:r>
              <a:rPr lang="en-US" dirty="0"/>
              <a:t> 	{ return N == 0;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	public </a:t>
            </a:r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pPr marL="0" indent="0">
              <a:buNone/>
            </a:pPr>
            <a:r>
              <a:rPr lang="en-US" dirty="0"/>
              <a:t> 	{ return N;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	public void </a:t>
            </a:r>
            <a:r>
              <a:rPr lang="en-US" dirty="0" err="1"/>
              <a:t>poush</a:t>
            </a:r>
            <a:r>
              <a:rPr lang="en-US" dirty="0"/>
              <a:t>(Item item)</a:t>
            </a:r>
          </a:p>
          <a:p>
            <a:pPr marL="0" indent="0">
              <a:buNone/>
            </a:pPr>
            <a:r>
              <a:rPr lang="en-US" dirty="0"/>
              <a:t> 	{  </a:t>
            </a:r>
            <a:r>
              <a:rPr lang="en-US" dirty="0" err="1"/>
              <a:t>stackArray</a:t>
            </a:r>
            <a:r>
              <a:rPr lang="en-US" dirty="0"/>
              <a:t>[N++] = item; 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	public Item pop()</a:t>
            </a:r>
          </a:p>
          <a:p>
            <a:pPr marL="0" indent="0">
              <a:buNone/>
            </a:pPr>
            <a:r>
              <a:rPr lang="en-US" dirty="0"/>
              <a:t>	 {  return </a:t>
            </a:r>
            <a:r>
              <a:rPr lang="en-US" dirty="0" err="1"/>
              <a:t>stackArray</a:t>
            </a:r>
            <a:r>
              <a:rPr lang="en-US" dirty="0"/>
              <a:t>[--N]; }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E6819-9286-0949-A4DA-6C643831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7855-59AA-BC4E-A4FC-A159873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Array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D85C-9BA9-454C-98B1-D1ACCA46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more room, we double the size</a:t>
            </a:r>
          </a:p>
          <a:p>
            <a:r>
              <a:rPr lang="en-US" dirty="0"/>
              <a:t>What, if anything, should we do when we pop?</a:t>
            </a:r>
          </a:p>
          <a:p>
            <a:r>
              <a:rPr lang="en-US" dirty="0"/>
              <a:t>See: </a:t>
            </a:r>
          </a:p>
          <a:p>
            <a:pPr lvl="1"/>
            <a:r>
              <a:rPr lang="en-US" sz="1400" dirty="0">
                <a:hlinkClick r:id="rId2"/>
              </a:rPr>
              <a:t>https://github.com/kevin-wayne/algs4/blob/master/src/main/java/edu/princeton/cs/algs4/ResizingArrayStack.java</a:t>
            </a:r>
            <a:endParaRPr lang="en-US" sz="1400" dirty="0"/>
          </a:p>
          <a:p>
            <a:r>
              <a:rPr lang="en-US" dirty="0"/>
              <a:t>What happens to the original space when we resize?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How does Java know that this is garbage?</a:t>
            </a:r>
          </a:p>
          <a:p>
            <a:pPr lvl="2"/>
            <a:r>
              <a:rPr lang="en-US" dirty="0"/>
              <a:t>See 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1279-AAEB-5A4D-A7E2-F2DF592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274B-6909-794F-A86A-33EF6F36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736C-33E3-9B48-8699-EA7D6714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</a:t>
            </a:r>
          </a:p>
          <a:p>
            <a:pPr lvl="1"/>
            <a:r>
              <a:rPr lang="en-US" sz="1600" dirty="0">
                <a:hlinkClick r:id="rId2"/>
              </a:rPr>
              <a:t>https://github.com/kevin-wayne/algs4/blob/master/src/main/java/edu/princeton/cs/algs4/Stack.java</a:t>
            </a:r>
            <a:endParaRPr lang="en-US" sz="1600" dirty="0"/>
          </a:p>
          <a:p>
            <a:r>
              <a:rPr lang="en-US" dirty="0"/>
              <a:t>Queue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kevin-wayne</a:t>
            </a:r>
            <a:r>
              <a:rPr lang="en-US" sz="1600" dirty="0"/>
              <a:t>/algs4/blob/master/</a:t>
            </a:r>
            <a:r>
              <a:rPr lang="en-US" sz="1600" dirty="0" err="1"/>
              <a:t>src</a:t>
            </a:r>
            <a:r>
              <a:rPr lang="en-US" sz="1600" dirty="0"/>
              <a:t>/main/java/</a:t>
            </a:r>
            <a:r>
              <a:rPr lang="en-US" sz="1600" dirty="0" err="1"/>
              <a:t>edu</a:t>
            </a:r>
            <a:r>
              <a:rPr lang="en-US" sz="1600" dirty="0"/>
              <a:t>/</a:t>
            </a:r>
            <a:r>
              <a:rPr lang="en-US" sz="1600" dirty="0" err="1"/>
              <a:t>princeton</a:t>
            </a:r>
            <a:r>
              <a:rPr lang="en-US" sz="1600" dirty="0"/>
              <a:t>/</a:t>
            </a:r>
            <a:r>
              <a:rPr lang="en-US" sz="1600" dirty="0" err="1"/>
              <a:t>cs</a:t>
            </a:r>
            <a:r>
              <a:rPr lang="en-US" sz="1600" dirty="0"/>
              <a:t>/algs4/</a:t>
            </a:r>
            <a:r>
              <a:rPr lang="en-US" sz="1600" dirty="0" err="1"/>
              <a:t>Queue.java</a:t>
            </a:r>
            <a:endParaRPr lang="en-US" sz="1600" dirty="0"/>
          </a:p>
          <a:p>
            <a:r>
              <a:rPr lang="en-US" dirty="0"/>
              <a:t>Bag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kevin-wayne</a:t>
            </a:r>
            <a:r>
              <a:rPr lang="en-US" sz="1600" dirty="0"/>
              <a:t>/algs4/blob/master/</a:t>
            </a:r>
            <a:r>
              <a:rPr lang="en-US" sz="1600" dirty="0" err="1"/>
              <a:t>src</a:t>
            </a:r>
            <a:r>
              <a:rPr lang="en-US" sz="1600" dirty="0"/>
              <a:t>/main/java/</a:t>
            </a:r>
            <a:r>
              <a:rPr lang="en-US" sz="1600" dirty="0" err="1"/>
              <a:t>edu</a:t>
            </a:r>
            <a:r>
              <a:rPr lang="en-US" sz="1600" dirty="0"/>
              <a:t>/</a:t>
            </a:r>
            <a:r>
              <a:rPr lang="en-US" sz="1600" dirty="0" err="1"/>
              <a:t>princeton</a:t>
            </a:r>
            <a:r>
              <a:rPr lang="en-US" sz="1600" dirty="0"/>
              <a:t>/</a:t>
            </a:r>
            <a:r>
              <a:rPr lang="en-US" sz="1600" dirty="0" err="1"/>
              <a:t>cs</a:t>
            </a:r>
            <a:r>
              <a:rPr lang="en-US" sz="1600" dirty="0"/>
              <a:t>/algs4/</a:t>
            </a:r>
            <a:r>
              <a:rPr lang="en-US" sz="1600" dirty="0" err="1"/>
              <a:t>Bag.java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ABC8E-FE9C-4243-9297-49F90F3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556-F5AB-5C40-B0F1-8A2C3A43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653" y="353961"/>
            <a:ext cx="8903690" cy="60468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2900" dirty="0"/>
              <a:t>/**</a:t>
            </a:r>
          </a:p>
          <a:p>
            <a:pPr marL="0" indent="0">
              <a:buNone/>
            </a:pPr>
            <a:r>
              <a:rPr lang="en-US" sz="2900" dirty="0"/>
              <a:t> *  The {@code Bag} class represents a bag (or </a:t>
            </a:r>
            <a:r>
              <a:rPr lang="en-US" sz="2900" u="sng" dirty="0"/>
              <a:t>multiset</a:t>
            </a:r>
            <a:r>
              <a:rPr lang="en-US" sz="2900" dirty="0"/>
              <a:t>) of </a:t>
            </a:r>
          </a:p>
          <a:p>
            <a:pPr marL="0" indent="0">
              <a:buNone/>
            </a:pPr>
            <a:r>
              <a:rPr lang="en-US" sz="2900" dirty="0"/>
              <a:t> *  generic items. It supports insertion and iterating over the </a:t>
            </a:r>
          </a:p>
          <a:p>
            <a:pPr marL="0" indent="0">
              <a:buNone/>
            </a:pPr>
            <a:r>
              <a:rPr lang="en-US" sz="2900" dirty="0"/>
              <a:t> *  items in arbitrary order.</a:t>
            </a:r>
          </a:p>
          <a:p>
            <a:pPr marL="0" indent="0">
              <a:buNone/>
            </a:pPr>
            <a:r>
              <a:rPr lang="en-US" sz="2900" dirty="0"/>
              <a:t>*  @author Robert </a:t>
            </a:r>
            <a:r>
              <a:rPr lang="en-US" sz="2900" u="sng" dirty="0"/>
              <a:t>Sedgewick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 *  @author </a:t>
            </a:r>
            <a:r>
              <a:rPr lang="en-US" sz="2900" u="sng" dirty="0"/>
              <a:t>Kevin</a:t>
            </a:r>
            <a:r>
              <a:rPr lang="en-US" sz="2900" dirty="0"/>
              <a:t> </a:t>
            </a:r>
            <a:r>
              <a:rPr lang="en-US" sz="2900" u="sng" dirty="0"/>
              <a:t>Wayne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 *</a:t>
            </a:r>
          </a:p>
          <a:p>
            <a:pPr marL="0" indent="0">
              <a:buNone/>
            </a:pPr>
            <a:r>
              <a:rPr lang="en-US" sz="2900" dirty="0"/>
              <a:t> *  @</a:t>
            </a:r>
            <a:r>
              <a:rPr lang="en-US" sz="2900" dirty="0" err="1"/>
              <a:t>param</a:t>
            </a:r>
            <a:r>
              <a:rPr lang="en-US" sz="2900" dirty="0"/>
              <a:t> &lt;Item&gt; the generic type of an item in this bag</a:t>
            </a:r>
          </a:p>
          <a:p>
            <a:pPr marL="0" indent="0">
              <a:buNone/>
            </a:pPr>
            <a:r>
              <a:rPr lang="en-US" sz="2900" dirty="0"/>
              <a:t> */</a:t>
            </a:r>
          </a:p>
          <a:p>
            <a:pPr marL="0" indent="0">
              <a:buNone/>
            </a:pPr>
            <a:r>
              <a:rPr lang="en-US" sz="2900" dirty="0"/>
              <a:t>public class Bag&lt;Item&gt; implements </a:t>
            </a:r>
            <a:r>
              <a:rPr lang="en-US" sz="2900" dirty="0" err="1"/>
              <a:t>Iterable</a:t>
            </a:r>
            <a:r>
              <a:rPr lang="en-US" sz="2900" dirty="0"/>
              <a:t>&lt;Item&gt; {</a:t>
            </a:r>
          </a:p>
          <a:p>
            <a:pPr marL="0" indent="0">
              <a:buNone/>
            </a:pPr>
            <a:r>
              <a:rPr lang="en-US" sz="2900" dirty="0"/>
              <a:t>    private Node&lt;Item&gt; first;    			// beginning of bag</a:t>
            </a:r>
          </a:p>
          <a:p>
            <a:pPr marL="0" indent="0">
              <a:buNone/>
            </a:pPr>
            <a:r>
              <a:rPr lang="en-US" sz="2900" dirty="0"/>
              <a:t>    private </a:t>
            </a:r>
            <a:r>
              <a:rPr lang="en-US" sz="2900" dirty="0" err="1"/>
              <a:t>int</a:t>
            </a:r>
            <a:r>
              <a:rPr lang="en-US" sz="2900" dirty="0"/>
              <a:t> n;              			 // number of elements in bag</a:t>
            </a:r>
          </a:p>
          <a:p>
            <a:pPr marL="0" indent="0">
              <a:buNone/>
            </a:pPr>
            <a:br>
              <a:rPr lang="en-US" sz="2900" dirty="0"/>
            </a:br>
            <a:endParaRPr lang="en-US" sz="2900" dirty="0"/>
          </a:p>
          <a:p>
            <a:pPr marL="0" indent="0">
              <a:buNone/>
            </a:pPr>
            <a:r>
              <a:rPr lang="en-US" sz="2900" dirty="0"/>
              <a:t>    // helper linked list class</a:t>
            </a:r>
          </a:p>
          <a:p>
            <a:pPr marL="0" indent="0">
              <a:buNone/>
            </a:pPr>
            <a:r>
              <a:rPr lang="en-US" sz="2900" dirty="0"/>
              <a:t>    private static class Node&lt;Item&gt; {</a:t>
            </a:r>
          </a:p>
          <a:p>
            <a:pPr marL="0" indent="0">
              <a:buNone/>
            </a:pPr>
            <a:r>
              <a:rPr lang="en-US" sz="2900" dirty="0"/>
              <a:t>        private Item item;</a:t>
            </a:r>
          </a:p>
          <a:p>
            <a:pPr marL="0" indent="0">
              <a:buNone/>
            </a:pPr>
            <a:r>
              <a:rPr lang="en-US" sz="2900" dirty="0"/>
              <a:t>        private Node&lt;Item&gt; next;</a:t>
            </a:r>
          </a:p>
          <a:p>
            <a:pPr marL="0" indent="0">
              <a:buNone/>
            </a:pPr>
            <a:r>
              <a:rPr lang="en-US" sz="2900" dirty="0"/>
              <a:t>   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DF8-2E8F-1E49-8432-3390A9B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235A-26CA-684C-9C90-F86C741D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from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8565-C21F-BF4F-8F57-F4310DAD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847654"/>
            <a:ext cx="10520516" cy="4015818"/>
          </a:xfrm>
        </p:spPr>
        <p:txBody>
          <a:bodyPr/>
          <a:lstStyle/>
          <a:p>
            <a:r>
              <a:rPr lang="en-US" dirty="0"/>
              <a:t>Review some of code provided by textbook authors:</a:t>
            </a:r>
          </a:p>
          <a:p>
            <a:r>
              <a:rPr lang="en-US" sz="1800" dirty="0">
                <a:hlinkClick r:id="rId2"/>
              </a:rPr>
              <a:t>https://github.com/kevin-wayne/algs4/blob/master/src/main/java/edu/princeton/cs/algs4/Bag.java</a:t>
            </a:r>
            <a:endParaRPr lang="en-US" sz="1800" dirty="0"/>
          </a:p>
          <a:p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64FD-1633-A747-BD03-6EC27FE9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556-F5AB-5C40-B0F1-8A2C3A43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653" y="353961"/>
            <a:ext cx="8903690" cy="6046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/**</a:t>
            </a:r>
          </a:p>
          <a:p>
            <a:pPr marL="0" indent="0">
              <a:buNone/>
            </a:pPr>
            <a:r>
              <a:rPr lang="en-US" dirty="0"/>
              <a:t>     * Initializes an empty bag.</a:t>
            </a:r>
          </a:p>
          <a:p>
            <a:pPr marL="0" indent="0">
              <a:buNone/>
            </a:pPr>
            <a:r>
              <a:rPr lang="en-US" dirty="0"/>
              <a:t>     */</a:t>
            </a:r>
          </a:p>
          <a:p>
            <a:pPr marL="0" indent="0">
              <a:buNone/>
            </a:pPr>
            <a:r>
              <a:rPr lang="en-US" dirty="0"/>
              <a:t>    public Bag() {</a:t>
            </a:r>
          </a:p>
          <a:p>
            <a:pPr marL="0" indent="0">
              <a:buNone/>
            </a:pPr>
            <a:r>
              <a:rPr lang="en-US" dirty="0"/>
              <a:t>        first = null;</a:t>
            </a:r>
          </a:p>
          <a:p>
            <a:pPr marL="0" indent="0">
              <a:buNone/>
            </a:pPr>
            <a:r>
              <a:rPr lang="en-US" dirty="0"/>
              <a:t>        n = 0;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 /**</a:t>
            </a:r>
          </a:p>
          <a:p>
            <a:pPr marL="0" indent="0">
              <a:buNone/>
            </a:pPr>
            <a:r>
              <a:rPr lang="en-US" dirty="0"/>
              <a:t>     * Returns true if this bag is empty.</a:t>
            </a:r>
          </a:p>
          <a:p>
            <a:pPr marL="0" indent="0">
              <a:buNone/>
            </a:pPr>
            <a:r>
              <a:rPr lang="en-US" dirty="0"/>
              <a:t>     *</a:t>
            </a:r>
          </a:p>
          <a:p>
            <a:pPr marL="0" indent="0">
              <a:buNone/>
            </a:pPr>
            <a:r>
              <a:rPr lang="en-US" dirty="0"/>
              <a:t>     * @return {@code true} if this bag is empty;</a:t>
            </a:r>
          </a:p>
          <a:p>
            <a:pPr marL="0" indent="0">
              <a:buNone/>
            </a:pPr>
            <a:r>
              <a:rPr lang="en-US" dirty="0"/>
              <a:t>     *         {@code false} otherwise</a:t>
            </a:r>
          </a:p>
          <a:p>
            <a:pPr marL="0" indent="0">
              <a:buNone/>
            </a:pPr>
            <a:r>
              <a:rPr lang="en-US" dirty="0"/>
              <a:t>     */</a:t>
            </a:r>
          </a:p>
          <a:p>
            <a:pPr marL="0" indent="0">
              <a:buNone/>
            </a:pPr>
            <a:r>
              <a:rPr lang="en-US" dirty="0"/>
              <a:t>   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       return first == null;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DF8-2E8F-1E49-8432-3390A9B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556-F5AB-5C40-B0F1-8A2C3A43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653" y="353961"/>
            <a:ext cx="8903690" cy="6046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/**</a:t>
            </a:r>
          </a:p>
          <a:p>
            <a:pPr marL="0" indent="0">
              <a:buNone/>
            </a:pPr>
            <a:r>
              <a:rPr lang="en-US" sz="2600" dirty="0"/>
              <a:t>     * Returns the number of items in this bag.</a:t>
            </a:r>
          </a:p>
          <a:p>
            <a:pPr marL="0" indent="0">
              <a:buNone/>
            </a:pPr>
            <a:r>
              <a:rPr lang="en-US" sz="2600" dirty="0"/>
              <a:t>     *</a:t>
            </a:r>
          </a:p>
          <a:p>
            <a:pPr marL="0" indent="0">
              <a:buNone/>
            </a:pPr>
            <a:r>
              <a:rPr lang="en-US" sz="2600" dirty="0"/>
              <a:t>     * @return the number of items in this bag</a:t>
            </a:r>
          </a:p>
          <a:p>
            <a:pPr marL="0" indent="0">
              <a:buNone/>
            </a:pPr>
            <a:r>
              <a:rPr lang="en-US" sz="2600" dirty="0"/>
              <a:t>     */</a:t>
            </a:r>
          </a:p>
          <a:p>
            <a:pPr marL="0" indent="0">
              <a:buNone/>
            </a:pPr>
            <a:r>
              <a:rPr lang="en-US" sz="2600" dirty="0"/>
              <a:t>    public </a:t>
            </a:r>
            <a:r>
              <a:rPr lang="en-US" sz="2600" dirty="0" err="1"/>
              <a:t>int</a:t>
            </a:r>
            <a:r>
              <a:rPr lang="en-US" sz="2600" dirty="0"/>
              <a:t> size() {</a:t>
            </a:r>
          </a:p>
          <a:p>
            <a:pPr marL="0" indent="0">
              <a:buNone/>
            </a:pPr>
            <a:r>
              <a:rPr lang="en-US" sz="2600" dirty="0"/>
              <a:t>        return n;</a:t>
            </a:r>
          </a:p>
          <a:p>
            <a:pPr marL="0" indent="0">
              <a:buNone/>
            </a:pPr>
            <a:r>
              <a:rPr lang="en-US" sz="2600" dirty="0"/>
              <a:t>    }</a:t>
            </a:r>
          </a:p>
          <a:p>
            <a:pPr marL="0" indent="0">
              <a:buNone/>
            </a:pPr>
            <a:br>
              <a:rPr lang="en-US" sz="3700" dirty="0"/>
            </a:br>
            <a:endParaRPr lang="en-US" sz="3700" dirty="0"/>
          </a:p>
          <a:p>
            <a:pPr marL="0" indent="0">
              <a:buNone/>
            </a:pPr>
            <a:r>
              <a:rPr lang="en-US" sz="3700" dirty="0"/>
              <a:t>   </a:t>
            </a:r>
            <a:endParaRPr lang="en-US" sz="2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DF8-2E8F-1E49-8432-3390A9B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0E9B-07C1-2B45-8226-A2771F96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707923"/>
            <a:ext cx="8821789" cy="5155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     * Adds the item to this bag.</a:t>
            </a:r>
          </a:p>
          <a:p>
            <a:pPr marL="0" indent="0">
              <a:buNone/>
            </a:pPr>
            <a:r>
              <a:rPr lang="en-US" dirty="0"/>
              <a:t>     *</a:t>
            </a:r>
          </a:p>
          <a:p>
            <a:pPr marL="0" indent="0">
              <a:buNone/>
            </a:pPr>
            <a:r>
              <a:rPr lang="en-US" dirty="0"/>
              <a:t>     * @</a:t>
            </a:r>
            <a:r>
              <a:rPr lang="en-US" dirty="0" err="1"/>
              <a:t>param</a:t>
            </a:r>
            <a:r>
              <a:rPr lang="en-US" dirty="0"/>
              <a:t>  item the item to add to this bag</a:t>
            </a:r>
          </a:p>
          <a:p>
            <a:pPr marL="0" indent="0">
              <a:buNone/>
            </a:pPr>
            <a:r>
              <a:rPr lang="en-US" dirty="0"/>
              <a:t>     */</a:t>
            </a:r>
          </a:p>
          <a:p>
            <a:pPr marL="0" indent="0">
              <a:buNone/>
            </a:pPr>
            <a:r>
              <a:rPr lang="en-US" dirty="0"/>
              <a:t>    public void add(Item item) {</a:t>
            </a:r>
          </a:p>
          <a:p>
            <a:pPr marL="0" indent="0">
              <a:buNone/>
            </a:pPr>
            <a:r>
              <a:rPr lang="en-US" dirty="0"/>
              <a:t>        Node&lt;Item&gt; </a:t>
            </a:r>
            <a:r>
              <a:rPr lang="en-US" dirty="0" err="1"/>
              <a:t>oldfirst</a:t>
            </a:r>
            <a:r>
              <a:rPr lang="en-US" dirty="0"/>
              <a:t> = first;</a:t>
            </a:r>
          </a:p>
          <a:p>
            <a:pPr marL="0" indent="0">
              <a:buNone/>
            </a:pPr>
            <a:r>
              <a:rPr lang="en-US" dirty="0"/>
              <a:t>        first = new Node&lt;Item&gt;();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first.item</a:t>
            </a:r>
            <a:r>
              <a:rPr lang="en-US" dirty="0"/>
              <a:t> = item;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first.next</a:t>
            </a:r>
            <a:r>
              <a:rPr lang="en-US" dirty="0"/>
              <a:t> = </a:t>
            </a:r>
            <a:r>
              <a:rPr lang="en-US" dirty="0" err="1"/>
              <a:t>oldfirst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    n++;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54DE-3F51-8C41-AB13-53131E8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3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0E9B-07C1-2B45-8226-A2771F96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707923"/>
            <a:ext cx="10520516" cy="515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     * Returns an iterator that iterates over the items in this bag in arbitrary order.</a:t>
            </a:r>
          </a:p>
          <a:p>
            <a:pPr marL="0" indent="0">
              <a:buNone/>
            </a:pPr>
            <a:r>
              <a:rPr lang="en-US" dirty="0"/>
              <a:t>     *</a:t>
            </a:r>
          </a:p>
          <a:p>
            <a:pPr marL="0" indent="0">
              <a:buNone/>
            </a:pPr>
            <a:r>
              <a:rPr lang="en-US" dirty="0"/>
              <a:t>     * @return an iterator that iterates over the items in this bag in arbitrary order</a:t>
            </a:r>
          </a:p>
          <a:p>
            <a:pPr marL="0" indent="0">
              <a:buNone/>
            </a:pPr>
            <a:r>
              <a:rPr lang="en-US" dirty="0"/>
              <a:t>     */</a:t>
            </a:r>
          </a:p>
          <a:p>
            <a:pPr marL="0" indent="0">
              <a:buNone/>
            </a:pPr>
            <a:r>
              <a:rPr lang="en-US" dirty="0"/>
              <a:t>    public Iterator&lt;Item&gt; iterator()  {</a:t>
            </a:r>
          </a:p>
          <a:p>
            <a:pPr marL="0" indent="0">
              <a:buNone/>
            </a:pPr>
            <a:r>
              <a:rPr lang="en-US" dirty="0"/>
              <a:t>        return new </a:t>
            </a:r>
            <a:r>
              <a:rPr lang="en-US" dirty="0" err="1"/>
              <a:t>ListIterator</a:t>
            </a:r>
            <a:r>
              <a:rPr lang="en-US" dirty="0"/>
              <a:t>&lt;Item&gt;(first);  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54DE-3F51-8C41-AB13-53131E8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0E9B-07C1-2B45-8226-A2771F96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422787"/>
            <a:ext cx="8821789" cy="6160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an iterator, doesn't implement remove() since it's optional</a:t>
            </a:r>
          </a:p>
          <a:p>
            <a:pPr marL="0" indent="0">
              <a:buNone/>
            </a:pPr>
            <a:r>
              <a:rPr lang="en-US" dirty="0"/>
              <a:t>    private class </a:t>
            </a:r>
            <a:r>
              <a:rPr lang="en-US" dirty="0" err="1"/>
              <a:t>ListIterator</a:t>
            </a:r>
            <a:r>
              <a:rPr lang="en-US" dirty="0"/>
              <a:t>&lt;</a:t>
            </a:r>
            <a:r>
              <a:rPr lang="en-US" u="sng" dirty="0"/>
              <a:t>Item</a:t>
            </a:r>
            <a:r>
              <a:rPr lang="en-US" dirty="0"/>
              <a:t>&gt; implements Iterator&lt;Item&gt; {</a:t>
            </a:r>
          </a:p>
          <a:p>
            <a:pPr marL="0" indent="0">
              <a:buNone/>
            </a:pPr>
            <a:r>
              <a:rPr lang="en-US" dirty="0"/>
              <a:t>        private Node&lt;Item&gt; current;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     public </a:t>
            </a:r>
            <a:r>
              <a:rPr lang="en-US" dirty="0" err="1"/>
              <a:t>ListIterator</a:t>
            </a:r>
            <a:r>
              <a:rPr lang="en-US" dirty="0"/>
              <a:t>(Node&lt;Item&gt; first) {</a:t>
            </a:r>
          </a:p>
          <a:p>
            <a:pPr marL="0" indent="0">
              <a:buNone/>
            </a:pPr>
            <a:r>
              <a:rPr lang="en-US" dirty="0"/>
              <a:t>            current = first;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54DE-3F51-8C41-AB13-53131E8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0E9B-07C1-2B45-8226-A2771F96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422787"/>
            <a:ext cx="10368697" cy="6160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      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  { return current != null;                     }</a:t>
            </a:r>
          </a:p>
          <a:p>
            <a:pPr marL="0" indent="0">
              <a:buNone/>
            </a:pPr>
            <a:r>
              <a:rPr lang="en-US" dirty="0"/>
              <a:t>        public void remove()      { throw new </a:t>
            </a:r>
            <a:r>
              <a:rPr lang="en-US" dirty="0" err="1"/>
              <a:t>UnsupportedOperationException</a:t>
            </a:r>
            <a:r>
              <a:rPr lang="en-US" dirty="0"/>
              <a:t>(); 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     public Item next() {</a:t>
            </a:r>
          </a:p>
          <a:p>
            <a:pPr marL="0" indent="0">
              <a:buNone/>
            </a:pPr>
            <a:r>
              <a:rPr lang="en-US" dirty="0"/>
              <a:t>            if (!</a:t>
            </a:r>
            <a:r>
              <a:rPr lang="en-US" dirty="0" err="1"/>
              <a:t>hasNext</a:t>
            </a:r>
            <a:r>
              <a:rPr lang="en-US" dirty="0"/>
              <a:t>()) throw new </a:t>
            </a:r>
            <a:r>
              <a:rPr lang="en-US" dirty="0" err="1"/>
              <a:t>NoSuchElementException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        Item item = </a:t>
            </a:r>
            <a:r>
              <a:rPr lang="en-US" dirty="0" err="1"/>
              <a:t>current.item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        current = </a:t>
            </a:r>
            <a:r>
              <a:rPr lang="en-US" dirty="0" err="1"/>
              <a:t>current.next</a:t>
            </a:r>
            <a:r>
              <a:rPr lang="en-US" dirty="0"/>
              <a:t>; </a:t>
            </a:r>
          </a:p>
          <a:p>
            <a:pPr marL="0" indent="0">
              <a:buNone/>
            </a:pPr>
            <a:r>
              <a:rPr lang="en-US" dirty="0"/>
              <a:t>            return item;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54DE-3F51-8C41-AB13-53131E8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126-5549-4B45-AF18-12FEE0C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19" y="559340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Bag ADT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F49-C262-0D4C-82BB-7FE13C8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8" y="2426460"/>
            <a:ext cx="9709609" cy="365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Bag&lt;Item&gt; implements </a:t>
            </a: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&lt;Item&gt;</a:t>
            </a:r>
            <a:endParaRPr lang="en-US" dirty="0"/>
          </a:p>
          <a:p>
            <a:r>
              <a:rPr lang="en-US" dirty="0"/>
              <a:t>Bag()</a:t>
            </a:r>
          </a:p>
          <a:p>
            <a:r>
              <a:rPr lang="en-US" dirty="0"/>
              <a:t>void add(Item item)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size()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6B10-6138-7B4C-8BE5-CE82DD4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126-5549-4B45-AF18-12FEE0C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19" y="559340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Queue ADT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F49-C262-0D4C-82BB-7FE13C8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8" y="2426460"/>
            <a:ext cx="9709609" cy="2336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Queue&lt;Item&gt; implements </a:t>
            </a: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&lt;Item&gt;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Queue()</a:t>
            </a:r>
          </a:p>
          <a:p>
            <a:r>
              <a:rPr lang="en-US" dirty="0"/>
              <a:t>void enqueue(Item item)</a:t>
            </a:r>
          </a:p>
          <a:p>
            <a:r>
              <a:rPr lang="en-US" dirty="0"/>
              <a:t>Item dequeue()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size()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6B10-6138-7B4C-8BE5-CE82DD4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126-5549-4B45-AF18-12FEE0C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19" y="559340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STACK ADT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F49-C262-0D4C-82BB-7FE13C8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8" y="2426459"/>
            <a:ext cx="9709609" cy="3345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Stack&lt;Item&gt; implements </a:t>
            </a: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&lt;Item&gt;</a:t>
            </a:r>
          </a:p>
          <a:p>
            <a:r>
              <a:rPr lang="en-US" dirty="0"/>
              <a:t>Queue()</a:t>
            </a:r>
          </a:p>
          <a:p>
            <a:r>
              <a:rPr lang="en-US" dirty="0"/>
              <a:t>void push(Item item)</a:t>
            </a:r>
          </a:p>
          <a:p>
            <a:r>
              <a:rPr lang="en-US" dirty="0"/>
              <a:t>Item pop()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size()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6B10-6138-7B4C-8BE5-CE82DD4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6655-010A-9942-AE14-D5865AD6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E291-A525-0249-861E-39FA948B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an ADT to be used for any base type of data</a:t>
            </a:r>
          </a:p>
          <a:p>
            <a:r>
              <a:rPr lang="en-US" dirty="0"/>
              <a:t>Uses a type parameter</a:t>
            </a:r>
          </a:p>
          <a:p>
            <a:pPr lvl="1"/>
            <a:r>
              <a:rPr lang="en-US" dirty="0"/>
              <a:t>We often call this &lt;Item&gt;</a:t>
            </a:r>
          </a:p>
          <a:p>
            <a:pPr lvl="1"/>
            <a:r>
              <a:rPr lang="en-US" dirty="0"/>
              <a:t>But could have any name – it is a parameter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Stack&lt;Integer&gt; stack = new Stack&lt;Integer&gt;();</a:t>
            </a:r>
          </a:p>
          <a:p>
            <a:pPr lvl="1"/>
            <a:r>
              <a:rPr lang="en-US" dirty="0" err="1"/>
              <a:t>Stack.push</a:t>
            </a:r>
            <a:r>
              <a:rPr lang="en-US" dirty="0"/>
              <a:t>(65);</a:t>
            </a:r>
          </a:p>
          <a:p>
            <a:pPr lvl="1"/>
            <a:r>
              <a:rPr lang="en-US" dirty="0"/>
              <a:t>Queue&lt;Date&gt; </a:t>
            </a:r>
            <a:r>
              <a:rPr lang="en-US" dirty="0" err="1"/>
              <a:t>dateQueue</a:t>
            </a:r>
            <a:r>
              <a:rPr lang="en-US" dirty="0"/>
              <a:t> = new Queue&lt;Date&gt;();</a:t>
            </a:r>
          </a:p>
          <a:p>
            <a:pPr lvl="1"/>
            <a:r>
              <a:rPr lang="en-US" dirty="0" err="1"/>
              <a:t>dateQueue.enqueue</a:t>
            </a:r>
            <a:r>
              <a:rPr lang="en-US" dirty="0"/>
              <a:t>(new Date(1, 31, 2019) 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F27F0-0110-9844-AAAB-88C8B28C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253-D9DC-3747-A2F4-2493C3A9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92E-1412-3648-9005-5AAC0173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Integer, Byte, Character, Double, Float, Long, Short, Boolean</a:t>
            </a:r>
          </a:p>
          <a:p>
            <a:r>
              <a:rPr lang="en-US" dirty="0"/>
              <a:t>Primitive types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byte, char, double, float, long, short, Boolean</a:t>
            </a:r>
          </a:p>
          <a:p>
            <a:r>
              <a:rPr lang="en-US" dirty="0"/>
              <a:t>Type parameter for generics must be a reference type</a:t>
            </a:r>
          </a:p>
          <a:p>
            <a:r>
              <a:rPr lang="en-US" dirty="0"/>
              <a:t>Autoboxing: automatically casting a primitive type to a wrapper type</a:t>
            </a:r>
          </a:p>
          <a:p>
            <a:pPr lvl="1"/>
            <a:r>
              <a:rPr lang="en-US" dirty="0"/>
              <a:t>Stack&lt;Double&gt; stack = new Stack&lt;Double&gt;();</a:t>
            </a:r>
          </a:p>
          <a:p>
            <a:pPr lvl="1"/>
            <a:r>
              <a:rPr lang="en-US" dirty="0" err="1"/>
              <a:t>Stack.push</a:t>
            </a:r>
            <a:r>
              <a:rPr lang="en-US" dirty="0"/>
              <a:t>(123.45);   // autoboxing from double to Double</a:t>
            </a:r>
          </a:p>
          <a:p>
            <a:pPr lvl="1"/>
            <a:r>
              <a:rPr lang="en-US" dirty="0"/>
              <a:t>double x = </a:t>
            </a:r>
            <a:r>
              <a:rPr lang="en-US" dirty="0" err="1"/>
              <a:t>stack.pop</a:t>
            </a:r>
            <a:r>
              <a:rPr lang="en-US" dirty="0"/>
              <a:t>()	// auto-unboxing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52F3-8305-A94D-89BE-02E2FAEE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EE65-8578-044E-AB4E-AC5FCE13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7828-20AE-724C-A080-ADCCB1D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pattern: Iterator</a:t>
            </a:r>
          </a:p>
          <a:p>
            <a:r>
              <a:rPr lang="en-US" dirty="0"/>
              <a:t>For many applications, one important requirement is to be able to process each item of a collection </a:t>
            </a:r>
          </a:p>
          <a:p>
            <a:pPr lvl="1"/>
            <a:r>
              <a:rPr lang="en-US" dirty="0"/>
              <a:t>Individually</a:t>
            </a:r>
          </a:p>
          <a:p>
            <a:pPr lvl="1"/>
            <a:r>
              <a:rPr lang="en-US" dirty="0"/>
              <a:t>Systematically</a:t>
            </a:r>
          </a:p>
          <a:p>
            <a:r>
              <a:rPr lang="en-US" dirty="0"/>
              <a:t>That is, to iterate through the elements of the collection</a:t>
            </a:r>
          </a:p>
          <a:p>
            <a:r>
              <a:rPr lang="en-US" dirty="0"/>
              <a:t>This design pattern is so important that it achieved first-class status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FE768-73E6-C84A-9E8B-5C456BE9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DC81-B785-1646-B439-38784C5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3012-2A07-6544-A8F1-07667BD8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separate iteration from knowledge of the implementation</a:t>
            </a:r>
          </a:p>
          <a:p>
            <a:r>
              <a:rPr lang="en-US" dirty="0"/>
              <a:t>Example:</a:t>
            </a:r>
          </a:p>
          <a:p>
            <a:pPr marL="685800" lvl="3" indent="0">
              <a:buNone/>
            </a:pPr>
            <a:r>
              <a:rPr lang="en-US" sz="2000" dirty="0"/>
              <a:t>Bag&lt;Student&gt; </a:t>
            </a:r>
            <a:r>
              <a:rPr lang="en-US" sz="2000" dirty="0" err="1"/>
              <a:t>courseRoster</a:t>
            </a:r>
            <a:r>
              <a:rPr lang="en-US" sz="2000" dirty="0"/>
              <a:t> = new Bag&lt;Student&gt;</a:t>
            </a:r>
          </a:p>
          <a:p>
            <a:pPr marL="685800" lvl="3" indent="0">
              <a:buNone/>
            </a:pPr>
            <a:r>
              <a:rPr lang="en-US" sz="2000" dirty="0"/>
              <a:t>for (Student s : </a:t>
            </a:r>
            <a:r>
              <a:rPr lang="en-US" sz="2000" dirty="0" err="1"/>
              <a:t>courseRoster</a:t>
            </a:r>
            <a:r>
              <a:rPr lang="en-US" sz="2000" dirty="0"/>
              <a:t> )</a:t>
            </a:r>
          </a:p>
          <a:p>
            <a:pPr marL="685800" lvl="3" indent="0">
              <a:buNone/>
            </a:pPr>
            <a:r>
              <a:rPr lang="en-US" sz="2000" dirty="0"/>
              <a:t>{  </a:t>
            </a:r>
            <a:r>
              <a:rPr lang="en-US" sz="2000" dirty="0" err="1"/>
              <a:t>System.out.println</a:t>
            </a:r>
            <a:r>
              <a:rPr lang="en-US" sz="2000" dirty="0"/>
              <a:t>( s ) }   // assumes Student has implemented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1"/>
            <a:r>
              <a:rPr lang="en-US" dirty="0"/>
              <a:t>This is the foreach statement</a:t>
            </a:r>
          </a:p>
          <a:p>
            <a:r>
              <a:rPr lang="en-US" dirty="0"/>
              <a:t>Requires more work when we implement the collection class</a:t>
            </a:r>
          </a:p>
          <a:p>
            <a:pPr lvl="1"/>
            <a:r>
              <a:rPr lang="en-US" dirty="0"/>
              <a:t>We implement the iterator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F6F9-7BE6-C243-B313-A94FC9B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364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754</Words>
  <Application>Microsoft Macintosh PowerPoint</Application>
  <PresentationFormat>Widescreen</PresentationFormat>
  <Paragraphs>280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Parcel</vt:lpstr>
      <vt:lpstr>Algorithms Abstract Data Types</vt:lpstr>
      <vt:lpstr>Code from Textbook</vt:lpstr>
      <vt:lpstr>Bag ADT </vt:lpstr>
      <vt:lpstr>Queue ADT </vt:lpstr>
      <vt:lpstr>STACK ADT </vt:lpstr>
      <vt:lpstr>Generics</vt:lpstr>
      <vt:lpstr>autoboxing</vt:lpstr>
      <vt:lpstr>Iterable collections</vt:lpstr>
      <vt:lpstr>Iterable collections</vt:lpstr>
      <vt:lpstr>PowerPoint Presentation</vt:lpstr>
      <vt:lpstr>PowerPoint Presentation</vt:lpstr>
      <vt:lpstr>Using a stack to evaluate an expression</vt:lpstr>
      <vt:lpstr>PowerPoint Presentation</vt:lpstr>
      <vt:lpstr>PowerPoint Presentation</vt:lpstr>
      <vt:lpstr>Implemenations</vt:lpstr>
      <vt:lpstr>PowerPoint Presentation</vt:lpstr>
      <vt:lpstr>Resizing Array stack</vt:lpstr>
      <vt:lpstr>Linked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30</cp:revision>
  <dcterms:created xsi:type="dcterms:W3CDTF">2019-01-29T13:54:20Z</dcterms:created>
  <dcterms:modified xsi:type="dcterms:W3CDTF">2019-01-31T16:34:53Z</dcterms:modified>
</cp:coreProperties>
</file>