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5"/>
    <p:restoredTop sz="94658"/>
  </p:normalViewPr>
  <p:slideViewPr>
    <p:cSldViewPr snapToGrid="0" snapToObjects="1">
      <p:cViewPr varScale="1">
        <p:scale>
          <a:sx n="124" d="100"/>
          <a:sy n="124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1B34-4800-7341-9E82-A84C4B6A7570}" type="datetime1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1C9-FBBD-D249-8B94-7FB992A88022}" type="datetime1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195-D670-4048-8AF6-6965FFB76C9A}" type="datetime1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50B3-09CE-7F43-8D68-A0235A4DABA0}" type="datetime1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775-1512-3340-95DC-73B2433503CA}" type="datetime1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27A-E453-0F45-A20D-8EB81F8E5863}" type="datetime1">
              <a:rPr lang="en-US" smtClean="0"/>
              <a:t>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4-E6E7-E247-B337-7B943667F09B}" type="datetime1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69B2-8155-C245-B265-4F1C9852C84A}" type="datetime1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C50C-FFE2-284B-82DD-11BC6DF47352}" type="datetime1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6E12-2D4C-404C-88FF-11D1B6AA1122}" type="datetime1">
              <a:rPr lang="en-US" smtClean="0"/>
              <a:t>2/10/19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45055E-288A-DA47-8C6F-18133526C7AE}" type="datetime1">
              <a:rPr lang="en-US" smtClean="0"/>
              <a:t>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5044E5-E893-1044-81DD-B42668B58F3F}" type="datetime1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82E51-6C62-C143-A7C3-EBB6EA9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200A-AF8F-CC48-868F-E6497FA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98FD-BC7E-944E-9C2C-401A9403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case.  Lower bound on cost.</a:t>
            </a:r>
          </a:p>
          <a:p>
            <a:r>
              <a:rPr lang="en-US" dirty="0"/>
              <a:t>Worst case.  Upper bound on cost.</a:t>
            </a:r>
          </a:p>
          <a:p>
            <a:r>
              <a:rPr lang="en-US" dirty="0"/>
              <a:t>Average case.  “Expected” cost.</a:t>
            </a:r>
          </a:p>
          <a:p>
            <a:endParaRPr lang="en-US" dirty="0"/>
          </a:p>
          <a:p>
            <a:r>
              <a:rPr lang="en-US" dirty="0"/>
              <a:t>Actual data might not match input model?</a:t>
            </a:r>
          </a:p>
          <a:p>
            <a:pPr lvl="1"/>
            <a:r>
              <a:rPr lang="en-US" dirty="0"/>
              <a:t>Need to understand input to effectively process it.</a:t>
            </a:r>
          </a:p>
          <a:p>
            <a:pPr lvl="1"/>
            <a:r>
              <a:rPr lang="en-US" dirty="0"/>
              <a:t>Approach 1: design for the worst case.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Approach 2: randomize, depend on probabilistic guarantee.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9D4EF-1BEC-9646-9020-4DA33BA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82A0A3F-CA86-5945-8F23-ABEC8A13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3361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B24B-DD9A-3D4D-B8CE-1C77B784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97DF-6FF9-FD4D-A1D1-138AFE91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Goals.</a:t>
            </a:r>
          </a:p>
          <a:p>
            <a:pPr lvl="1"/>
            <a:r>
              <a:rPr lang="en-US" dirty="0"/>
              <a:t>Establish “difficulty” of a problem.</a:t>
            </a:r>
          </a:p>
          <a:p>
            <a:pPr lvl="1"/>
            <a:r>
              <a:rPr lang="en-US" dirty="0"/>
              <a:t>Develop “optimal” algorithms.</a:t>
            </a:r>
          </a:p>
          <a:p>
            <a:r>
              <a:rPr lang="en-US" dirty="0"/>
              <a:t>Approach.  </a:t>
            </a:r>
          </a:p>
          <a:p>
            <a:pPr lvl="1"/>
            <a:r>
              <a:rPr lang="en-US" dirty="0"/>
              <a:t>Suppress details in analysis: analyze “to within a constant factor.”</a:t>
            </a:r>
          </a:p>
          <a:p>
            <a:pPr lvl="1"/>
            <a:r>
              <a:rPr lang="en-US" dirty="0"/>
              <a:t>Eliminate variability in input model:  focus on the worst case.</a:t>
            </a:r>
          </a:p>
          <a:p>
            <a:r>
              <a:rPr lang="en-US" dirty="0"/>
              <a:t>Upper bound.  Performance guarantee of algorithm for any input.</a:t>
            </a:r>
          </a:p>
          <a:p>
            <a:r>
              <a:rPr lang="en-US" dirty="0"/>
              <a:t>Lower bound.  Proof that no algorithm can do better.</a:t>
            </a:r>
          </a:p>
          <a:p>
            <a:r>
              <a:rPr lang="en-US" dirty="0"/>
              <a:t>Optimal algorithm. Lower bound = upper bound (to within a constant factor).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5BBC-D6D8-B947-9FB6-A365C2D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32598E-18A9-B24E-B008-D0EA8688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66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063FB12-3F5F-A440-939D-FAD82FB3CE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6630555"/>
                  </p:ext>
                </p:extLst>
              </p:nvPr>
            </p:nvGraphicFramePr>
            <p:xfrm>
              <a:off x="791110" y="1169755"/>
              <a:ext cx="10644025" cy="42026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1946">
                      <a:extLst>
                        <a:ext uri="{9D8B030D-6E8A-4147-A177-3AD203B41FA5}">
                          <a16:colId xmlns:a16="http://schemas.microsoft.com/office/drawing/2014/main" val="1155920279"/>
                        </a:ext>
                      </a:extLst>
                    </a:gridCol>
                    <a:gridCol w="3349375">
                      <a:extLst>
                        <a:ext uri="{9D8B030D-6E8A-4147-A177-3AD203B41FA5}">
                          <a16:colId xmlns:a16="http://schemas.microsoft.com/office/drawing/2014/main" val="347473315"/>
                        </a:ext>
                      </a:extLst>
                    </a:gridCol>
                    <a:gridCol w="1232899">
                      <a:extLst>
                        <a:ext uri="{9D8B030D-6E8A-4147-A177-3AD203B41FA5}">
                          <a16:colId xmlns:a16="http://schemas.microsoft.com/office/drawing/2014/main" val="3322999379"/>
                        </a:ext>
                      </a:extLst>
                    </a:gridCol>
                    <a:gridCol w="2361000">
                      <a:extLst>
                        <a:ext uri="{9D8B030D-6E8A-4147-A177-3AD203B41FA5}">
                          <a16:colId xmlns:a16="http://schemas.microsoft.com/office/drawing/2014/main" val="3443629889"/>
                        </a:ext>
                      </a:extLst>
                    </a:gridCol>
                    <a:gridCol w="2128805">
                      <a:extLst>
                        <a:ext uri="{9D8B030D-6E8A-4147-A177-3AD203B41FA5}">
                          <a16:colId xmlns:a16="http://schemas.microsoft.com/office/drawing/2014/main" val="3953421232"/>
                        </a:ext>
                      </a:extLst>
                    </a:gridCol>
                  </a:tblGrid>
                  <a:tr h="388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Provides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Shorthand for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Used to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129841"/>
                      </a:ext>
                    </a:extLst>
                  </a:tr>
                  <a:tr h="1436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Theta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 order of growth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Classify algorithms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995623"/>
                      </a:ext>
                    </a:extLst>
                  </a:tr>
                  <a:tr h="95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Oh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 and 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O(n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 n log n + 3n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upper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767793"/>
                      </a:ext>
                    </a:extLst>
                  </a:tr>
                  <a:tr h="6705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Bid Omega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 and larger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 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lower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2185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063FB12-3F5F-A440-939D-FAD82FB3CE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6630555"/>
                  </p:ext>
                </p:extLst>
              </p:nvPr>
            </p:nvGraphicFramePr>
            <p:xfrm>
              <a:off x="791110" y="1169755"/>
              <a:ext cx="10644025" cy="42026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1946">
                      <a:extLst>
                        <a:ext uri="{9D8B030D-6E8A-4147-A177-3AD203B41FA5}">
                          <a16:colId xmlns:a16="http://schemas.microsoft.com/office/drawing/2014/main" val="1155920279"/>
                        </a:ext>
                      </a:extLst>
                    </a:gridCol>
                    <a:gridCol w="3349375">
                      <a:extLst>
                        <a:ext uri="{9D8B030D-6E8A-4147-A177-3AD203B41FA5}">
                          <a16:colId xmlns:a16="http://schemas.microsoft.com/office/drawing/2014/main" val="347473315"/>
                        </a:ext>
                      </a:extLst>
                    </a:gridCol>
                    <a:gridCol w="1232899">
                      <a:extLst>
                        <a:ext uri="{9D8B030D-6E8A-4147-A177-3AD203B41FA5}">
                          <a16:colId xmlns:a16="http://schemas.microsoft.com/office/drawing/2014/main" val="3322999379"/>
                        </a:ext>
                      </a:extLst>
                    </a:gridCol>
                    <a:gridCol w="2361000">
                      <a:extLst>
                        <a:ext uri="{9D8B030D-6E8A-4147-A177-3AD203B41FA5}">
                          <a16:colId xmlns:a16="http://schemas.microsoft.com/office/drawing/2014/main" val="3443629889"/>
                        </a:ext>
                      </a:extLst>
                    </a:gridCol>
                    <a:gridCol w="2128805">
                      <a:extLst>
                        <a:ext uri="{9D8B030D-6E8A-4147-A177-3AD203B41FA5}">
                          <a16:colId xmlns:a16="http://schemas.microsoft.com/office/drawing/2014/main" val="3953421232"/>
                        </a:ext>
                      </a:extLst>
                    </a:gridCol>
                  </a:tblGrid>
                  <a:tr h="388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Provides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Shorthand for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Used to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129841"/>
                      </a:ext>
                    </a:extLst>
                  </a:tr>
                  <a:tr h="1436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Theta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 order of growth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31" t="-29204" r="-365979" b="-172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Classify algorithms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99562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Oh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348" t="-155319" r="-171212" b="-1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O(n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 n log n + 3n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upper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76779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Bid Omega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348" t="-255319" r="-171212" b="-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31" t="-255319" r="-365979" b="-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 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lower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2185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0585D-64E0-E741-A79B-4609BB76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A3F-8D9A-4E4C-9F4B-C0FD1BE9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algorithms: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29DE-3958-0949-9031-2779DF63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947" y="1847654"/>
            <a:ext cx="9102902" cy="41524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Goals.</a:t>
            </a:r>
          </a:p>
          <a:p>
            <a:pPr lvl="1"/>
            <a:r>
              <a:rPr lang="en-US" dirty="0"/>
              <a:t>Establish “difficulty” of a problem and develop “optimal” algorithms.</a:t>
            </a:r>
          </a:p>
          <a:p>
            <a:pPr lvl="1"/>
            <a:r>
              <a:rPr lang="en-US" dirty="0"/>
              <a:t>Example: 1-Sum = “</a:t>
            </a:r>
            <a:r>
              <a:rPr lang="en-US" i="1" dirty="0"/>
              <a:t>Is there a </a:t>
            </a:r>
            <a:r>
              <a:rPr lang="en-US" dirty="0"/>
              <a:t>0</a:t>
            </a:r>
            <a:r>
              <a:rPr lang="en-US" i="1" dirty="0"/>
              <a:t> in the array? </a:t>
            </a:r>
            <a:r>
              <a:rPr lang="en-US" dirty="0"/>
              <a:t>”</a:t>
            </a:r>
          </a:p>
          <a:p>
            <a:r>
              <a:rPr lang="en-US" dirty="0"/>
              <a:t>Upper bound.  A specific algorithm.</a:t>
            </a:r>
          </a:p>
          <a:p>
            <a:pPr lvl="1"/>
            <a:r>
              <a:rPr lang="en-US" dirty="0"/>
              <a:t>Example: Brute-force algorithm for 1-Sum: Look at every array entry.</a:t>
            </a:r>
          </a:p>
          <a:p>
            <a:pPr lvl="1"/>
            <a:r>
              <a:rPr lang="en-US" dirty="0"/>
              <a:t>Running time of the optimal algorithm for 1-Sum is O(</a:t>
            </a:r>
            <a:r>
              <a:rPr lang="en-US" i="1" dirty="0"/>
              <a:t>N</a:t>
            </a:r>
            <a:r>
              <a:rPr lang="en-US" dirty="0"/>
              <a:t>). </a:t>
            </a:r>
          </a:p>
          <a:p>
            <a:r>
              <a:rPr lang="en-US" dirty="0"/>
              <a:t>Lower bound.  Proof that no algorithm can do better.</a:t>
            </a:r>
          </a:p>
          <a:p>
            <a:pPr lvl="1"/>
            <a:r>
              <a:rPr lang="en-US" dirty="0"/>
              <a:t>Example: Have to examine all </a:t>
            </a:r>
            <a:r>
              <a:rPr lang="en-US" i="1" dirty="0"/>
              <a:t>N</a:t>
            </a:r>
            <a:r>
              <a:rPr lang="en-US" dirty="0"/>
              <a:t> entries (any unexamined one might be 0).</a:t>
            </a:r>
          </a:p>
          <a:p>
            <a:pPr lvl="1"/>
            <a:r>
              <a:rPr lang="en-US" dirty="0"/>
              <a:t>Running time of the optimal algorithm for 1-Sum is </a:t>
            </a:r>
            <a:r>
              <a:rPr lang="el-GR" dirty="0"/>
              <a:t>Ω(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r>
              <a:rPr lang="en-US" dirty="0"/>
              <a:t>Optimal algorithm. </a:t>
            </a:r>
          </a:p>
          <a:p>
            <a:pPr lvl="1"/>
            <a:r>
              <a:rPr lang="en-US" dirty="0"/>
              <a:t>Lower bound equals upper bound (to within a constant factor).</a:t>
            </a:r>
          </a:p>
          <a:p>
            <a:pPr lvl="1"/>
            <a:r>
              <a:rPr lang="en-US" dirty="0"/>
              <a:t>Example: Brute-force algorithm for 1-Sum is optimal: its running time is </a:t>
            </a:r>
            <a:r>
              <a:rPr lang="el-GR" dirty="0"/>
              <a:t>Θ(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52FB5-1AA7-3349-90C0-77D89B70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D6BDCF9-A8EF-AF42-9203-8FC206AE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9334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21A8-D42C-1A43-AA18-54D05C5E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algorithms: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1441-0401-4742-8652-E01A2307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Goals.</a:t>
            </a:r>
          </a:p>
          <a:p>
            <a:pPr lvl="1"/>
            <a:r>
              <a:rPr lang="en-US" dirty="0"/>
              <a:t>Establish “difficulty” of a problem and develop “optimal” algorithms.</a:t>
            </a:r>
          </a:p>
          <a:p>
            <a:pPr lvl="1"/>
            <a:r>
              <a:rPr lang="en-US" dirty="0"/>
              <a:t>Example 3-Sum.</a:t>
            </a:r>
          </a:p>
          <a:p>
            <a:r>
              <a:rPr lang="en-US" dirty="0"/>
              <a:t>Upper bound.  A specific algorithm.</a:t>
            </a:r>
          </a:p>
          <a:p>
            <a:pPr lvl="1"/>
            <a:r>
              <a:rPr lang="en-US" dirty="0"/>
              <a:t>Example: Brute-force algorithm for 3-Sum.</a:t>
            </a:r>
          </a:p>
          <a:p>
            <a:pPr lvl="1"/>
            <a:r>
              <a:rPr lang="en-US" dirty="0"/>
              <a:t>Running time of the optimal algorithm for 3-Sum is O(</a:t>
            </a:r>
            <a:r>
              <a:rPr lang="en-US" i="1" dirty="0"/>
              <a:t>N </a:t>
            </a:r>
            <a:r>
              <a:rPr lang="en-US" baseline="30000" dirty="0"/>
              <a:t>3</a:t>
            </a:r>
            <a:r>
              <a:rPr lang="en-US" dirty="0"/>
              <a:t>). </a:t>
            </a:r>
          </a:p>
          <a:p>
            <a:pPr lvl="2"/>
            <a:r>
              <a:rPr lang="en-US" dirty="0"/>
              <a:t>Note that this is not saying that the brute-force algorithm is optimal.</a:t>
            </a:r>
          </a:p>
          <a:p>
            <a:pPr lvl="2"/>
            <a:r>
              <a:rPr lang="en-US" dirty="0"/>
              <a:t>But this example algorithm gives an upper bound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D14C-74EB-CF45-A52A-3B66D9EE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4DE48F1-3309-D648-B327-B0AE3E90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386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9C7-C033-584B-A461-7E5E7BED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algorithms: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3FD1-3732-D743-A6C8-C6175AA3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7" y="1847654"/>
            <a:ext cx="8828567" cy="4370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Goals.</a:t>
            </a:r>
          </a:p>
          <a:p>
            <a:pPr lvl="1"/>
            <a:r>
              <a:rPr lang="en-US" dirty="0"/>
              <a:t>Establish “difficulty” of a problem and develop “optimal” algorithms.</a:t>
            </a:r>
          </a:p>
          <a:p>
            <a:pPr lvl="1"/>
            <a:r>
              <a:rPr lang="en-US" dirty="0"/>
              <a:t>Example: 3-Sum.</a:t>
            </a:r>
          </a:p>
          <a:p>
            <a:r>
              <a:rPr lang="en-US" dirty="0"/>
              <a:t>Upper bound.  A specific algorithm.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Improved</a:t>
            </a:r>
            <a:r>
              <a:rPr lang="en-US" dirty="0"/>
              <a:t> algorithm for 3-Sum.</a:t>
            </a:r>
          </a:p>
          <a:p>
            <a:pPr lvl="1"/>
            <a:r>
              <a:rPr lang="en-US" dirty="0"/>
              <a:t>Running time of the optimal algorithm for 3-Sum is O(</a:t>
            </a:r>
            <a:r>
              <a:rPr lang="en-US" i="1" dirty="0"/>
              <a:t>N </a:t>
            </a:r>
            <a:r>
              <a:rPr lang="en-US" baseline="30000" dirty="0"/>
              <a:t>2 </a:t>
            </a:r>
            <a:r>
              <a:rPr lang="en-US" dirty="0"/>
              <a:t>log </a:t>
            </a:r>
            <a:r>
              <a:rPr lang="en-US" i="1" dirty="0"/>
              <a:t>N </a:t>
            </a:r>
            <a:r>
              <a:rPr lang="en-US" dirty="0"/>
              <a:t>). </a:t>
            </a:r>
          </a:p>
          <a:p>
            <a:r>
              <a:rPr lang="en-US" dirty="0"/>
              <a:t>Lower bound.  Proof that no algorithm can do better.</a:t>
            </a:r>
          </a:p>
          <a:p>
            <a:pPr lvl="1"/>
            <a:r>
              <a:rPr lang="en-US" dirty="0"/>
              <a:t>Example: Have to examine all </a:t>
            </a:r>
            <a:r>
              <a:rPr lang="en-US" i="1" dirty="0"/>
              <a:t>N</a:t>
            </a:r>
            <a:r>
              <a:rPr lang="en-US" dirty="0"/>
              <a:t> entries to solve 3-Sum.</a:t>
            </a:r>
          </a:p>
          <a:p>
            <a:pPr lvl="1"/>
            <a:r>
              <a:rPr lang="en-US" dirty="0"/>
              <a:t>Running time of the optimal algorithm for solving 3-Sum is </a:t>
            </a:r>
            <a:r>
              <a:rPr lang="el-GR" dirty="0"/>
              <a:t>Ω(</a:t>
            </a:r>
            <a:r>
              <a:rPr lang="en-US" i="1" dirty="0"/>
              <a:t>N </a:t>
            </a:r>
            <a:r>
              <a:rPr lang="en-US" dirty="0"/>
              <a:t>).</a:t>
            </a:r>
          </a:p>
          <a:p>
            <a:r>
              <a:rPr lang="en-US" dirty="0"/>
              <a:t>Open problems. </a:t>
            </a:r>
          </a:p>
          <a:p>
            <a:pPr lvl="1"/>
            <a:r>
              <a:rPr lang="en-US" dirty="0"/>
              <a:t>Optimal algorithm for 3-Sum?</a:t>
            </a:r>
          </a:p>
          <a:p>
            <a:pPr lvl="1"/>
            <a:r>
              <a:rPr lang="en-US" dirty="0"/>
              <a:t>Sub-quadratic algorithm for 3-Sum?</a:t>
            </a:r>
          </a:p>
          <a:p>
            <a:pPr lvl="1"/>
            <a:r>
              <a:rPr lang="en-US" dirty="0"/>
              <a:t>Quadratic lower bound for 3-Sum?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26C3-109C-3140-9441-336A0A7B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75870F4-875C-0D4C-81EB-4EA90229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5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312B-651A-ED42-83F1-93E9DA20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88" y="207371"/>
            <a:ext cx="7729728" cy="1188720"/>
          </a:xfrm>
        </p:spPr>
        <p:txBody>
          <a:bodyPr/>
          <a:lstStyle/>
          <a:p>
            <a:r>
              <a:rPr lang="en-US" dirty="0"/>
              <a:t>Algorithm 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2055-FAFE-7C45-BF96-766A175C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541123"/>
            <a:ext cx="8821789" cy="46504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Start.</a:t>
            </a:r>
          </a:p>
          <a:p>
            <a:pPr lvl="1"/>
            <a:r>
              <a:rPr lang="en-US" dirty="0"/>
              <a:t>Develop an algorithm.</a:t>
            </a:r>
          </a:p>
          <a:p>
            <a:pPr lvl="1"/>
            <a:r>
              <a:rPr lang="en-US" dirty="0"/>
              <a:t>Prove a lower bound.</a:t>
            </a:r>
          </a:p>
          <a:p>
            <a:r>
              <a:rPr lang="en-US" dirty="0"/>
              <a:t>Gap?  </a:t>
            </a:r>
          </a:p>
          <a:p>
            <a:pPr lvl="1"/>
            <a:r>
              <a:rPr lang="en-US" dirty="0"/>
              <a:t>Lower the upper bound (discover a new algorithm).</a:t>
            </a:r>
          </a:p>
          <a:p>
            <a:pPr lvl="1"/>
            <a:r>
              <a:rPr lang="en-US" dirty="0"/>
              <a:t>Raise the lower bound (more difficult). </a:t>
            </a:r>
          </a:p>
          <a:p>
            <a:r>
              <a:rPr lang="en-US" dirty="0"/>
              <a:t>Golden Age of Algorithm Design.</a:t>
            </a:r>
          </a:p>
          <a:p>
            <a:pPr lvl="1"/>
            <a:r>
              <a:rPr lang="en-US" dirty="0"/>
              <a:t>1970s.</a:t>
            </a:r>
          </a:p>
          <a:p>
            <a:pPr lvl="1"/>
            <a:r>
              <a:rPr lang="en-US" dirty="0"/>
              <a:t>Steadily decreasing upper bounds for many important problems.</a:t>
            </a:r>
          </a:p>
          <a:p>
            <a:pPr lvl="1"/>
            <a:r>
              <a:rPr lang="en-US" dirty="0"/>
              <a:t>Many known optimal algorithms.</a:t>
            </a:r>
          </a:p>
          <a:p>
            <a:r>
              <a:rPr lang="en-US" dirty="0"/>
              <a:t>Caveats. </a:t>
            </a:r>
          </a:p>
          <a:p>
            <a:pPr lvl="1"/>
            <a:r>
              <a:rPr lang="en-US" dirty="0"/>
              <a:t>Overly pessimistic to focus on worst case?</a:t>
            </a:r>
          </a:p>
          <a:p>
            <a:pPr lvl="1"/>
            <a:r>
              <a:rPr lang="en-US" dirty="0"/>
              <a:t>Need better than “to within a constant factor” to predict performance.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16EC9-297E-9949-A05F-A1BEAC7A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18D485E-CFB0-3B49-A4E4-CFC88F45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9415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0F0D-D5DF-8241-9DE6-DCE289E5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EE7693C-1310-7748-87C4-D41A7CE9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5EA81E04-B8CE-6847-BB36-E978F81039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679046"/>
                  </p:ext>
                </p:extLst>
              </p:nvPr>
            </p:nvGraphicFramePr>
            <p:xfrm>
              <a:off x="739739" y="408238"/>
              <a:ext cx="10644025" cy="5639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1946">
                      <a:extLst>
                        <a:ext uri="{9D8B030D-6E8A-4147-A177-3AD203B41FA5}">
                          <a16:colId xmlns:a16="http://schemas.microsoft.com/office/drawing/2014/main" val="1155920279"/>
                        </a:ext>
                      </a:extLst>
                    </a:gridCol>
                    <a:gridCol w="3349375">
                      <a:extLst>
                        <a:ext uri="{9D8B030D-6E8A-4147-A177-3AD203B41FA5}">
                          <a16:colId xmlns:a16="http://schemas.microsoft.com/office/drawing/2014/main" val="347473315"/>
                        </a:ext>
                      </a:extLst>
                    </a:gridCol>
                    <a:gridCol w="1232899">
                      <a:extLst>
                        <a:ext uri="{9D8B030D-6E8A-4147-A177-3AD203B41FA5}">
                          <a16:colId xmlns:a16="http://schemas.microsoft.com/office/drawing/2014/main" val="3322999379"/>
                        </a:ext>
                      </a:extLst>
                    </a:gridCol>
                    <a:gridCol w="2361000">
                      <a:extLst>
                        <a:ext uri="{9D8B030D-6E8A-4147-A177-3AD203B41FA5}">
                          <a16:colId xmlns:a16="http://schemas.microsoft.com/office/drawing/2014/main" val="3443629889"/>
                        </a:ext>
                      </a:extLst>
                    </a:gridCol>
                    <a:gridCol w="2128805">
                      <a:extLst>
                        <a:ext uri="{9D8B030D-6E8A-4147-A177-3AD203B41FA5}">
                          <a16:colId xmlns:a16="http://schemas.microsoft.com/office/drawing/2014/main" val="3953421232"/>
                        </a:ext>
                      </a:extLst>
                    </a:gridCol>
                  </a:tblGrid>
                  <a:tr h="388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Provides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Shorthand for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Used to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129841"/>
                      </a:ext>
                    </a:extLst>
                  </a:tr>
                  <a:tr h="1436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Tilde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Leading term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~ 10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+ 22 n log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+ 2 n + 37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Provide an approximate model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6106389"/>
                      </a:ext>
                    </a:extLst>
                  </a:tr>
                  <a:tr h="1436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Theta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 order of growth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Classify algorithms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995623"/>
                      </a:ext>
                    </a:extLst>
                  </a:tr>
                  <a:tr h="95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Oh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 and 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O(n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 n log n + 3n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upper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767793"/>
                      </a:ext>
                    </a:extLst>
                  </a:tr>
                  <a:tr h="6705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Bid Omega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 and larger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 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lower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2185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5EA81E04-B8CE-6847-BB36-E978F81039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679046"/>
                  </p:ext>
                </p:extLst>
              </p:nvPr>
            </p:nvGraphicFramePr>
            <p:xfrm>
              <a:off x="739739" y="408238"/>
              <a:ext cx="10644025" cy="5639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1946">
                      <a:extLst>
                        <a:ext uri="{9D8B030D-6E8A-4147-A177-3AD203B41FA5}">
                          <a16:colId xmlns:a16="http://schemas.microsoft.com/office/drawing/2014/main" val="1155920279"/>
                        </a:ext>
                      </a:extLst>
                    </a:gridCol>
                    <a:gridCol w="3349375">
                      <a:extLst>
                        <a:ext uri="{9D8B030D-6E8A-4147-A177-3AD203B41FA5}">
                          <a16:colId xmlns:a16="http://schemas.microsoft.com/office/drawing/2014/main" val="347473315"/>
                        </a:ext>
                      </a:extLst>
                    </a:gridCol>
                    <a:gridCol w="1232899">
                      <a:extLst>
                        <a:ext uri="{9D8B030D-6E8A-4147-A177-3AD203B41FA5}">
                          <a16:colId xmlns:a16="http://schemas.microsoft.com/office/drawing/2014/main" val="3322999379"/>
                        </a:ext>
                      </a:extLst>
                    </a:gridCol>
                    <a:gridCol w="2361000">
                      <a:extLst>
                        <a:ext uri="{9D8B030D-6E8A-4147-A177-3AD203B41FA5}">
                          <a16:colId xmlns:a16="http://schemas.microsoft.com/office/drawing/2014/main" val="3443629889"/>
                        </a:ext>
                      </a:extLst>
                    </a:gridCol>
                    <a:gridCol w="2128805">
                      <a:extLst>
                        <a:ext uri="{9D8B030D-6E8A-4147-A177-3AD203B41FA5}">
                          <a16:colId xmlns:a16="http://schemas.microsoft.com/office/drawing/2014/main" val="3953421232"/>
                        </a:ext>
                      </a:extLst>
                    </a:gridCol>
                  </a:tblGrid>
                  <a:tr h="388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Provides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Shorthand for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Used to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129841"/>
                      </a:ext>
                    </a:extLst>
                  </a:tr>
                  <a:tr h="1436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Tilde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Leading term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~ 10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+ 22 n log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+ 2 n + 37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Provide an approximate model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6106389"/>
                      </a:ext>
                    </a:extLst>
                  </a:tr>
                  <a:tr h="1436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Theta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 order of growth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31" t="-129204" r="-365979" b="-172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Classify algorithms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99562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 Oh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348" t="-275532" r="-171212" b="-1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O(n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 n log n + 3n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upper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76779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Bid Omega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348" t="-375532" r="-171212" b="-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31" t="-375532" r="-365979" b="-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½ 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 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n </a:t>
                          </a:r>
                          <a:r>
                            <a:rPr lang="en-US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+ 22 n log n + 3 n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Develop lower bounds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21858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254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9600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static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binarySearch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[] a,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key)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low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high = a.length-1;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</a:t>
            </a:r>
            <a:r>
              <a:rPr lang="en-US" dirty="0">
                <a:solidFill>
                  <a:srgbClr val="FFFF00"/>
                </a:solidFill>
              </a:rPr>
              <a:t>while (key &lt; a[mid]) {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mid = low + (high – low) /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    if (key &lt; a[mid] ) high = mid -1;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else if (key &gt; a[mid] ) low = mid + 1;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    else return mid;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return -1;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Invariant.  If key appears in the array a[], then a[low] ≤ key ≤ a[high].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650B-3C0B-D549-85D6-67CC54BD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29B0-260E-8A47-BB7F-ADBC3095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433" y="1847654"/>
            <a:ext cx="9432324" cy="4015818"/>
          </a:xfrm>
        </p:spPr>
        <p:txBody>
          <a:bodyPr>
            <a:normAutofit/>
          </a:bodyPr>
          <a:lstStyle/>
          <a:p>
            <a:r>
              <a:rPr lang="en-US" dirty="0"/>
              <a:t>Proposition.  Binary search uses at most 1 +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 </a:t>
            </a:r>
            <a:r>
              <a:rPr lang="en-US" dirty="0"/>
              <a:t> key compares to search in a sorted array of size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Cost function:</a:t>
            </a:r>
          </a:p>
          <a:p>
            <a:pPr lvl="1"/>
            <a:r>
              <a:rPr lang="en-US" dirty="0"/>
              <a:t>We define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  =  # key compares to binary search a sorted subarray of size ≤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Binary search recurrence. 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  ≤ 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/ 2)  +  1  for </a:t>
            </a:r>
            <a:r>
              <a:rPr lang="en-US" i="1" dirty="0"/>
              <a:t>N  </a:t>
            </a:r>
            <a:r>
              <a:rPr lang="en-US" dirty="0"/>
              <a:t>&gt; 1, with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(1) =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59274-81DE-3545-9FAB-A5F6F63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1CE22A2-6469-C841-B7D8-85BE788D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8172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5659-3F88-5B43-A014-D550B0F1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2DAE-CB60-C849-9E66-9A2FB11A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n is a power of 2</a:t>
            </a:r>
          </a:p>
          <a:p>
            <a:pPr marL="0" indent="0">
              <a:buNone/>
            </a:pPr>
            <a:r>
              <a:rPr lang="en-US" dirty="0"/>
              <a:t>T(n) 	</a:t>
            </a:r>
            <a:r>
              <a:rPr lang="en-US" dirty="0">
                <a:latin typeface="Symbol" pitchFamily="2" charset="2"/>
              </a:rPr>
              <a:t>&lt;=</a:t>
            </a:r>
            <a:r>
              <a:rPr lang="en-US" dirty="0"/>
              <a:t> T(n/2) + 1</a:t>
            </a:r>
          </a:p>
          <a:p>
            <a:pPr marL="0" indent="0">
              <a:buNone/>
            </a:pPr>
            <a:r>
              <a:rPr lang="en-US" dirty="0"/>
              <a:t>	&lt;= T(n/4) + 1 + 1</a:t>
            </a:r>
          </a:p>
          <a:p>
            <a:pPr marL="0" indent="0">
              <a:buNone/>
            </a:pPr>
            <a:r>
              <a:rPr lang="en-US" dirty="0"/>
              <a:t>	&lt;= T(n/8) + 1 + 1 + 1</a:t>
            </a:r>
          </a:p>
          <a:p>
            <a:pPr marL="0" indent="0">
              <a:buNone/>
            </a:pPr>
            <a:r>
              <a:rPr lang="en-US" dirty="0"/>
              <a:t>	&lt;= T(n/16) + 1 + 1 + 1 + 1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&lt;= T(n/n) + 1 + 1 + 1 + …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E7ED-42E5-9E45-AA82-4182400F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E2B63E0-5A80-2045-90F9-1B012B18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63284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169D-88F4-A447-ACA1-7C3B8119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955497"/>
            <a:ext cx="8821789" cy="5517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T(n) &lt;= T(n/n) + 1 + 1 + 1 + … + 1</a:t>
            </a:r>
          </a:p>
          <a:p>
            <a:r>
              <a:rPr lang="en-US" dirty="0"/>
              <a:t>What is T(1) ?</a:t>
            </a:r>
          </a:p>
          <a:p>
            <a:pPr lvl="1"/>
            <a:r>
              <a:rPr lang="en-US" dirty="0"/>
              <a:t>T(1) = 1</a:t>
            </a:r>
          </a:p>
          <a:p>
            <a:r>
              <a:rPr lang="en-US" dirty="0"/>
              <a:t>How many 1s in the sum?</a:t>
            </a:r>
          </a:p>
          <a:p>
            <a:pPr lvl="1"/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r>
              <a:rPr lang="en-US" dirty="0"/>
              <a:t>Thus: T(n) &lt;= 1 + </a:t>
            </a:r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r>
              <a:rPr lang="en-US" dirty="0"/>
              <a:t>Worst case: T(n) is ~ </a:t>
            </a:r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r>
              <a:rPr lang="en-US" dirty="0"/>
              <a:t>T(n) = T(n/2) + 1 is called a recurrence relation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991A-3104-934F-AEE3-C8802B92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EE1-4A3F-5845-80BC-0E96246F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410" y="269015"/>
            <a:ext cx="7729728" cy="1188720"/>
          </a:xfrm>
        </p:spPr>
        <p:txBody>
          <a:bodyPr/>
          <a:lstStyle/>
          <a:p>
            <a:r>
              <a:rPr lang="en-US" dirty="0"/>
              <a:t>An N</a:t>
            </a:r>
            <a:r>
              <a:rPr lang="en-US" baseline="30000" dirty="0"/>
              <a:t>2</a:t>
            </a:r>
            <a:r>
              <a:rPr lang="en-US" dirty="0"/>
              <a:t> log N algorithm for 3-Sum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F0DB-9D67-4C46-853D-C98564F7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39" y="1457735"/>
            <a:ext cx="9842643" cy="4828854"/>
          </a:xfrm>
        </p:spPr>
        <p:txBody>
          <a:bodyPr>
            <a:normAutofit/>
          </a:bodyPr>
          <a:lstStyle/>
          <a:p>
            <a:r>
              <a:rPr lang="en-US" sz="2800" dirty="0"/>
              <a:t>Algorithm. </a:t>
            </a:r>
          </a:p>
          <a:p>
            <a:pPr lvl="1"/>
            <a:r>
              <a:rPr lang="en-US" sz="2400" dirty="0"/>
              <a:t>Step 1:  Sort the </a:t>
            </a:r>
            <a:r>
              <a:rPr lang="en-US" sz="2400" i="1" dirty="0"/>
              <a:t>N</a:t>
            </a:r>
            <a:r>
              <a:rPr lang="en-US" sz="2400" dirty="0"/>
              <a:t> (distinct) numbers.</a:t>
            </a:r>
          </a:p>
          <a:p>
            <a:pPr lvl="1"/>
            <a:r>
              <a:rPr lang="en-US" sz="2400" dirty="0"/>
              <a:t>Step 2:  For each pair of numbers a[</a:t>
            </a:r>
            <a:r>
              <a:rPr lang="en-US" sz="2400" dirty="0" err="1"/>
              <a:t>i</a:t>
            </a:r>
            <a:r>
              <a:rPr lang="en-US" sz="2400" dirty="0"/>
              <a:t>] and a[j], </a:t>
            </a:r>
          </a:p>
          <a:p>
            <a:pPr marL="228600" lvl="1" indent="0">
              <a:buNone/>
            </a:pPr>
            <a:r>
              <a:rPr lang="en-US" sz="2400" dirty="0"/>
              <a:t>                  binary search for -(a[</a:t>
            </a:r>
            <a:r>
              <a:rPr lang="en-US" sz="2400" dirty="0" err="1"/>
              <a:t>i</a:t>
            </a:r>
            <a:r>
              <a:rPr lang="en-US" sz="2400" dirty="0"/>
              <a:t>] + a[j]).</a:t>
            </a:r>
          </a:p>
          <a:p>
            <a:r>
              <a:rPr lang="en-US" sz="2800" dirty="0"/>
              <a:t>Analysis.  Order of growth is </a:t>
            </a:r>
            <a:r>
              <a:rPr lang="en-US" sz="2800" i="1" dirty="0"/>
              <a:t>N</a:t>
            </a:r>
            <a:r>
              <a:rPr lang="en-US" sz="2800" baseline="30000" dirty="0"/>
              <a:t> 2</a:t>
            </a:r>
            <a:r>
              <a:rPr lang="en-US" sz="2800" dirty="0"/>
              <a:t> log</a:t>
            </a:r>
            <a:r>
              <a:rPr lang="en-US" sz="2800" i="1" dirty="0"/>
              <a:t> N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Step 1:  </a:t>
            </a:r>
            <a:r>
              <a:rPr lang="en-US" sz="2400" i="1" dirty="0"/>
              <a:t>N</a:t>
            </a:r>
            <a:r>
              <a:rPr lang="en-US" sz="2400" baseline="30000" dirty="0"/>
              <a:t> 2</a:t>
            </a:r>
            <a:r>
              <a:rPr lang="en-US" sz="2400" dirty="0"/>
              <a:t> with insertion sort.  [Of course, we could use a better search]</a:t>
            </a:r>
          </a:p>
          <a:p>
            <a:pPr lvl="1"/>
            <a:r>
              <a:rPr lang="en-US" sz="2400" dirty="0"/>
              <a:t>Step 2:  </a:t>
            </a:r>
            <a:r>
              <a:rPr lang="en-US" sz="2400" i="1" dirty="0"/>
              <a:t>N</a:t>
            </a:r>
            <a:r>
              <a:rPr lang="en-US" sz="2400" baseline="30000" dirty="0"/>
              <a:t> 2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 with binary searches.</a:t>
            </a:r>
          </a:p>
          <a:p>
            <a:pPr lvl="1"/>
            <a:r>
              <a:rPr lang="en-US" sz="2400" dirty="0"/>
              <a:t>Remark.  Can achieve </a:t>
            </a:r>
            <a:r>
              <a:rPr lang="en-US" sz="2400" i="1" dirty="0"/>
              <a:t>N</a:t>
            </a:r>
            <a:r>
              <a:rPr lang="en-US" sz="2400" baseline="30000" dirty="0"/>
              <a:t> 2</a:t>
            </a:r>
            <a:r>
              <a:rPr lang="en-US" sz="2400" dirty="0"/>
              <a:t> by modifying binary search step.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907BC-8551-434B-BB96-2BC0D839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1BDDF15-4D64-7A4F-9210-FF7D8391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7634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B18F-61D4-444D-8899-90060C19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5" y="313027"/>
            <a:ext cx="7729728" cy="1188720"/>
          </a:xfrm>
        </p:spPr>
        <p:txBody>
          <a:bodyPr/>
          <a:lstStyle/>
          <a:p>
            <a:r>
              <a:rPr lang="en-US" dirty="0"/>
              <a:t>An N</a:t>
            </a:r>
            <a:r>
              <a:rPr lang="en-US" baseline="30000" dirty="0"/>
              <a:t>2</a:t>
            </a:r>
            <a:r>
              <a:rPr lang="en-US" dirty="0"/>
              <a:t> log N algorithm for 3-Sum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1C09-C631-A246-A607-0D1884C0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4" y="1660690"/>
            <a:ext cx="8821789" cy="1181377"/>
          </a:xfrm>
        </p:spPr>
        <p:txBody>
          <a:bodyPr/>
          <a:lstStyle/>
          <a:p>
            <a:r>
              <a:rPr lang="en-US" dirty="0"/>
              <a:t>Hypothesis.  The sorting-based </a:t>
            </a:r>
            <a:r>
              <a:rPr lang="en-US" i="1" dirty="0"/>
              <a:t>N</a:t>
            </a:r>
            <a:r>
              <a:rPr lang="en-US" baseline="30000" dirty="0"/>
              <a:t> 2 </a:t>
            </a:r>
            <a:r>
              <a:rPr lang="en-US" dirty="0"/>
              <a:t>log</a:t>
            </a:r>
            <a:r>
              <a:rPr lang="en-US" i="1" dirty="0"/>
              <a:t> N</a:t>
            </a:r>
            <a:r>
              <a:rPr lang="en-US" dirty="0"/>
              <a:t> algorithm for 3-Sum is significantly faster in practice than the brute-force </a:t>
            </a:r>
            <a:r>
              <a:rPr lang="en-US" i="1" dirty="0"/>
              <a:t>N</a:t>
            </a:r>
            <a:r>
              <a:rPr lang="en-US" baseline="30000" dirty="0"/>
              <a:t> 3  </a:t>
            </a:r>
            <a:r>
              <a:rPr lang="en-US" dirty="0"/>
              <a:t>algorithm.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EC104-24EA-E740-8229-9BE62CCD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E13142-F395-0B4A-AAE5-5EBC25CD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94618"/>
              </p:ext>
            </p:extLst>
          </p:nvPr>
        </p:nvGraphicFramePr>
        <p:xfrm>
          <a:off x="624442" y="2673806"/>
          <a:ext cx="4276332" cy="193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166">
                  <a:extLst>
                    <a:ext uri="{9D8B030D-6E8A-4147-A177-3AD203B41FA5}">
                      <a16:colId xmlns:a16="http://schemas.microsoft.com/office/drawing/2014/main" val="1912264283"/>
                    </a:ext>
                  </a:extLst>
                </a:gridCol>
                <a:gridCol w="2138166">
                  <a:extLst>
                    <a:ext uri="{9D8B030D-6E8A-4147-A177-3AD203B41FA5}">
                      <a16:colId xmlns:a16="http://schemas.microsoft.com/office/drawing/2014/main" val="2677485032"/>
                    </a:ext>
                  </a:extLst>
                </a:gridCol>
              </a:tblGrid>
              <a:tr h="386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73746"/>
                  </a:ext>
                </a:extLst>
              </a:tr>
              <a:tr h="386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01999"/>
                  </a:ext>
                </a:extLst>
              </a:tr>
              <a:tr h="386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18221"/>
                  </a:ext>
                </a:extLst>
              </a:tr>
              <a:tr h="386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99580"/>
                  </a:ext>
                </a:extLst>
              </a:tr>
              <a:tr h="386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76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EED4EE-9A25-F74B-895D-2BC09362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6300"/>
              </p:ext>
            </p:extLst>
          </p:nvPr>
        </p:nvGraphicFramePr>
        <p:xfrm>
          <a:off x="6780945" y="2646858"/>
          <a:ext cx="45811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66">
                  <a:extLst>
                    <a:ext uri="{9D8B030D-6E8A-4147-A177-3AD203B41FA5}">
                      <a16:colId xmlns:a16="http://schemas.microsoft.com/office/drawing/2014/main" val="384116592"/>
                    </a:ext>
                  </a:extLst>
                </a:gridCol>
                <a:gridCol w="2290566">
                  <a:extLst>
                    <a:ext uri="{9D8B030D-6E8A-4147-A177-3AD203B41FA5}">
                      <a16:colId xmlns:a16="http://schemas.microsoft.com/office/drawing/2014/main" val="3453652054"/>
                    </a:ext>
                  </a:extLst>
                </a:gridCol>
              </a:tblGrid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50586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4455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69786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66406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2794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57204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67273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794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61DCC4-D39E-7F42-8C97-CB63A26F9916}"/>
              </a:ext>
            </a:extLst>
          </p:cNvPr>
          <p:cNvSpPr txBox="1"/>
          <p:nvPr/>
        </p:nvSpPr>
        <p:spPr>
          <a:xfrm>
            <a:off x="1921267" y="4931595"/>
            <a:ext cx="283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ThreeSum.java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4AF58-B375-BE43-AB69-93A564DA3276}"/>
              </a:ext>
            </a:extLst>
          </p:cNvPr>
          <p:cNvSpPr txBox="1"/>
          <p:nvPr/>
        </p:nvSpPr>
        <p:spPr>
          <a:xfrm>
            <a:off x="7923254" y="5710763"/>
            <a:ext cx="283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ThreeSumFast.java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6842AA4-7D41-5447-A4E5-D019123B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57FCB-CAA9-D04A-8961-85A6C81DA0B2}"/>
              </a:ext>
            </a:extLst>
          </p:cNvPr>
          <p:cNvSpPr txBox="1"/>
          <p:nvPr/>
        </p:nvSpPr>
        <p:spPr>
          <a:xfrm>
            <a:off x="297951" y="5473690"/>
            <a:ext cx="5876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Guiding principle.  Typically, better order of growth 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⇒  faster in practice.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78A3-4569-BC49-BA7A-EC9D0D0B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9DCB-0445-FC45-AE6B-80C4BD16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99025"/>
            <a:ext cx="8075487" cy="4501775"/>
          </a:xfrm>
        </p:spPr>
        <p:txBody>
          <a:bodyPr>
            <a:normAutofit/>
          </a:bodyPr>
          <a:lstStyle/>
          <a:p>
            <a:r>
              <a:rPr lang="en-US" dirty="0"/>
              <a:t>Best case.  Lower bound on cost.</a:t>
            </a:r>
          </a:p>
          <a:p>
            <a:pPr lvl="1"/>
            <a:r>
              <a:rPr lang="en-US" dirty="0"/>
              <a:t>・Determined by “easiest” input.</a:t>
            </a:r>
          </a:p>
          <a:p>
            <a:pPr lvl="1"/>
            <a:r>
              <a:rPr lang="en-US" dirty="0"/>
              <a:t>・Provides a goal for all inputs.</a:t>
            </a:r>
          </a:p>
          <a:p>
            <a:r>
              <a:rPr lang="en-US" dirty="0"/>
              <a:t>Worst case.  Upper bound on cost.</a:t>
            </a:r>
          </a:p>
          <a:p>
            <a:pPr lvl="1"/>
            <a:r>
              <a:rPr lang="en-US" dirty="0"/>
              <a:t>・Determined by “most difficult” input.</a:t>
            </a:r>
          </a:p>
          <a:p>
            <a:pPr lvl="1"/>
            <a:r>
              <a:rPr lang="en-US" dirty="0"/>
              <a:t>・Provides a guarantee for all inputs.</a:t>
            </a:r>
          </a:p>
          <a:p>
            <a:r>
              <a:rPr lang="en-US" dirty="0"/>
              <a:t>Average case.  Expected cost for random input.</a:t>
            </a:r>
          </a:p>
          <a:p>
            <a:pPr lvl="1"/>
            <a:r>
              <a:rPr lang="en-US" dirty="0"/>
              <a:t>・Need a model for “random” input.</a:t>
            </a:r>
          </a:p>
          <a:p>
            <a:pPr lvl="1"/>
            <a:r>
              <a:rPr lang="en-US" dirty="0"/>
              <a:t>・Provides a way to predict performance.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F10E6-FB39-564D-A095-AED066A7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9E4C6C8-E7EF-5A41-A803-EB78A314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9764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BF67-8FE2-BE45-BFF3-077B9B6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B933-F5CB-BB43-B3C0-D874670D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95" y="2258620"/>
            <a:ext cx="4750156" cy="26216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1.</a:t>
            </a:r>
            <a:r>
              <a:rPr lang="en-US" dirty="0"/>
              <a:t>  Array accesses for brute-force 3-Sum.   </a:t>
            </a:r>
          </a:p>
          <a:p>
            <a:r>
              <a:rPr lang="en-US" dirty="0"/>
              <a:t>Best:          ~ ½ </a:t>
            </a:r>
            <a:r>
              <a:rPr lang="en-US" i="1" dirty="0"/>
              <a:t>N</a:t>
            </a:r>
            <a:r>
              <a:rPr lang="en-US" baseline="30000" dirty="0"/>
              <a:t> 3</a:t>
            </a:r>
            <a:r>
              <a:rPr lang="en-US" dirty="0"/>
              <a:t> </a:t>
            </a:r>
          </a:p>
          <a:p>
            <a:r>
              <a:rPr lang="en-US" dirty="0"/>
              <a:t>Average:    ~ ½ </a:t>
            </a:r>
            <a:r>
              <a:rPr lang="en-US" i="1" dirty="0"/>
              <a:t>N</a:t>
            </a:r>
            <a:r>
              <a:rPr lang="en-US" baseline="30000" dirty="0"/>
              <a:t> 3</a:t>
            </a:r>
            <a:endParaRPr lang="en-US" dirty="0"/>
          </a:p>
          <a:p>
            <a:r>
              <a:rPr lang="en-US" dirty="0"/>
              <a:t>Worst:        ~ ½ </a:t>
            </a:r>
            <a:r>
              <a:rPr lang="en-US" i="1" dirty="0"/>
              <a:t>N</a:t>
            </a:r>
            <a:r>
              <a:rPr lang="en-US" baseline="30000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F289F-7C1A-0340-9F05-13983841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21A3D5C-471A-7046-AC64-42BA6FC4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211EF-D209-844B-9F0E-A9AECD54B588}"/>
              </a:ext>
            </a:extLst>
          </p:cNvPr>
          <p:cNvSpPr txBox="1"/>
          <p:nvPr/>
        </p:nvSpPr>
        <p:spPr>
          <a:xfrm>
            <a:off x="6565186" y="2157571"/>
            <a:ext cx="482045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 2.</a:t>
            </a:r>
            <a:r>
              <a:rPr lang="en-US" sz="2400" dirty="0">
                <a:solidFill>
                  <a:schemeClr val="bg1"/>
                </a:solidFill>
              </a:rPr>
              <a:t>  Compares for binary search.</a:t>
            </a:r>
          </a:p>
          <a:p>
            <a:pPr marL="228600" indent="-228600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Best:          ~  1 </a:t>
            </a:r>
          </a:p>
          <a:p>
            <a:pPr marL="228600" indent="-228600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Average:    ~  </a:t>
            </a:r>
            <a:r>
              <a:rPr lang="en-US" sz="2400" dirty="0" err="1">
                <a:solidFill>
                  <a:schemeClr val="bg1"/>
                </a:solidFill>
              </a:rPr>
              <a:t>lg</a:t>
            </a:r>
            <a:r>
              <a:rPr lang="en-US" sz="2400" dirty="0">
                <a:solidFill>
                  <a:schemeClr val="bg1"/>
                </a:solidFill>
              </a:rPr>
              <a:t> N</a:t>
            </a:r>
          </a:p>
          <a:p>
            <a:pPr marL="228600" indent="-228600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Worst:        ~  </a:t>
            </a:r>
            <a:r>
              <a:rPr lang="en-US" sz="2400" dirty="0" err="1">
                <a:solidFill>
                  <a:schemeClr val="bg1"/>
                </a:solidFill>
              </a:rPr>
              <a:t>lg</a:t>
            </a:r>
            <a:r>
              <a:rPr lang="en-US" sz="2400" dirty="0">
                <a:solidFill>
                  <a:schemeClr val="bg1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7866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</TotalTime>
  <Words>814</Words>
  <Application>Microsoft Macintosh PowerPoint</Application>
  <PresentationFormat>Widescreen</PresentationFormat>
  <Paragraphs>263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Parcel</vt:lpstr>
      <vt:lpstr>Algorithms Algorithm Analysis</vt:lpstr>
      <vt:lpstr>Binary search</vt:lpstr>
      <vt:lpstr>Binary search Analysis</vt:lpstr>
      <vt:lpstr>Proof sketch</vt:lpstr>
      <vt:lpstr>PowerPoint Presentation</vt:lpstr>
      <vt:lpstr>An N2 log N algorithm for 3-Sum</vt:lpstr>
      <vt:lpstr>An N2 log N algorithm for 3-Sum</vt:lpstr>
      <vt:lpstr>Types of analyses</vt:lpstr>
      <vt:lpstr>Examples</vt:lpstr>
      <vt:lpstr>Types of analyses</vt:lpstr>
      <vt:lpstr>Theory of algorithms</vt:lpstr>
      <vt:lpstr>PowerPoint Presentation</vt:lpstr>
      <vt:lpstr>Theory of algorithms: Example</vt:lpstr>
      <vt:lpstr>Theory of algorithms: example 2</vt:lpstr>
      <vt:lpstr>Theory of algorithms: example 2</vt:lpstr>
      <vt:lpstr>Algorithm design approach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79</cp:revision>
  <dcterms:created xsi:type="dcterms:W3CDTF">2019-01-29T13:54:20Z</dcterms:created>
  <dcterms:modified xsi:type="dcterms:W3CDTF">2019-02-11T20:18:05Z</dcterms:modified>
</cp:coreProperties>
</file>