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6"/>
    <p:restoredTop sz="94639"/>
  </p:normalViewPr>
  <p:slideViewPr>
    <p:cSldViewPr snapToGrid="0" snapToObjects="1">
      <p:cViewPr varScale="1">
        <p:scale>
          <a:sx n="117" d="100"/>
          <a:sy n="117" d="100"/>
        </p:scale>
        <p:origin x="19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44CC-2D73-944A-9EB3-23994BC9077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90A15-C234-C042-AF93-F583781B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1B34-4800-7341-9E82-A84C4B6A7570}" type="datetime1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C1C9-FBBD-D249-8B94-7FB992A88022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6195-D670-4048-8AF6-6965FFB76C9A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01581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50B3-09CE-7F43-8D68-A0235A4DABA0}" type="datetime1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C775-1512-3340-95DC-73B2433503CA}" type="datetime1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27A-E453-0F45-A20D-8EB81F8E5863}" type="datetime1">
              <a:rPr lang="en-US" smtClean="0"/>
              <a:t>2/18/19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4-E6E7-E247-B337-7B943667F09B}" type="datetime1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69B2-8155-C245-B265-4F1C9852C84A}" type="datetime1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C50C-FFE2-284B-82DD-11BC6DF47352}" type="datetime1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6E12-2D4C-404C-88FF-11D1B6AA1122}" type="datetime1">
              <a:rPr lang="en-US" smtClean="0"/>
              <a:t>2/18/19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45055E-288A-DA47-8C6F-18133526C7AE}" type="datetime1">
              <a:rPr lang="en-US" smtClean="0"/>
              <a:t>2/18/19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25044E5-E893-1044-81DD-B42668B58F3F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2DF-891B-8341-AC22-EF4333AF4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dirty="0"/>
              <a:t>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E170-032A-DD48-8B67-06F86C6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464/574</a:t>
            </a:r>
          </a:p>
          <a:p>
            <a:r>
              <a:rPr lang="en-US" dirty="0"/>
              <a:t>Spring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82E51-6C62-C143-A7C3-EBB6EA98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7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E139-5402-3C4C-BA00-51DEE551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3839"/>
            <a:ext cx="7729728" cy="1188720"/>
          </a:xfrm>
        </p:spPr>
        <p:txBody>
          <a:bodyPr/>
          <a:lstStyle/>
          <a:p>
            <a:r>
              <a:rPr lang="en-US" dirty="0"/>
              <a:t>Sorting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6F8B-53FE-6540-B5EE-1937CA3F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623585"/>
            <a:ext cx="8821789" cy="4594335"/>
          </a:xfrm>
        </p:spPr>
        <p:txBody>
          <a:bodyPr>
            <a:normAutofit/>
          </a:bodyPr>
          <a:lstStyle/>
          <a:p>
            <a:r>
              <a:rPr lang="en-US" dirty="0"/>
              <a:t>Sorting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Putting records in order as determined by the value of a key</a:t>
            </a:r>
          </a:p>
          <a:p>
            <a:pPr lvl="1"/>
            <a:r>
              <a:rPr lang="en-US" dirty="0"/>
              <a:t>E.g., Ordering a grade book:</a:t>
            </a:r>
          </a:p>
          <a:p>
            <a:pPr lvl="2"/>
            <a:r>
              <a:rPr lang="en-US" dirty="0"/>
              <a:t>Possible Key: students’ last name, first name</a:t>
            </a:r>
          </a:p>
          <a:p>
            <a:pPr lvl="2"/>
            <a:r>
              <a:rPr lang="en-US" dirty="0"/>
              <a:t>Possible Key: students’ final grade average</a:t>
            </a:r>
          </a:p>
          <a:p>
            <a:r>
              <a:rPr lang="en-US" dirty="0"/>
              <a:t>Why study sorts?</a:t>
            </a:r>
          </a:p>
          <a:p>
            <a:pPr lvl="1"/>
            <a:r>
              <a:rPr lang="en-US" dirty="0"/>
              <a:t>You will generally not create them from scratch since they are available in libraries.</a:t>
            </a:r>
          </a:p>
          <a:p>
            <a:pPr lvl="1"/>
            <a:r>
              <a:rPr lang="en-US" dirty="0"/>
              <a:t>Answer:</a:t>
            </a:r>
          </a:p>
          <a:p>
            <a:pPr lvl="2"/>
            <a:r>
              <a:rPr lang="en-US" dirty="0"/>
              <a:t>There are important algorithms that are used in sorts.</a:t>
            </a:r>
          </a:p>
          <a:p>
            <a:pPr lvl="2"/>
            <a:r>
              <a:rPr lang="en-US" dirty="0"/>
              <a:t>Good subjects for learning to analyze algorithms</a:t>
            </a:r>
          </a:p>
          <a:p>
            <a:pPr lvl="2"/>
            <a:endParaRPr lang="en-US" dirty="0"/>
          </a:p>
          <a:p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6D4B3-00A5-D74B-B948-6E06EDA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3CEED8B-9BB7-6A40-A2B8-1D5CA7E3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pPr algn="ctr"/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89266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B5AE-9484-8D4B-BF94-CDEF64BF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4ED7-55F1-0849-9BC5-25FF2ADA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7360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Goal.  Sort any type of data (for which sorting is well defined). </a:t>
            </a:r>
          </a:p>
          <a:p>
            <a:r>
              <a:rPr lang="en-US" dirty="0"/>
              <a:t>A total order is a binary relation ≤ that satisfies:</a:t>
            </a:r>
          </a:p>
          <a:p>
            <a:pPr lvl="1"/>
            <a:r>
              <a:rPr lang="en-US" dirty="0" err="1"/>
              <a:t>Antisymmetry</a:t>
            </a:r>
            <a:r>
              <a:rPr lang="en-US" dirty="0"/>
              <a:t>:  if both </a:t>
            </a:r>
            <a:r>
              <a:rPr lang="en-US" i="1" dirty="0"/>
              <a:t>v</a:t>
            </a:r>
            <a:r>
              <a:rPr lang="en-US" dirty="0"/>
              <a:t> ≤ </a:t>
            </a:r>
            <a:r>
              <a:rPr lang="en-US" i="1" dirty="0"/>
              <a:t>w</a:t>
            </a:r>
            <a:r>
              <a:rPr lang="en-US" dirty="0"/>
              <a:t> and </a:t>
            </a:r>
            <a:r>
              <a:rPr lang="en-US" i="1" dirty="0"/>
              <a:t>w</a:t>
            </a:r>
            <a:r>
              <a:rPr lang="en-US" dirty="0"/>
              <a:t> ≤ </a:t>
            </a:r>
            <a:r>
              <a:rPr lang="en-US" i="1" dirty="0"/>
              <a:t>v</a:t>
            </a:r>
            <a:r>
              <a:rPr lang="en-US" dirty="0"/>
              <a:t>, then </a:t>
            </a:r>
            <a:r>
              <a:rPr lang="en-US" i="1" dirty="0"/>
              <a:t>v</a:t>
            </a:r>
            <a:r>
              <a:rPr lang="en-US" dirty="0"/>
              <a:t> = </a:t>
            </a:r>
            <a:r>
              <a:rPr lang="en-US" i="1" dirty="0"/>
              <a:t>w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Transitivity:  if both </a:t>
            </a:r>
            <a:r>
              <a:rPr lang="en-US" i="1" dirty="0"/>
              <a:t>v</a:t>
            </a:r>
            <a:r>
              <a:rPr lang="en-US" dirty="0"/>
              <a:t> ≤ </a:t>
            </a:r>
            <a:r>
              <a:rPr lang="en-US" i="1" dirty="0"/>
              <a:t>w</a:t>
            </a:r>
            <a:r>
              <a:rPr lang="en-US" dirty="0"/>
              <a:t> and </a:t>
            </a:r>
            <a:r>
              <a:rPr lang="en-US" i="1" dirty="0"/>
              <a:t>w</a:t>
            </a:r>
            <a:r>
              <a:rPr lang="en-US" dirty="0"/>
              <a:t> ≤ </a:t>
            </a:r>
            <a:r>
              <a:rPr lang="en-US" i="1" dirty="0"/>
              <a:t>x</a:t>
            </a:r>
            <a:r>
              <a:rPr lang="en-US" dirty="0"/>
              <a:t>, then </a:t>
            </a:r>
            <a:r>
              <a:rPr lang="en-US" i="1" dirty="0"/>
              <a:t>v</a:t>
            </a:r>
            <a:r>
              <a:rPr lang="en-US" dirty="0"/>
              <a:t> ≤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Totality:  either </a:t>
            </a:r>
            <a:r>
              <a:rPr lang="en-US" i="1" dirty="0"/>
              <a:t>v</a:t>
            </a:r>
            <a:r>
              <a:rPr lang="en-US" dirty="0"/>
              <a:t> ≤ </a:t>
            </a:r>
            <a:r>
              <a:rPr lang="en-US" i="1" dirty="0"/>
              <a:t>w</a:t>
            </a:r>
            <a:r>
              <a:rPr lang="en-US" dirty="0"/>
              <a:t> or </a:t>
            </a:r>
            <a:r>
              <a:rPr lang="en-US" i="1" dirty="0"/>
              <a:t>w</a:t>
            </a:r>
            <a:r>
              <a:rPr lang="en-US" dirty="0"/>
              <a:t> ≤ </a:t>
            </a:r>
            <a:r>
              <a:rPr lang="en-US" i="1" dirty="0"/>
              <a:t>v</a:t>
            </a:r>
            <a:r>
              <a:rPr lang="en-US" dirty="0"/>
              <a:t> or both.</a:t>
            </a:r>
          </a:p>
          <a:p>
            <a:r>
              <a:rPr lang="en-US" dirty="0"/>
              <a:t>Examples of total orders</a:t>
            </a:r>
          </a:p>
          <a:p>
            <a:pPr lvl="1"/>
            <a:r>
              <a:rPr lang="en-US" dirty="0"/>
              <a:t>Standard order for natural and real numbers.</a:t>
            </a:r>
          </a:p>
          <a:p>
            <a:pPr lvl="1"/>
            <a:r>
              <a:rPr lang="en-US" dirty="0"/>
              <a:t>Chronological order for dates or times.</a:t>
            </a:r>
          </a:p>
          <a:p>
            <a:pPr lvl="1"/>
            <a:r>
              <a:rPr lang="en-US" dirty="0"/>
              <a:t>Alphabetical order for strings.</a:t>
            </a:r>
          </a:p>
          <a:p>
            <a:r>
              <a:rPr lang="en-US" dirty="0"/>
              <a:t>Not a total order</a:t>
            </a:r>
          </a:p>
          <a:p>
            <a:pPr lvl="1"/>
            <a:r>
              <a:rPr lang="en-US" dirty="0"/>
              <a:t>No transitivity.  Rock-paper-scissors.</a:t>
            </a:r>
          </a:p>
          <a:p>
            <a:pPr lvl="1"/>
            <a:r>
              <a:rPr lang="en-US" dirty="0"/>
              <a:t>No totality.  Some course prerequisites.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9C949-B3F1-BA45-8E73-4F937454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AB2F-B434-1046-91F2-98C1CC30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EBFE-D57E-1B48-8F04-E6575E43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019" y="1847654"/>
            <a:ext cx="8936155" cy="437026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Goal.  Sort any type of data (for which sorting is well defined).</a:t>
            </a:r>
          </a:p>
          <a:p>
            <a:r>
              <a:rPr lang="en-US" dirty="0"/>
              <a:t>Question:  How can </a:t>
            </a:r>
            <a:r>
              <a:rPr lang="en-US" i="1" dirty="0"/>
              <a:t>sort() </a:t>
            </a:r>
            <a:r>
              <a:rPr lang="en-US" dirty="0"/>
              <a:t>know how to compare data of type Double,</a:t>
            </a:r>
            <a:r>
              <a:rPr lang="en-US" b="1" dirty="0"/>
              <a:t> </a:t>
            </a:r>
            <a:r>
              <a:rPr lang="en-US" dirty="0"/>
              <a:t>String, and </a:t>
            </a:r>
            <a:r>
              <a:rPr lang="en-US" dirty="0" err="1"/>
              <a:t>java.io.File</a:t>
            </a:r>
            <a:r>
              <a:rPr lang="en-US" dirty="0"/>
              <a:t> without any information about the type of an item's key?</a:t>
            </a:r>
          </a:p>
          <a:p>
            <a:r>
              <a:rPr lang="en-US" dirty="0"/>
              <a:t>Callback = reference to executable code.</a:t>
            </a:r>
          </a:p>
          <a:p>
            <a:pPr lvl="1"/>
            <a:r>
              <a:rPr lang="en-US" dirty="0"/>
              <a:t>Client passes array of objects to sort() function.</a:t>
            </a:r>
          </a:p>
          <a:p>
            <a:pPr lvl="1"/>
            <a:r>
              <a:rPr lang="en-US" dirty="0"/>
              <a:t>The sort() function calls object's </a:t>
            </a:r>
            <a:r>
              <a:rPr lang="en-US" dirty="0" err="1"/>
              <a:t>compareTo</a:t>
            </a:r>
            <a:r>
              <a:rPr lang="en-US" dirty="0"/>
              <a:t>() method as needed.</a:t>
            </a:r>
          </a:p>
          <a:p>
            <a:r>
              <a:rPr lang="en-US" dirty="0"/>
              <a:t>Implementing callbacks.</a:t>
            </a:r>
          </a:p>
          <a:p>
            <a:pPr lvl="1"/>
            <a:r>
              <a:rPr lang="en-US" dirty="0"/>
              <a:t>Java: interfaces.</a:t>
            </a:r>
          </a:p>
          <a:p>
            <a:pPr lvl="1"/>
            <a:r>
              <a:rPr lang="en-US" dirty="0"/>
              <a:t>C:  function pointers.</a:t>
            </a:r>
          </a:p>
          <a:p>
            <a:pPr lvl="1"/>
            <a:r>
              <a:rPr lang="en-US" dirty="0"/>
              <a:t>C++:  class-type </a:t>
            </a:r>
            <a:r>
              <a:rPr lang="en-US" dirty="0" err="1"/>
              <a:t>functors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C#:  delegates.</a:t>
            </a:r>
          </a:p>
          <a:p>
            <a:pPr lvl="1"/>
            <a:r>
              <a:rPr lang="en-US" dirty="0"/>
              <a:t>Python, Perl, ML, </a:t>
            </a:r>
            <a:r>
              <a:rPr lang="en-US" dirty="0" err="1"/>
              <a:t>Javascript</a:t>
            </a:r>
            <a:r>
              <a:rPr lang="en-US" dirty="0"/>
              <a:t>:  first-class functions.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D64DF-D0C0-CB4B-A04F-B95A3199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9FEB-8A82-BB4B-9A52-114E9D6C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80F3-F4B9-4748-923F-43D42D1EB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6" y="1847654"/>
            <a:ext cx="4778044" cy="40158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Client</a:t>
            </a:r>
          </a:p>
          <a:p>
            <a:pPr marL="238125" indent="0">
              <a:buNone/>
            </a:pPr>
            <a:r>
              <a:rPr lang="en-US" dirty="0"/>
              <a:t>public class </a:t>
            </a:r>
            <a:r>
              <a:rPr lang="en-US" dirty="0" err="1"/>
              <a:t>StringSorter</a:t>
            </a:r>
            <a:endParaRPr lang="en-US" dirty="0"/>
          </a:p>
          <a:p>
            <a:pPr marL="238125" indent="0">
              <a:buNone/>
            </a:pPr>
            <a:r>
              <a:rPr lang="en-US" dirty="0"/>
              <a:t>{</a:t>
            </a:r>
          </a:p>
          <a:p>
            <a:pPr marL="238125" indent="0">
              <a:buNone/>
            </a:pPr>
            <a:r>
              <a:rPr lang="en-US" dirty="0"/>
              <a:t>  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238125" indent="0">
              <a:buNone/>
            </a:pPr>
            <a:r>
              <a:rPr lang="en-US" dirty="0"/>
              <a:t>   {</a:t>
            </a:r>
          </a:p>
          <a:p>
            <a:pPr marL="238125" indent="0">
              <a:buNone/>
            </a:pPr>
            <a:r>
              <a:rPr lang="en-US" dirty="0"/>
              <a:t>      String[] a = </a:t>
            </a:r>
            <a:r>
              <a:rPr lang="en-US" dirty="0" err="1"/>
              <a:t>StdIn.readAllStrings</a:t>
            </a:r>
            <a:r>
              <a:rPr lang="en-US" dirty="0"/>
              <a:t>(); </a:t>
            </a:r>
          </a:p>
          <a:p>
            <a:pPr marL="238125" indent="0">
              <a:buNone/>
            </a:pPr>
            <a:r>
              <a:rPr lang="en-US" dirty="0"/>
              <a:t>      </a:t>
            </a:r>
            <a:r>
              <a:rPr lang="en-US" dirty="0" err="1"/>
              <a:t>Insertion.sort</a:t>
            </a:r>
            <a:r>
              <a:rPr lang="en-US" dirty="0"/>
              <a:t>(a);</a:t>
            </a:r>
          </a:p>
          <a:p>
            <a:pPr marL="238125" indent="0">
              <a:buNone/>
            </a:pPr>
            <a:r>
              <a:rPr lang="en-US" dirty="0"/>
              <a:t>     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 </a:t>
            </a:r>
          </a:p>
          <a:p>
            <a:pPr marL="238125" indent="0">
              <a:buNone/>
            </a:pPr>
            <a:r>
              <a:rPr lang="en-US" dirty="0"/>
              <a:t>         </a:t>
            </a:r>
            <a:r>
              <a:rPr lang="en-US" dirty="0" err="1"/>
              <a:t>StdOut.println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238125" indent="0">
              <a:buNone/>
            </a:pPr>
            <a:r>
              <a:rPr lang="en-US" dirty="0"/>
              <a:t>   }</a:t>
            </a:r>
          </a:p>
          <a:p>
            <a:pPr marL="238125" indent="0">
              <a:buNone/>
            </a:pPr>
            <a:r>
              <a:rPr lang="en-US" dirty="0"/>
              <a:t>}</a:t>
            </a:r>
          </a:p>
          <a:p>
            <a:pPr marL="238125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9D0D9-BED1-4F47-A8AA-8E14A363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2D4B7-73AF-FC41-B217-26E497A70833}"/>
              </a:ext>
            </a:extLst>
          </p:cNvPr>
          <p:cNvSpPr txBox="1"/>
          <p:nvPr/>
        </p:nvSpPr>
        <p:spPr>
          <a:xfrm>
            <a:off x="6531430" y="1847654"/>
            <a:ext cx="4844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75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Comparable interface (built in to Java)</a:t>
            </a:r>
            <a:endParaRPr lang="en-US" dirty="0">
              <a:solidFill>
                <a:schemeClr val="bg1"/>
              </a:solidFill>
            </a:endParaRPr>
          </a:p>
          <a:p>
            <a:pPr marL="520700"/>
            <a:r>
              <a:rPr lang="en-US" dirty="0">
                <a:solidFill>
                  <a:schemeClr val="bg1"/>
                </a:solidFill>
              </a:rPr>
              <a:t>public interface Comparable&lt;Item&gt;</a:t>
            </a:r>
          </a:p>
          <a:p>
            <a:pPr marL="520700"/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520700"/>
            <a:r>
              <a:rPr lang="en-US" dirty="0">
                <a:solidFill>
                  <a:schemeClr val="bg1"/>
                </a:solidFill>
              </a:rPr>
              <a:t>   public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compareTo</a:t>
            </a:r>
            <a:r>
              <a:rPr lang="en-US" dirty="0">
                <a:solidFill>
                  <a:schemeClr val="bg1"/>
                </a:solidFill>
              </a:rPr>
              <a:t>(Item that);</a:t>
            </a:r>
          </a:p>
          <a:p>
            <a:pPr marL="520700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1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8BE0-2C21-E34D-AF83-28DF9ED1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in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2A396-6DFA-8E4D-B423-87BFDB1F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9F6F5-260B-DF4C-9589-C1D1EE89A53F}"/>
              </a:ext>
            </a:extLst>
          </p:cNvPr>
          <p:cNvSpPr/>
          <p:nvPr/>
        </p:nvSpPr>
        <p:spPr>
          <a:xfrm>
            <a:off x="1001486" y="1893154"/>
            <a:ext cx="482237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Helvetica" pitchFamily="2" charset="0"/>
              </a:rPr>
              <a:t>Data type implementation</a:t>
            </a:r>
          </a:p>
          <a:p>
            <a:endParaRPr lang="en-US" dirty="0">
              <a:solidFill>
                <a:srgbClr val="FFFF00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public class String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implements Comparable&lt;String&gt; 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...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public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compareTo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(String b)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{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...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return -1;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...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return +1;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...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return 0;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}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}</a:t>
            </a:r>
            <a:endParaRPr lang="en-US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E8989-52BB-2E4D-BFCA-6B1A7428F175}"/>
              </a:ext>
            </a:extLst>
          </p:cNvPr>
          <p:cNvSpPr txBox="1"/>
          <p:nvPr/>
        </p:nvSpPr>
        <p:spPr>
          <a:xfrm>
            <a:off x="6705601" y="1893154"/>
            <a:ext cx="441908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Sort Implementation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public static void sort(Comparable[] a)</a:t>
            </a:r>
          </a:p>
          <a:p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 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N = </a:t>
            </a:r>
            <a:r>
              <a:rPr lang="en-US" sz="2400" dirty="0" err="1">
                <a:solidFill>
                  <a:schemeClr val="bg1"/>
                </a:solidFill>
              </a:rPr>
              <a:t>a.length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  for (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= 0;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&lt; N;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++)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for (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j =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; j &gt; 0; j--)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        if (a[j].</a:t>
            </a:r>
            <a:r>
              <a:rPr lang="en-US" sz="2400" dirty="0" err="1">
                <a:solidFill>
                  <a:schemeClr val="bg1"/>
                </a:solidFill>
              </a:rPr>
              <a:t>compareTo</a:t>
            </a:r>
            <a:r>
              <a:rPr lang="en-US" sz="2400" dirty="0">
                <a:solidFill>
                  <a:schemeClr val="bg1"/>
                </a:solidFill>
              </a:rPr>
              <a:t>(a[j-1]) &lt; 0)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        	</a:t>
            </a:r>
            <a:r>
              <a:rPr lang="en-US" sz="2400" dirty="0" err="1">
                <a:solidFill>
                  <a:schemeClr val="bg1"/>
                </a:solidFill>
              </a:rPr>
              <a:t>exch</a:t>
            </a:r>
            <a:r>
              <a:rPr lang="en-US" sz="2400" dirty="0">
                <a:solidFill>
                  <a:schemeClr val="bg1"/>
                </a:solidFill>
              </a:rPr>
              <a:t>(a, j, j-1);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        else break;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3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4D01-00B3-3F41-B5C3-B28490ED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D919-1AEF-AC4E-8F25-74EB2D0C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370266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i="1" dirty="0" err="1"/>
              <a:t>compareTo</a:t>
            </a:r>
            <a:r>
              <a:rPr lang="en-US" i="1" dirty="0"/>
              <a:t>() </a:t>
            </a:r>
          </a:p>
          <a:p>
            <a:pPr lvl="1"/>
            <a:r>
              <a:rPr lang="en-US" dirty="0"/>
              <a:t>So that we can call </a:t>
            </a:r>
            <a:r>
              <a:rPr lang="en-US" i="1" dirty="0" err="1"/>
              <a:t>v.compareTo</a:t>
            </a:r>
            <a:r>
              <a:rPr lang="en-US" i="1" dirty="0"/>
              <a:t>(w) </a:t>
            </a:r>
            <a:r>
              <a:rPr lang="en-US" dirty="0"/>
              <a:t>to compare object v with object w</a:t>
            </a:r>
          </a:p>
          <a:p>
            <a:pPr lvl="1"/>
            <a:r>
              <a:rPr lang="en-US" dirty="0"/>
              <a:t>Defines a total order.</a:t>
            </a:r>
          </a:p>
          <a:p>
            <a:pPr lvl="1"/>
            <a:r>
              <a:rPr lang="en-US" dirty="0"/>
              <a:t>Returns a negative integer, zero, or positive integer</a:t>
            </a:r>
            <a:br>
              <a:rPr lang="en-US" dirty="0"/>
            </a:br>
            <a:r>
              <a:rPr lang="en-US" dirty="0"/>
              <a:t>if </a:t>
            </a:r>
            <a:r>
              <a:rPr lang="en-US" i="1" dirty="0"/>
              <a:t>v</a:t>
            </a:r>
            <a:r>
              <a:rPr lang="en-US" dirty="0"/>
              <a:t> is less than, equal to, or greater than </a:t>
            </a:r>
            <a:r>
              <a:rPr lang="en-US" i="1" dirty="0"/>
              <a:t>w</a:t>
            </a:r>
            <a:r>
              <a:rPr lang="en-US" dirty="0"/>
              <a:t>, respectively.</a:t>
            </a:r>
          </a:p>
          <a:p>
            <a:pPr lvl="1"/>
            <a:r>
              <a:rPr lang="en-US" dirty="0"/>
              <a:t>Throws an exception if incompatible types (or either is null).</a:t>
            </a:r>
          </a:p>
          <a:p>
            <a:r>
              <a:rPr lang="en-US" dirty="0"/>
              <a:t>Built-in comparable types.  Integer, Double, String, Date, File, ...</a:t>
            </a:r>
          </a:p>
          <a:p>
            <a:r>
              <a:rPr lang="en-US" dirty="0"/>
              <a:t>User-defined comparable types. </a:t>
            </a:r>
            <a:r>
              <a:rPr lang="en-US"/>
              <a:t> </a:t>
            </a:r>
          </a:p>
          <a:p>
            <a:pPr lvl="1"/>
            <a:r>
              <a:rPr lang="en-US"/>
              <a:t>Implement </a:t>
            </a:r>
            <a:r>
              <a:rPr lang="en-US" dirty="0"/>
              <a:t>the Comparable interface.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54A5-874D-8940-A041-EF9CB2E9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5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8009-2D98-CB4A-8F52-ACD2A75E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9183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Implementing the Comparable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1694-5B9A-3243-81DC-59B0479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86" y="2384982"/>
            <a:ext cx="6149644" cy="40158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public class Date implements Comparable&lt;Date&gt;</a:t>
            </a:r>
            <a:br>
              <a:rPr lang="en-US" dirty="0"/>
            </a:b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 private final </a:t>
            </a:r>
            <a:r>
              <a:rPr lang="en-US" dirty="0" err="1"/>
              <a:t>int</a:t>
            </a:r>
            <a:r>
              <a:rPr lang="en-US" dirty="0"/>
              <a:t> month, day, year;</a:t>
            </a:r>
          </a:p>
          <a:p>
            <a:pPr marL="0" indent="0">
              <a:buNone/>
            </a:pPr>
            <a:r>
              <a:rPr lang="en-US" dirty="0"/>
              <a:t>   public Date(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int</a:t>
            </a:r>
            <a:r>
              <a:rPr lang="en-US" dirty="0"/>
              <a:t> d, </a:t>
            </a:r>
            <a:r>
              <a:rPr lang="en-US" dirty="0" err="1"/>
              <a:t>int</a:t>
            </a:r>
            <a:r>
              <a:rPr lang="en-US" dirty="0"/>
              <a:t> y)</a:t>
            </a:r>
            <a:br>
              <a:rPr lang="en-US" dirty="0"/>
            </a:br>
            <a:r>
              <a:rPr lang="en-US" dirty="0"/>
              <a:t>   {</a:t>
            </a:r>
          </a:p>
          <a:p>
            <a:pPr marL="0" indent="0">
              <a:buNone/>
            </a:pPr>
            <a:r>
              <a:rPr lang="en-US" dirty="0"/>
              <a:t>      month = m; </a:t>
            </a:r>
          </a:p>
          <a:p>
            <a:pPr marL="0" indent="0">
              <a:buNone/>
            </a:pPr>
            <a:r>
              <a:rPr lang="en-US" dirty="0"/>
              <a:t>      day   = d;</a:t>
            </a:r>
          </a:p>
          <a:p>
            <a:pPr marL="0" indent="0">
              <a:buNone/>
            </a:pPr>
            <a:r>
              <a:rPr lang="en-US" dirty="0"/>
              <a:t>      year  = y;</a:t>
            </a:r>
          </a:p>
          <a:p>
            <a:pPr marL="0" indent="0">
              <a:buNone/>
            </a:pPr>
            <a:r>
              <a:rPr lang="en-US" dirty="0"/>
              <a:t>  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DF65E-9DF7-A34E-801F-43249BCE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607CB-1C5B-D048-A790-4D648A6CE224}"/>
              </a:ext>
            </a:extLst>
          </p:cNvPr>
          <p:cNvSpPr txBox="1"/>
          <p:nvPr/>
        </p:nvSpPr>
        <p:spPr>
          <a:xfrm>
            <a:off x="6618515" y="2307771"/>
            <a:ext cx="49856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public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compareTo</a:t>
            </a:r>
            <a:r>
              <a:rPr lang="en-US" sz="2000" dirty="0">
                <a:solidFill>
                  <a:schemeClr val="bg1"/>
                </a:solidFill>
              </a:rPr>
              <a:t>(Date that)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  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if (</a:t>
            </a:r>
            <a:r>
              <a:rPr lang="en-US" sz="2000" dirty="0" err="1">
                <a:solidFill>
                  <a:schemeClr val="bg1"/>
                </a:solidFill>
              </a:rPr>
              <a:t>this.year</a:t>
            </a:r>
            <a:r>
              <a:rPr lang="en-US" sz="2000" dirty="0">
                <a:solidFill>
                  <a:schemeClr val="bg1"/>
                </a:solidFill>
              </a:rPr>
              <a:t>  &lt; </a:t>
            </a:r>
            <a:r>
              <a:rPr lang="en-US" sz="2000" dirty="0" err="1">
                <a:solidFill>
                  <a:schemeClr val="bg1"/>
                </a:solidFill>
              </a:rPr>
              <a:t>that.year</a:t>
            </a:r>
            <a:r>
              <a:rPr lang="en-US" sz="2000" dirty="0">
                <a:solidFill>
                  <a:schemeClr val="bg1"/>
                </a:solidFill>
              </a:rPr>
              <a:t> ) return -1;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if (</a:t>
            </a:r>
            <a:r>
              <a:rPr lang="en-US" sz="2000" dirty="0" err="1">
                <a:solidFill>
                  <a:schemeClr val="bg1"/>
                </a:solidFill>
              </a:rPr>
              <a:t>this.year</a:t>
            </a:r>
            <a:r>
              <a:rPr lang="en-US" sz="2000" dirty="0">
                <a:solidFill>
                  <a:schemeClr val="bg1"/>
                </a:solidFill>
              </a:rPr>
              <a:t>  &gt; </a:t>
            </a:r>
            <a:r>
              <a:rPr lang="en-US" sz="2000" dirty="0" err="1">
                <a:solidFill>
                  <a:schemeClr val="bg1"/>
                </a:solidFill>
              </a:rPr>
              <a:t>that.year</a:t>
            </a:r>
            <a:r>
              <a:rPr lang="en-US" sz="2000" dirty="0">
                <a:solidFill>
                  <a:schemeClr val="bg1"/>
                </a:solidFill>
              </a:rPr>
              <a:t> ) return +1;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if (</a:t>
            </a:r>
            <a:r>
              <a:rPr lang="en-US" sz="2000" dirty="0" err="1">
                <a:solidFill>
                  <a:schemeClr val="bg1"/>
                </a:solidFill>
              </a:rPr>
              <a:t>this.month</a:t>
            </a:r>
            <a:r>
              <a:rPr lang="en-US" sz="2000" dirty="0">
                <a:solidFill>
                  <a:schemeClr val="bg1"/>
                </a:solidFill>
              </a:rPr>
              <a:t> &lt; </a:t>
            </a:r>
            <a:r>
              <a:rPr lang="en-US" sz="2000" dirty="0" err="1">
                <a:solidFill>
                  <a:schemeClr val="bg1"/>
                </a:solidFill>
              </a:rPr>
              <a:t>that.month</a:t>
            </a:r>
            <a:r>
              <a:rPr lang="en-US" sz="2000" dirty="0">
                <a:solidFill>
                  <a:schemeClr val="bg1"/>
                </a:solidFill>
              </a:rPr>
              <a:t>) return -1;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if (</a:t>
            </a:r>
            <a:r>
              <a:rPr lang="en-US" sz="2000" dirty="0" err="1">
                <a:solidFill>
                  <a:schemeClr val="bg1"/>
                </a:solidFill>
              </a:rPr>
              <a:t>this.month</a:t>
            </a:r>
            <a:r>
              <a:rPr lang="en-US" sz="2000" dirty="0">
                <a:solidFill>
                  <a:schemeClr val="bg1"/>
                </a:solidFill>
              </a:rPr>
              <a:t> &gt; </a:t>
            </a:r>
            <a:r>
              <a:rPr lang="en-US" sz="2000" dirty="0" err="1">
                <a:solidFill>
                  <a:schemeClr val="bg1"/>
                </a:solidFill>
              </a:rPr>
              <a:t>that.month</a:t>
            </a:r>
            <a:r>
              <a:rPr lang="en-US" sz="2000" dirty="0">
                <a:solidFill>
                  <a:schemeClr val="bg1"/>
                </a:solidFill>
              </a:rPr>
              <a:t>) return +1;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if (</a:t>
            </a:r>
            <a:r>
              <a:rPr lang="en-US" sz="2000" dirty="0" err="1">
                <a:solidFill>
                  <a:schemeClr val="bg1"/>
                </a:solidFill>
              </a:rPr>
              <a:t>this.day</a:t>
            </a:r>
            <a:r>
              <a:rPr lang="en-US" sz="2000" dirty="0">
                <a:solidFill>
                  <a:schemeClr val="bg1"/>
                </a:solidFill>
              </a:rPr>
              <a:t>   &lt; </a:t>
            </a:r>
            <a:r>
              <a:rPr lang="en-US" sz="2000" dirty="0" err="1">
                <a:solidFill>
                  <a:schemeClr val="bg1"/>
                </a:solidFill>
              </a:rPr>
              <a:t>that.day</a:t>
            </a:r>
            <a:r>
              <a:rPr lang="en-US" sz="2000" dirty="0">
                <a:solidFill>
                  <a:schemeClr val="bg1"/>
                </a:solidFill>
              </a:rPr>
              <a:t>  ) return -1;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if (</a:t>
            </a:r>
            <a:r>
              <a:rPr lang="en-US" sz="2000" dirty="0" err="1">
                <a:solidFill>
                  <a:schemeClr val="bg1"/>
                </a:solidFill>
              </a:rPr>
              <a:t>this.day</a:t>
            </a:r>
            <a:r>
              <a:rPr lang="en-US" sz="2000" dirty="0">
                <a:solidFill>
                  <a:schemeClr val="bg1"/>
                </a:solidFill>
              </a:rPr>
              <a:t>   &gt; </a:t>
            </a:r>
            <a:r>
              <a:rPr lang="en-US" sz="2000" dirty="0" err="1">
                <a:solidFill>
                  <a:schemeClr val="bg1"/>
                </a:solidFill>
              </a:rPr>
              <a:t>that.day</a:t>
            </a:r>
            <a:r>
              <a:rPr lang="en-US" sz="2000" dirty="0">
                <a:solidFill>
                  <a:schemeClr val="bg1"/>
                </a:solidFill>
              </a:rPr>
              <a:t>  ) return +1;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return 0;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 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9544E-69A2-5048-9236-71D5FBBDB507}"/>
              </a:ext>
            </a:extLst>
          </p:cNvPr>
          <p:cNvSpPr txBox="1"/>
          <p:nvPr/>
        </p:nvSpPr>
        <p:spPr>
          <a:xfrm>
            <a:off x="2383971" y="1738651"/>
            <a:ext cx="7347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Date data type.  Simplified version of </a:t>
            </a:r>
            <a:r>
              <a:rPr lang="en-US" sz="2400" dirty="0" err="1">
                <a:solidFill>
                  <a:srgbClr val="FFFF00"/>
                </a:solidFill>
              </a:rPr>
              <a:t>java.util.Date</a:t>
            </a:r>
            <a:r>
              <a:rPr lang="en-US" sz="2400" dirty="0">
                <a:solidFill>
                  <a:srgbClr val="FFFF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216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11135</TotalTime>
  <Words>225</Words>
  <Application>Microsoft Macintosh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Parcel</vt:lpstr>
      <vt:lpstr>Algorithms Sorting</vt:lpstr>
      <vt:lpstr>Sorting basics</vt:lpstr>
      <vt:lpstr>Total order</vt:lpstr>
      <vt:lpstr>Callbacks</vt:lpstr>
      <vt:lpstr>Callbacks in Java</vt:lpstr>
      <vt:lpstr>Callbacks in Java</vt:lpstr>
      <vt:lpstr>Comparable API</vt:lpstr>
      <vt:lpstr>Implementing the Comparable interface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Microsoft Office User</cp:lastModifiedBy>
  <cp:revision>92</cp:revision>
  <dcterms:created xsi:type="dcterms:W3CDTF">2019-01-29T13:54:20Z</dcterms:created>
  <dcterms:modified xsi:type="dcterms:W3CDTF">2019-02-18T19:09:59Z</dcterms:modified>
</cp:coreProperties>
</file>