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36"/>
    <p:restoredTop sz="94627"/>
  </p:normalViewPr>
  <p:slideViewPr>
    <p:cSldViewPr snapToGrid="0" snapToObjects="1">
      <p:cViewPr varScale="1">
        <p:scale>
          <a:sx n="117" d="100"/>
          <a:sy n="117" d="100"/>
        </p:scale>
        <p:origin x="20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7DF9-86DE-CD47-9C30-701204A88C85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D5F-1915-784C-8F9A-C0660EC8B175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9A38-98D3-F644-898D-FFEFF14A1E10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0E3C-CD48-164D-A77D-473A148B125B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439B-45ED-174E-A1A9-CDBDFC06CF50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65A5-4C5D-0444-BA79-186F29C83873}" type="datetime1">
              <a:rPr lang="en-US" smtClean="0"/>
              <a:t>2/21/19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BBE6-5054-E345-84CC-7DF8CFECF891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EF2B-5D67-A345-8A77-CF5C9298C6F2}" type="datetime1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8287-FC3A-2F46-AA28-3D63298AB710}" type="datetime1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E4A0-4BE5-7744-86D2-D9DBDE36115B}" type="datetime1">
              <a:rPr lang="en-US" smtClean="0"/>
              <a:t>2/21/19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0718E3-2E82-334B-82C4-46D7B2ED6857}" type="datetime1">
              <a:rPr lang="en-US" smtClean="0"/>
              <a:t>2/21/19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A3D477-2CBB-E54E-A974-CFA1AEAD3B07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Selection &amp; insertion Sorts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3254-4F36-A04C-8E45-4A990E61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sort:  practical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83DB-6BF1-4D44-937A-8D9AB82A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insertion sort.  Use binary search to find insertion point.</a:t>
            </a:r>
          </a:p>
          <a:p>
            <a:pPr lvl="1"/>
            <a:r>
              <a:rPr lang="en-US" sz="2400" dirty="0"/>
              <a:t>Number of compares ~ </a:t>
            </a:r>
            <a:r>
              <a:rPr lang="en-US" sz="2400" i="1" dirty="0"/>
              <a:t>N </a:t>
            </a:r>
            <a:r>
              <a:rPr lang="en-US" sz="2400" dirty="0" err="1"/>
              <a:t>lg</a:t>
            </a:r>
            <a:r>
              <a:rPr lang="en-US" sz="2400" i="1" dirty="0"/>
              <a:t> N</a:t>
            </a:r>
            <a:r>
              <a:rPr lang="en-US" sz="2400" baseline="30000" dirty="0"/>
              <a:t> 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But still a quadratic number of array accesses.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E614-621C-8D4F-B6C1-5774454E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0205-7154-C94C-830B-0082974F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914" y="6217920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8C84-AF77-8D48-AA5F-C3E7B362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81B5-9A88-B748-B086-357E3A44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Idea.  Move entries more than one position at a time by </a:t>
            </a:r>
            <a:r>
              <a:rPr lang="en-US" i="1" dirty="0"/>
              <a:t>h</a:t>
            </a:r>
            <a:r>
              <a:rPr lang="en-US" dirty="0"/>
              <a:t>-sorting the array.</a:t>
            </a:r>
          </a:p>
          <a:p>
            <a:pPr lvl="1"/>
            <a:r>
              <a:rPr lang="en-US" b="1" dirty="0"/>
              <a:t>an h-sorted array is h interleaved sorted subsequences</a:t>
            </a:r>
            <a:endParaRPr lang="en-US" dirty="0"/>
          </a:p>
          <a:p>
            <a:pPr lvl="1"/>
            <a:r>
              <a:rPr lang="en-US" dirty="0"/>
              <a:t>This data is –sorted with h = 4</a:t>
            </a:r>
          </a:p>
          <a:p>
            <a:pPr marL="693738" lvl="1" indent="0">
              <a:buNone/>
            </a:pPr>
            <a:r>
              <a:rPr lang="en-US" dirty="0"/>
              <a:t>L E E A M H L E P S O L T S X R</a:t>
            </a:r>
          </a:p>
          <a:p>
            <a:pPr marL="693738" lvl="1" indent="0">
              <a:buNone/>
            </a:pPr>
            <a:r>
              <a:rPr lang="en-US" dirty="0"/>
              <a:t>L --------M ------P---------T</a:t>
            </a:r>
          </a:p>
          <a:p>
            <a:pPr marL="693738" lvl="1" indent="0">
              <a:buNone/>
            </a:pPr>
            <a:r>
              <a:rPr lang="en-US" dirty="0"/>
              <a:t>   E --------H -------S--------S</a:t>
            </a:r>
          </a:p>
          <a:p>
            <a:pPr marL="693738" lvl="1" indent="0">
              <a:buNone/>
            </a:pPr>
            <a:r>
              <a:rPr lang="en-US" dirty="0"/>
              <a:t>      E --------L--------O--------X</a:t>
            </a:r>
          </a:p>
          <a:p>
            <a:pPr marL="693738" lvl="1" indent="0">
              <a:buNone/>
            </a:pPr>
            <a:r>
              <a:rPr lang="en-US" dirty="0"/>
              <a:t>         A -------E---------L --------R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E017-21E8-B244-9F80-65177601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21BD6-516D-854A-9E96-1DB0E9A7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4686" y="6230983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1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C620-9718-734B-8ABE-3D8F9E7C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964D-B91D-0142-8AFC-5613412A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r>
              <a:rPr lang="en-US" dirty="0"/>
              <a:t>. [Shell 1959]  </a:t>
            </a:r>
            <a:r>
              <a:rPr lang="en-US" i="1" dirty="0"/>
              <a:t>h</a:t>
            </a:r>
            <a:r>
              <a:rPr lang="en-US" dirty="0"/>
              <a:t>-sort array for decreasing sequence of values of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r>
              <a:rPr lang="en-US" dirty="0"/>
              <a:t>Input        S  H  E  L  L  S  O  R  T  E  X  A  M  P  L  E</a:t>
            </a:r>
          </a:p>
          <a:p>
            <a:r>
              <a:rPr lang="en-US" dirty="0"/>
              <a:t>13-Sort     P  H  E  L  L  S  O  R  T  E  X  A  M  S  L  E</a:t>
            </a:r>
          </a:p>
          <a:p>
            <a:r>
              <a:rPr lang="en-US" dirty="0"/>
              <a:t>4-sort        L  E  E  A  M  H  L  E  P  S  O  L  T  S  X  R</a:t>
            </a:r>
          </a:p>
          <a:p>
            <a:r>
              <a:rPr lang="en-US" dirty="0"/>
              <a:t>1-sort        A E  E  E  H  L  L  L  M  O  P  R  S  S  T  X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CC42A-BD7D-C242-91FD-70A1D428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343" y="6209211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AC388-F319-EA47-9063-68456E20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C655-89F1-2A44-B2FE-22C38B03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98CB-4A00-A147-865E-D5898BF3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</a:t>
            </a:r>
            <a:r>
              <a:rPr lang="en-US" i="1" dirty="0"/>
              <a:t>h</a:t>
            </a:r>
            <a:r>
              <a:rPr lang="en-US" dirty="0"/>
              <a:t>-sort an array?  Insertion sort, with stride length </a:t>
            </a:r>
            <a:r>
              <a:rPr lang="en-US" i="1" dirty="0"/>
              <a:t>h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insertion sort?</a:t>
            </a:r>
          </a:p>
          <a:p>
            <a:pPr lvl="1"/>
            <a:r>
              <a:rPr lang="en-US" dirty="0"/>
              <a:t>Big increments  ⇒  small subarray.</a:t>
            </a:r>
          </a:p>
          <a:p>
            <a:pPr lvl="1"/>
            <a:r>
              <a:rPr lang="en-US" dirty="0"/>
              <a:t>Small increments  ⇒  nearly in order. </a:t>
            </a:r>
          </a:p>
          <a:p>
            <a:pPr lvl="1"/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=CmPA7zE8mx0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47734-30A6-EC4A-B2DA-17AE3359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093823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6114-6B90-B547-B698-789E6CA2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373C-C50C-2F4A-AFA1-F69ED275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Shellsort</a:t>
            </a:r>
            <a:r>
              <a:rPr lang="en-US" dirty="0"/>
              <a:t>:  </a:t>
            </a:r>
            <a:br>
              <a:rPr lang="en-US" dirty="0"/>
            </a:br>
            <a:r>
              <a:rPr lang="en-US" dirty="0"/>
              <a:t>which increment sequence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D939-270F-5F41-8F3B-019D0555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 of two.  1, 2, 4, 8, 16, 32, ... </a:t>
            </a:r>
            <a:br>
              <a:rPr lang="en-US" dirty="0"/>
            </a:br>
            <a:r>
              <a:rPr lang="en-US" dirty="0"/>
              <a:t>No.</a:t>
            </a:r>
          </a:p>
          <a:p>
            <a:r>
              <a:rPr lang="en-US" dirty="0"/>
              <a:t>Powers of two minus one.  1, 3, 7, 15, 31, 63, …</a:t>
            </a:r>
            <a:br>
              <a:rPr lang="en-US" dirty="0"/>
            </a:br>
            <a:r>
              <a:rPr lang="en-US" dirty="0"/>
              <a:t>Maybe.</a:t>
            </a:r>
          </a:p>
          <a:p>
            <a:r>
              <a:rPr lang="en-US" dirty="0"/>
              <a:t>3x + 1.  1, 4, 13, 40, 121, 364, …</a:t>
            </a:r>
            <a:br>
              <a:rPr lang="en-US" dirty="0"/>
            </a:br>
            <a:r>
              <a:rPr lang="en-US" dirty="0"/>
              <a:t>OK.  Easy to compute. Next h = 3*h + 1</a:t>
            </a:r>
          </a:p>
          <a:p>
            <a:r>
              <a:rPr lang="en-US" dirty="0"/>
              <a:t>Sedgewick.  1, 5, 19, 41, 109, 209, 505, 929, 2161, 3905, …</a:t>
            </a:r>
            <a:br>
              <a:rPr lang="en-US" dirty="0"/>
            </a:br>
            <a:r>
              <a:rPr lang="en-US" dirty="0"/>
              <a:t>Good.  Tough to beat in empirical studies.</a:t>
            </a:r>
          </a:p>
          <a:p>
            <a:pPr lvl="1"/>
            <a:r>
              <a:rPr lang="en-US" dirty="0"/>
              <a:t>merging of (9 ⨉ 4</a:t>
            </a:r>
            <a:r>
              <a:rPr lang="en-US" baseline="30000" dirty="0"/>
              <a:t>i</a:t>
            </a:r>
            <a:r>
              <a:rPr lang="en-US" dirty="0"/>
              <a:t>) – (9 ⨉ 2</a:t>
            </a:r>
            <a:r>
              <a:rPr lang="en-US" baseline="30000" dirty="0"/>
              <a:t>i</a:t>
            </a:r>
            <a:r>
              <a:rPr lang="en-US" dirty="0"/>
              <a:t>) + 1 and 4</a:t>
            </a:r>
            <a:r>
              <a:rPr lang="en-US" baseline="30000" dirty="0"/>
              <a:t>i</a:t>
            </a:r>
            <a:r>
              <a:rPr lang="en-US" dirty="0"/>
              <a:t> – (3 ⨉ 2</a:t>
            </a:r>
            <a:r>
              <a:rPr lang="en-US" baseline="30000" dirty="0"/>
              <a:t>i</a:t>
            </a:r>
            <a:r>
              <a:rPr lang="en-US" dirty="0"/>
              <a:t>) + 1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C178A-37AB-5F4A-A099-A5FDD52A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20886" y="6240780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5ED4D-C66D-AA43-B3B2-A247E207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BF8F-4397-0245-A412-03D3EABD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r>
              <a:rPr lang="en-US" dirty="0"/>
              <a:t>: 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092B-D975-7046-B35F-2118AF23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Proposition.  An </a:t>
            </a:r>
            <a:r>
              <a:rPr lang="en-US" i="1" dirty="0"/>
              <a:t>h</a:t>
            </a:r>
            <a:r>
              <a:rPr lang="en-US" dirty="0"/>
              <a:t>-sorted array remains </a:t>
            </a:r>
            <a:r>
              <a:rPr lang="en-US" i="1" dirty="0"/>
              <a:t>h</a:t>
            </a:r>
            <a:r>
              <a:rPr lang="en-US" dirty="0"/>
              <a:t>-sorted after </a:t>
            </a:r>
            <a:r>
              <a:rPr lang="en-US" i="1" dirty="0"/>
              <a:t>g</a:t>
            </a:r>
            <a:r>
              <a:rPr lang="en-US" dirty="0"/>
              <a:t>-sorting it.</a:t>
            </a:r>
          </a:p>
          <a:p>
            <a:r>
              <a:rPr lang="en-US" dirty="0"/>
              <a:t>Challenge.  Proving this fact is more subtle than you'd think!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402B4-C315-AC45-B4D8-3BF9C21C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50584-AA41-0045-ABAC-66CD6B05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30E-1978-BD41-8A60-8955C77B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5" y="286198"/>
            <a:ext cx="7729728" cy="1188720"/>
          </a:xfrm>
        </p:spPr>
        <p:txBody>
          <a:bodyPr/>
          <a:lstStyle/>
          <a:p>
            <a:r>
              <a:rPr lang="en-US" dirty="0" err="1"/>
              <a:t>Shellsort</a:t>
            </a:r>
            <a:r>
              <a:rPr lang="en-US" dirty="0"/>
              <a:t>: 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7A3A-2C7A-8E49-B1A2-14F7061F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600200"/>
            <a:ext cx="8821789" cy="4263272"/>
          </a:xfrm>
        </p:spPr>
        <p:txBody>
          <a:bodyPr/>
          <a:lstStyle/>
          <a:p>
            <a:r>
              <a:rPr lang="en-US" dirty="0"/>
              <a:t>Proposition.  The order of growth of the worst-case number of compares used by </a:t>
            </a:r>
            <a:r>
              <a:rPr lang="en-US" dirty="0" err="1"/>
              <a:t>shellsort</a:t>
            </a:r>
            <a:r>
              <a:rPr lang="en-US" dirty="0"/>
              <a:t> with the 3x+1 increments is </a:t>
            </a:r>
            <a:r>
              <a:rPr lang="en-US" i="1" dirty="0"/>
              <a:t>N</a:t>
            </a:r>
            <a:r>
              <a:rPr lang="en-US" baseline="30000" dirty="0"/>
              <a:t> 3/2</a:t>
            </a:r>
            <a:r>
              <a:rPr lang="en-US" dirty="0"/>
              <a:t>.</a:t>
            </a:r>
          </a:p>
          <a:p>
            <a:r>
              <a:rPr lang="en-US" dirty="0"/>
              <a:t>Property.  The expected number of compares to </a:t>
            </a:r>
            <a:r>
              <a:rPr lang="en-US" dirty="0" err="1"/>
              <a:t>shellsort</a:t>
            </a:r>
            <a:r>
              <a:rPr lang="en-US" dirty="0"/>
              <a:t> a randomly-ordered array using 3x+1 increments is….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9F0D0-8081-E440-88AA-6A8EA053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7971" y="6400800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FC25-3C18-2D4F-B8C9-EA201E32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3D1D1B-4ECA-5C4C-8E67-150FA6B0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91621"/>
              </p:ext>
            </p:extLst>
          </p:nvPr>
        </p:nvGraphicFramePr>
        <p:xfrm>
          <a:off x="1600200" y="336489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63071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4599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33609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8459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7786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 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 n ln </a:t>
                      </a:r>
                      <a:r>
                        <a:rPr lang="en-US" baseline="30000" dirty="0"/>
                        <a:t>2 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baseline="30000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5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9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9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48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80,k000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0867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62D2172-0ED5-4848-85FB-6B94E3C3C61E}"/>
              </a:ext>
            </a:extLst>
          </p:cNvPr>
          <p:cNvSpPr/>
          <p:nvPr/>
        </p:nvSpPr>
        <p:spPr>
          <a:xfrm>
            <a:off x="2961886" y="5813361"/>
            <a:ext cx="6006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Remark.  Accurate model has not yet been discovered (!)</a:t>
            </a:r>
            <a:endParaRPr lang="en-US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C42-555E-6440-823C-18D09213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interested in </a:t>
            </a:r>
            <a:r>
              <a:rPr lang="en-US" dirty="0" err="1"/>
              <a:t>shellsort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B8EA-7AC9-B446-BD5D-66B0850B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of simple idea leading to substantial performance gains.</a:t>
            </a:r>
          </a:p>
          <a:p>
            <a:r>
              <a:rPr lang="en-US" dirty="0"/>
              <a:t>Useful in practice.</a:t>
            </a:r>
          </a:p>
          <a:p>
            <a:pPr lvl="1"/>
            <a:r>
              <a:rPr lang="en-US" dirty="0"/>
              <a:t>Fast unless array size is huge (used for small subarrays).</a:t>
            </a:r>
          </a:p>
          <a:p>
            <a:pPr lvl="1"/>
            <a:r>
              <a:rPr lang="en-US" dirty="0"/>
              <a:t>Tiny, fixed footprint for code (used in some embedded systems).</a:t>
            </a:r>
          </a:p>
          <a:p>
            <a:pPr lvl="1"/>
            <a:r>
              <a:rPr lang="en-US" dirty="0"/>
              <a:t>Uses no extra space.</a:t>
            </a:r>
          </a:p>
          <a:p>
            <a:r>
              <a:rPr lang="en-US" dirty="0"/>
              <a:t>Simple algorithm, nontrivial performance, interesting questions.</a:t>
            </a:r>
          </a:p>
          <a:p>
            <a:pPr lvl="1"/>
            <a:r>
              <a:rPr lang="en-US" dirty="0"/>
              <a:t>Asymptotic growth rate?</a:t>
            </a:r>
          </a:p>
          <a:p>
            <a:pPr lvl="1"/>
            <a:r>
              <a:rPr lang="en-US" dirty="0"/>
              <a:t>Best sequence of increments?</a:t>
            </a:r>
          </a:p>
          <a:p>
            <a:pPr lvl="1"/>
            <a:r>
              <a:rPr lang="en-US" dirty="0"/>
              <a:t>Average-case performance?</a:t>
            </a:r>
          </a:p>
          <a:p>
            <a:r>
              <a:rPr lang="en-US" dirty="0"/>
              <a:t>Lesson.  Some good algorithms are still waiting discovery.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202AD-1B12-9149-8D34-F9202261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171" y="6198326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7C80-32C9-564D-9FC2-FDA9E9F8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A12-C550-224E-8250-9E0E1524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sorts summary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47EA4C-CCC1-1D49-93B5-BE06D47C3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364268"/>
              </p:ext>
            </p:extLst>
          </p:nvPr>
        </p:nvGraphicFramePr>
        <p:xfrm>
          <a:off x="1774372" y="2675164"/>
          <a:ext cx="88233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31">
                  <a:extLst>
                    <a:ext uri="{9D8B030D-6E8A-4147-A177-3AD203B41FA5}">
                      <a16:colId xmlns:a16="http://schemas.microsoft.com/office/drawing/2014/main" val="2967150121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1681167525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1029508553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3587373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7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8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82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ShellSort</a:t>
                      </a:r>
                      <a:r>
                        <a:rPr lang="en-US" dirty="0"/>
                        <a:t> (3x + 1)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baseline="30000" dirty="0"/>
                        <a:t>3/2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8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 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3216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008-631D-3846-AB8B-0EFC1F40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0BA2D-5F63-6A40-85E2-11A1A80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4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139-5402-3C4C-BA00-51DEE551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839"/>
            <a:ext cx="7729728" cy="1188720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6F8B-53FE-6540-B5EE-1937CA3F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623585"/>
            <a:ext cx="8821789" cy="4594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Invariants</a:t>
            </a:r>
            <a:r>
              <a:rPr lang="en-US" dirty="0"/>
              <a:t>.  Let ↑ be the point in the array that has been processed thus far.</a:t>
            </a:r>
          </a:p>
          <a:p>
            <a:pPr lvl="1"/>
            <a:r>
              <a:rPr lang="en-US" dirty="0"/>
              <a:t>Entries the left of ↑ (including ↑) fixed and in ascending order.</a:t>
            </a:r>
          </a:p>
          <a:p>
            <a:pPr lvl="1"/>
            <a:r>
              <a:rPr lang="en-US" dirty="0"/>
              <a:t>No entry to right of ↑ is smaller than any entry to the left of ↑.</a:t>
            </a:r>
          </a:p>
          <a:p>
            <a:r>
              <a:rPr lang="en-US" dirty="0"/>
              <a:t>At the beginning, there is nothing to the left of ↑.</a:t>
            </a:r>
          </a:p>
          <a:p>
            <a:pPr lvl="1"/>
            <a:r>
              <a:rPr lang="en-US" dirty="0"/>
              <a:t>Thus, both of these are correct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6D4B3-00A5-D74B-B948-6E06EDA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3CEED8B-9BB7-6A40-A2B8-1D5CA7E3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8422-51A2-174C-8C33-B7FA7464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inner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54AE-3247-1C45-8F75-9CC6272D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43" y="1873534"/>
            <a:ext cx="5510057" cy="4015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maintain algorithm invariants:</a:t>
            </a:r>
          </a:p>
          <a:p>
            <a:pPr lvl="1"/>
            <a:r>
              <a:rPr lang="en-US" dirty="0"/>
              <a:t>Move the pointer to the right. 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++;</a:t>
            </a:r>
          </a:p>
          <a:p>
            <a:pPr lvl="1"/>
            <a:r>
              <a:rPr lang="en-US" dirty="0"/>
              <a:t>Identify index of minimum entry on right.</a:t>
            </a:r>
          </a:p>
          <a:p>
            <a:pPr marL="914400" lvl="4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int</a:t>
            </a:r>
            <a:r>
              <a:rPr lang="en-US" sz="1800" dirty="0">
                <a:solidFill>
                  <a:srgbClr val="FFFF00"/>
                </a:solidFill>
              </a:rPr>
              <a:t> min = </a:t>
            </a:r>
            <a:r>
              <a:rPr lang="en-US" sz="1800" dirty="0" err="1">
                <a:solidFill>
                  <a:srgbClr val="FFFF00"/>
                </a:solidFill>
              </a:rPr>
              <a:t>i</a:t>
            </a:r>
            <a:r>
              <a:rPr lang="en-US" sz="1800" dirty="0">
                <a:solidFill>
                  <a:srgbClr val="FFFF00"/>
                </a:solidFill>
              </a:rPr>
              <a:t>;</a:t>
            </a:r>
          </a:p>
          <a:p>
            <a:pPr marL="914400" lvl="4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for (</a:t>
            </a:r>
            <a:r>
              <a:rPr lang="en-US" sz="1800" dirty="0" err="1">
                <a:solidFill>
                  <a:srgbClr val="FFFF00"/>
                </a:solidFill>
              </a:rPr>
              <a:t>int</a:t>
            </a:r>
            <a:r>
              <a:rPr lang="en-US" sz="1800" dirty="0">
                <a:solidFill>
                  <a:srgbClr val="FFFF00"/>
                </a:solidFill>
              </a:rPr>
              <a:t> j = i+1; j &lt; N; </a:t>
            </a:r>
            <a:r>
              <a:rPr lang="en-US" sz="1800" dirty="0" err="1">
                <a:solidFill>
                  <a:srgbClr val="FFFF00"/>
                </a:solidFill>
              </a:rPr>
              <a:t>j++</a:t>
            </a:r>
            <a:r>
              <a:rPr lang="en-US" sz="1800" dirty="0">
                <a:solidFill>
                  <a:srgbClr val="FFFF00"/>
                </a:solidFill>
              </a:rPr>
              <a:t>)</a:t>
            </a:r>
          </a:p>
          <a:p>
            <a:pPr marL="914400" lvl="4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   if (less(a[j], a[min]))</a:t>
            </a:r>
          </a:p>
          <a:p>
            <a:pPr marL="914400" lvl="4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      min = j;   </a:t>
            </a:r>
          </a:p>
          <a:p>
            <a:pPr lvl="1"/>
            <a:r>
              <a:rPr lang="en-US" dirty="0"/>
              <a:t>Exchange into position.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FF00"/>
                </a:solidFill>
              </a:rPr>
              <a:t>exch</a:t>
            </a:r>
            <a:r>
              <a:rPr lang="en-US" dirty="0">
                <a:solidFill>
                  <a:srgbClr val="FFFF00"/>
                </a:solidFill>
              </a:rPr>
              <a:t>(a,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, min);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6B9BD-9465-534F-8C02-550EF856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521A2-51A4-3D46-A418-D5EE76B1511A}"/>
              </a:ext>
            </a:extLst>
          </p:cNvPr>
          <p:cNvSpPr txBox="1"/>
          <p:nvPr/>
        </p:nvSpPr>
        <p:spPr>
          <a:xfrm>
            <a:off x="6262777" y="1975450"/>
            <a:ext cx="5348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completed, ↑ has moved one space to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Since a[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was previous to the right of ↑, it is larger than all the other values in the left side.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Thus, the left side is one longer and is still in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Since a[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was choose as the smallest of all of the elements of the right side, when we move a[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to the left side, the second property is maintained.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Note that, when ↑ reaches the left end of the array, the first property shows that the array a is sorted.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9F2BF9-89BD-A543-A49A-FCE07764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9886" y="6201583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00ED-ADA7-7547-ACA3-29EFD840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sort:  mathematical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ECA4-9C09-1444-855C-FD4081FF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9005537" cy="4015818"/>
          </a:xfrm>
        </p:spPr>
        <p:txBody>
          <a:bodyPr/>
          <a:lstStyle/>
          <a:p>
            <a:r>
              <a:rPr lang="en-US" dirty="0"/>
              <a:t>Proposition.  Selection sort uses  (</a:t>
            </a:r>
            <a:r>
              <a:rPr lang="en-US" i="1" dirty="0"/>
              <a:t>N</a:t>
            </a:r>
            <a:r>
              <a:rPr lang="en-US" baseline="-25000" dirty="0"/>
              <a:t> </a:t>
            </a:r>
            <a:r>
              <a:rPr lang="en-US" dirty="0"/>
              <a:t>–</a:t>
            </a:r>
            <a:r>
              <a:rPr lang="en-US" baseline="-25000" dirty="0"/>
              <a:t> </a:t>
            </a:r>
            <a:r>
              <a:rPr lang="en-US" dirty="0"/>
              <a:t>1) + (</a:t>
            </a:r>
            <a:r>
              <a:rPr lang="en-US" i="1" dirty="0"/>
              <a:t>N</a:t>
            </a:r>
            <a:r>
              <a:rPr lang="en-US" baseline="-25000" dirty="0"/>
              <a:t> </a:t>
            </a:r>
            <a:r>
              <a:rPr lang="en-US" dirty="0"/>
              <a:t>–</a:t>
            </a:r>
            <a:r>
              <a:rPr lang="en-US" baseline="-25000" dirty="0"/>
              <a:t> </a:t>
            </a:r>
            <a:r>
              <a:rPr lang="en-US" dirty="0"/>
              <a:t>2) +  ... + 1 + 0  ~  </a:t>
            </a:r>
            <a:r>
              <a:rPr lang="en-US" i="1" dirty="0"/>
              <a:t>N</a:t>
            </a:r>
            <a:r>
              <a:rPr lang="en-US" baseline="30000" dirty="0"/>
              <a:t> 2 </a:t>
            </a:r>
            <a:r>
              <a:rPr lang="en-US" dirty="0"/>
              <a:t>/ 2 compares and </a:t>
            </a:r>
            <a:r>
              <a:rPr lang="en-US" i="1" dirty="0"/>
              <a:t>N</a:t>
            </a:r>
            <a:r>
              <a:rPr lang="en-US" dirty="0"/>
              <a:t> exchanges.</a:t>
            </a:r>
          </a:p>
          <a:p>
            <a:r>
              <a:rPr lang="en-US" dirty="0"/>
              <a:t>Running time insensitive to input.  </a:t>
            </a:r>
          </a:p>
          <a:p>
            <a:pPr lvl="1"/>
            <a:r>
              <a:rPr lang="en-US" dirty="0"/>
              <a:t>Quadratic time, even if input is sorted.</a:t>
            </a:r>
          </a:p>
          <a:p>
            <a:r>
              <a:rPr lang="en-US" dirty="0"/>
              <a:t>Data movement is minimal.   </a:t>
            </a:r>
          </a:p>
          <a:p>
            <a:pPr lvl="1"/>
            <a:r>
              <a:rPr lang="en-US" dirty="0"/>
              <a:t>Linear number of exchanges.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76804-865B-9644-9460-FE3830F6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0712A-9EA5-0048-94B9-E5D09A57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240780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0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6A57-85E6-4246-8061-1D6E7FF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384E-B2CC-D54D-9F8C-CBCA2B82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Invariants. Let ↑ be the position in the array that we have completed</a:t>
            </a:r>
          </a:p>
          <a:p>
            <a:pPr lvl="1"/>
            <a:r>
              <a:rPr lang="en-US" dirty="0"/>
              <a:t>Entries to the left of ↑ (including ↑) are in ascending order.</a:t>
            </a:r>
          </a:p>
          <a:p>
            <a:pPr lvl="1"/>
            <a:r>
              <a:rPr lang="en-US" dirty="0"/>
              <a:t>Entries to the right of ↑ have not yet been seen.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16729-C7FE-5B41-B07F-2C2B7560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5D3C0-5F4E-BB4D-B678-4B190E41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8486" y="6217920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9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6E6B-11B8-0E4C-8938-68BDF9AC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inner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81F-5FD0-9847-8EDA-C911DB95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maintain algorithm invariants:</a:t>
            </a:r>
          </a:p>
          <a:p>
            <a:pPr lvl="1"/>
            <a:r>
              <a:rPr lang="en-US" dirty="0"/>
              <a:t>Move the pointer to the right.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++;</a:t>
            </a:r>
          </a:p>
          <a:p>
            <a:pPr lvl="1"/>
            <a:r>
              <a:rPr lang="en-US" dirty="0"/>
              <a:t>Moving from right to left, exchange a[</a:t>
            </a:r>
            <a:r>
              <a:rPr lang="en-US" dirty="0" err="1"/>
              <a:t>i</a:t>
            </a:r>
            <a:r>
              <a:rPr lang="en-US" dirty="0"/>
              <a:t>] with each larger entry to its left.</a:t>
            </a:r>
          </a:p>
          <a:p>
            <a:pPr marL="914400" lvl="4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for (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j =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; j &gt; 0; j--)</a:t>
            </a:r>
          </a:p>
          <a:p>
            <a:pPr marL="914400" lvl="4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   if (less(a[j], a[j-1]))</a:t>
            </a:r>
          </a:p>
          <a:p>
            <a:pPr marL="914400" lvl="4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        </a:t>
            </a:r>
            <a:r>
              <a:rPr lang="en-US" sz="2000" dirty="0" err="1">
                <a:solidFill>
                  <a:srgbClr val="FFFF00"/>
                </a:solidFill>
              </a:rPr>
              <a:t>exch</a:t>
            </a:r>
            <a:r>
              <a:rPr lang="en-US" sz="2000" dirty="0">
                <a:solidFill>
                  <a:srgbClr val="FFFF00"/>
                </a:solidFill>
              </a:rPr>
              <a:t>(a, j, j-1);</a:t>
            </a:r>
          </a:p>
          <a:p>
            <a:pPr marL="914400" lvl="4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   else </a:t>
            </a:r>
            <a:r>
              <a:rPr lang="en-US" dirty="0">
                <a:solidFill>
                  <a:srgbClr val="FFFF00"/>
                </a:solidFill>
              </a:rPr>
              <a:t>break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8A017-D832-B24C-B592-6465BC81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62D43-0DFF-E44D-8C06-647C6E8C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3685" y="6217920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3586-9562-5D45-A3CB-094735FF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sort:  mathematical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7A7E-0F72-AC40-97C3-2F891AFF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Proposition.  To sort a randomly-ordered array with distinct keys,</a:t>
            </a:r>
            <a:br>
              <a:rPr lang="en-US" dirty="0"/>
            </a:br>
            <a:r>
              <a:rPr lang="en-US" dirty="0"/>
              <a:t>insertion sort uses ~ ¼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baseline="30000" dirty="0"/>
              <a:t>2</a:t>
            </a:r>
            <a:r>
              <a:rPr lang="en-US" dirty="0"/>
              <a:t> compares and ~ ¼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baseline="30000" dirty="0"/>
              <a:t>2</a:t>
            </a:r>
            <a:r>
              <a:rPr lang="en-US" dirty="0"/>
              <a:t> exchanges on average.</a:t>
            </a:r>
          </a:p>
          <a:p>
            <a:r>
              <a:rPr lang="en-US" dirty="0"/>
              <a:t>Poof:   Expect each entry to move </a:t>
            </a:r>
            <a:r>
              <a:rPr lang="en-US" u="sng" dirty="0"/>
              <a:t>halfway</a:t>
            </a:r>
            <a:r>
              <a:rPr lang="en-US" dirty="0"/>
              <a:t> back.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9A32B-9ED0-9447-A7DF-69E8788E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C9648-40A8-7549-971D-BCF81991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0514" y="6220097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3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513E-1ADF-7E4A-9880-87047347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 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DA15-CFE0-A747-83D6-6CDBB9B7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case.  If the array is in ascending order, insertion sort makes</a:t>
            </a:r>
            <a:br>
              <a:rPr lang="en-US" dirty="0"/>
            </a:br>
            <a:r>
              <a:rPr lang="en-US" i="1" dirty="0"/>
              <a:t>N</a:t>
            </a:r>
            <a:r>
              <a:rPr lang="en-US" baseline="-25000" dirty="0"/>
              <a:t> </a:t>
            </a:r>
            <a:r>
              <a:rPr lang="en-US" dirty="0"/>
              <a:t>–</a:t>
            </a:r>
            <a:r>
              <a:rPr lang="en-US" baseline="-25000" dirty="0"/>
              <a:t> </a:t>
            </a:r>
            <a:r>
              <a:rPr lang="en-US" dirty="0"/>
              <a:t>1 compares and 0 exchanges.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 A E E L M O P R S T X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Worst case.  If the array is in descending order (and no duplicates),</a:t>
            </a:r>
            <a:br>
              <a:rPr lang="en-US" dirty="0"/>
            </a:br>
            <a:r>
              <a:rPr lang="en-US" dirty="0"/>
              <a:t>insertion sort makes ~ ½ </a:t>
            </a:r>
            <a:r>
              <a:rPr lang="en-US" i="1" dirty="0"/>
              <a:t>N</a:t>
            </a:r>
            <a:r>
              <a:rPr lang="en-US" baseline="30000" dirty="0"/>
              <a:t> 2 </a:t>
            </a:r>
            <a:r>
              <a:rPr lang="en-US" dirty="0"/>
              <a:t> compares and ~ ½ </a:t>
            </a:r>
            <a:r>
              <a:rPr lang="en-US" i="1" dirty="0"/>
              <a:t>N</a:t>
            </a:r>
            <a:r>
              <a:rPr lang="en-US" baseline="30000" dirty="0"/>
              <a:t> 2</a:t>
            </a:r>
            <a:r>
              <a:rPr lang="en-US" dirty="0"/>
              <a:t> exchanges.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 X T S R P O M L F E A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2B6C2-4392-4B49-90A5-3C27BA44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43F2E-00DB-0D4B-B48F-838B2E4D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9675" y="6209211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2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01D9-B4C7-5D45-817A-E4C84F1D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sort:  partially-sorted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2F7D-061A-D545-8052-1522C4E9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Def.  An </a:t>
            </a:r>
            <a:r>
              <a:rPr lang="en-US" dirty="0">
                <a:solidFill>
                  <a:srgbClr val="FFFF00"/>
                </a:solidFill>
              </a:rPr>
              <a:t>inversion</a:t>
            </a:r>
            <a:r>
              <a:rPr lang="en-US" dirty="0"/>
              <a:t> is a pair of keys that are out of order.</a:t>
            </a:r>
          </a:p>
          <a:p>
            <a:pPr lvl="1"/>
            <a:r>
              <a:rPr lang="en-US" dirty="0"/>
              <a:t>A E E L M O T R X P S </a:t>
            </a:r>
          </a:p>
          <a:p>
            <a:pPr lvl="1"/>
            <a:r>
              <a:rPr lang="en-US" dirty="0"/>
              <a:t>6 inversions:     T-R    T-P   T-S   R-P    X-P      </a:t>
            </a:r>
          </a:p>
          <a:p>
            <a:r>
              <a:rPr lang="en-US" dirty="0"/>
              <a:t>Def. An array is </a:t>
            </a:r>
            <a:r>
              <a:rPr lang="en-US" dirty="0">
                <a:solidFill>
                  <a:srgbClr val="FFFF00"/>
                </a:solidFill>
              </a:rPr>
              <a:t>partially sorted </a:t>
            </a:r>
            <a:r>
              <a:rPr lang="en-US" dirty="0"/>
              <a:t>if the number of inversions is ≤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 1: A sorted array has 0 inversions.</a:t>
            </a:r>
          </a:p>
          <a:p>
            <a:pPr lvl="1"/>
            <a:r>
              <a:rPr lang="en-US" dirty="0"/>
              <a:t>Example 2: A subarray of size 10</a:t>
            </a:r>
            <a:r>
              <a:rPr lang="en-US" i="1" dirty="0"/>
              <a:t> </a:t>
            </a:r>
            <a:r>
              <a:rPr lang="en-US" dirty="0"/>
              <a:t>appended to a sorted subarray of size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Proposition.  For partially-sorted arrays, insertion sort runs in linear time.</a:t>
            </a:r>
          </a:p>
          <a:p>
            <a:pPr marL="0" indent="0">
              <a:buNone/>
            </a:pPr>
            <a:r>
              <a:rPr lang="en-US" dirty="0"/>
              <a:t>	Pf.  Number of exchanges equals the number of inversions.</a:t>
            </a:r>
          </a:p>
          <a:p>
            <a:r>
              <a:rPr lang="en-US" dirty="0"/>
              <a:t>number of compares = exchanges + (N – 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26E2-D28C-DF41-A3D6-EC45F73C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CD42-59E0-EC49-9F8D-F00051E8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7971" y="6230983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12438</TotalTime>
  <Words>716</Words>
  <Application>Microsoft Macintosh PowerPoint</Application>
  <PresentationFormat>Widescreen</PresentationFormat>
  <Paragraphs>200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</vt:lpstr>
      <vt:lpstr>Parcel</vt:lpstr>
      <vt:lpstr>Algorithms Selection &amp; insertion Sorts</vt:lpstr>
      <vt:lpstr>Selection sort</vt:lpstr>
      <vt:lpstr>Selection sort inner loop</vt:lpstr>
      <vt:lpstr>Selection sort:  mathematical analysis</vt:lpstr>
      <vt:lpstr>Insertion sort</vt:lpstr>
      <vt:lpstr>Insertion sort inner loop</vt:lpstr>
      <vt:lpstr>Insertion sort:  mathematical analysis</vt:lpstr>
      <vt:lpstr>Insertion sort:  analysis</vt:lpstr>
      <vt:lpstr>Insertion sort:  partially-sorted arrays</vt:lpstr>
      <vt:lpstr>Insertion sort:  practical improvements</vt:lpstr>
      <vt:lpstr>Shellsort overview</vt:lpstr>
      <vt:lpstr>Shellsort example</vt:lpstr>
      <vt:lpstr>h-sorting</vt:lpstr>
      <vt:lpstr>Shellsort:   which increment sequence to use?</vt:lpstr>
      <vt:lpstr>Shellsort:  intuition</vt:lpstr>
      <vt:lpstr>Shellsort:  analysis</vt:lpstr>
      <vt:lpstr>Why are we interested in shellsort?</vt:lpstr>
      <vt:lpstr>Elementary sorts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106</cp:revision>
  <dcterms:created xsi:type="dcterms:W3CDTF">2019-01-29T13:54:20Z</dcterms:created>
  <dcterms:modified xsi:type="dcterms:W3CDTF">2019-02-21T19:54:48Z</dcterms:modified>
</cp:coreProperties>
</file>