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5"/>
    <p:restoredTop sz="94639"/>
  </p:normalViewPr>
  <p:slideViewPr>
    <p:cSldViewPr snapToGrid="0" snapToObjects="1">
      <p:cViewPr varScale="1">
        <p:scale>
          <a:sx n="109" d="100"/>
          <a:sy n="109" d="100"/>
        </p:scale>
        <p:origin x="200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44CC-2D73-944A-9EB3-23994BC9077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90A15-C234-C042-AF93-F583781B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7DF9-86DE-CD47-9C30-701204A88C85}" type="datetime1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D5F-1915-784C-8F9A-C0660EC8B175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9A38-98D3-F644-898D-FFEFF14A1E10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01581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0E3C-CD48-164D-A77D-473A148B125B}" type="datetime1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439B-45ED-174E-A1A9-CDBDFC06CF50}" type="datetime1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65A5-4C5D-0444-BA79-186F29C83873}" type="datetime1">
              <a:rPr lang="en-US" smtClean="0"/>
              <a:t>2/21/19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BBE6-5054-E345-84CC-7DF8CFECF891}" type="datetime1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EF2B-5D67-A345-8A77-CF5C9298C6F2}" type="datetime1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8287-FC3A-2F46-AA28-3D63298AB710}" type="datetime1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E4A0-4BE5-7744-86D2-D9DBDE36115B}" type="datetime1">
              <a:rPr lang="en-US" smtClean="0"/>
              <a:t>2/21/19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50718E3-2E82-334B-82C4-46D7B2ED6857}" type="datetime1">
              <a:rPr lang="en-US" smtClean="0"/>
              <a:t>2/21/19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A3D477-2CBB-E54E-A974-CFA1AEAD3B07}" type="datetime1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2DF-891B-8341-AC22-EF4333AF4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E170-032A-DD48-8B67-06F86C6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464/574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4487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0FAB-A919-9E45-97C6-9B7382CB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7604-5C87-004D-9A58-983D1658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static void sort(Comparable[] a)</a:t>
            </a:r>
          </a:p>
          <a:p>
            <a:pPr marL="0" indent="0">
              <a:buNone/>
            </a:pPr>
            <a:r>
              <a:rPr lang="en-US" dirty="0"/>
              <a:t>   {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a.length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     Comparable[] aux = new Comparable[N];</a:t>
            </a:r>
          </a:p>
          <a:p>
            <a:pPr marL="0" indent="0">
              <a:buNone/>
            </a:pPr>
            <a:r>
              <a:rPr lang="en-US" dirty="0"/>
              <a:t>     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sz</a:t>
            </a:r>
            <a:r>
              <a:rPr lang="en-US" dirty="0"/>
              <a:t> = 1; </a:t>
            </a:r>
            <a:r>
              <a:rPr lang="en-US" dirty="0" err="1"/>
              <a:t>sz</a:t>
            </a:r>
            <a:r>
              <a:rPr lang="en-US" dirty="0"/>
              <a:t> &lt; N; </a:t>
            </a:r>
            <a:r>
              <a:rPr lang="en-US" dirty="0" err="1"/>
              <a:t>sz</a:t>
            </a:r>
            <a:r>
              <a:rPr lang="en-US" dirty="0"/>
              <a:t> = </a:t>
            </a:r>
            <a:r>
              <a:rPr lang="en-US" dirty="0" err="1"/>
              <a:t>sz+sz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       for (</a:t>
            </a:r>
            <a:r>
              <a:rPr lang="en-US" dirty="0" err="1"/>
              <a:t>int</a:t>
            </a:r>
            <a:r>
              <a:rPr lang="en-US" dirty="0"/>
              <a:t> lo = 0; lo &lt; N-</a:t>
            </a:r>
            <a:r>
              <a:rPr lang="en-US" dirty="0" err="1"/>
              <a:t>sz</a:t>
            </a:r>
            <a:r>
              <a:rPr lang="en-US" dirty="0"/>
              <a:t>; lo += </a:t>
            </a:r>
            <a:r>
              <a:rPr lang="en-US" dirty="0" err="1"/>
              <a:t>sz+sz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           merge(a, aux, lo, lo+sz-1, </a:t>
            </a:r>
            <a:r>
              <a:rPr lang="en-US" dirty="0" err="1"/>
              <a:t>Math.min</a:t>
            </a:r>
            <a:r>
              <a:rPr lang="en-US" dirty="0"/>
              <a:t>(lo+sz+sz-1, N-1));</a:t>
            </a:r>
          </a:p>
          <a:p>
            <a:pPr marL="0" indent="0">
              <a:buNone/>
            </a:pPr>
            <a:r>
              <a:rPr lang="en-US" dirty="0"/>
              <a:t>  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5C787-564E-C148-A3C1-D33D6E4B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8723" y="6187440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A8EC9-7453-8E4F-96D9-5A8D4498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4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E139-5402-3C4C-BA00-51DEE551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3839"/>
            <a:ext cx="7729728" cy="1188720"/>
          </a:xfrm>
        </p:spPr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6F8B-53FE-6540-B5EE-1937CA3F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623585"/>
            <a:ext cx="8821789" cy="4594335"/>
          </a:xfrm>
        </p:spPr>
        <p:txBody>
          <a:bodyPr>
            <a:normAutofit/>
          </a:bodyPr>
          <a:lstStyle/>
          <a:p>
            <a:r>
              <a:rPr lang="en-US" dirty="0"/>
              <a:t>Basic plan.</a:t>
            </a:r>
          </a:p>
          <a:p>
            <a:pPr lvl="1"/>
            <a:r>
              <a:rPr lang="en-US" dirty="0"/>
              <a:t>Divide array into two halves.</a:t>
            </a:r>
          </a:p>
          <a:p>
            <a:pPr lvl="1"/>
            <a:r>
              <a:rPr lang="en-US" dirty="0"/>
              <a:t>Recursively sort each half.</a:t>
            </a:r>
          </a:p>
          <a:p>
            <a:pPr lvl="1"/>
            <a:r>
              <a:rPr lang="en-US" dirty="0"/>
              <a:t>Merge two halves.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=XaqR3G_NVoo</a:t>
            </a:r>
          </a:p>
          <a:p>
            <a:pPr lvl="2"/>
            <a:endParaRPr lang="en-US" dirty="0"/>
          </a:p>
          <a:p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6D4B3-00A5-D74B-B948-6E06EDA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3CEED8B-9BB7-6A40-A2B8-1D5CA7E3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684" y="6191559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6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087F-D7AD-2541-9BB5-18A4129A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:  number of compares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5937-1AE9-CC4F-AF98-18AD7683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Proposition.  </a:t>
            </a:r>
            <a:r>
              <a:rPr lang="en-US" dirty="0" err="1"/>
              <a:t>Mergesort</a:t>
            </a:r>
            <a:r>
              <a:rPr lang="en-US" dirty="0"/>
              <a:t> uses ≤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compares to sort an array of length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Proof sketch.  The number of compares </a:t>
            </a:r>
            <a:r>
              <a:rPr lang="en-US" i="1" dirty="0"/>
              <a:t>C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  to </a:t>
            </a:r>
            <a:r>
              <a:rPr lang="en-US" dirty="0" err="1"/>
              <a:t>mergesort</a:t>
            </a:r>
            <a:r>
              <a:rPr lang="en-US" dirty="0"/>
              <a:t> an array of length </a:t>
            </a:r>
            <a:r>
              <a:rPr lang="en-US" i="1" dirty="0"/>
              <a:t>N</a:t>
            </a:r>
            <a:r>
              <a:rPr lang="en-US" dirty="0"/>
              <a:t> satisfies the recurrence:</a:t>
            </a:r>
          </a:p>
          <a:p>
            <a:r>
              <a:rPr lang="en-US" dirty="0"/>
              <a:t> </a:t>
            </a:r>
            <a:r>
              <a:rPr lang="en-US" i="1" dirty="0"/>
              <a:t>C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  ≤  </a:t>
            </a:r>
            <a:r>
              <a:rPr lang="en-US" i="1" dirty="0"/>
              <a:t>C</a:t>
            </a:r>
            <a:r>
              <a:rPr lang="en-US" i="1" baseline="-25000" dirty="0"/>
              <a:t> </a:t>
            </a:r>
            <a:r>
              <a:rPr lang="en-US" dirty="0"/>
              <a:t>(⎡</a:t>
            </a:r>
            <a:r>
              <a:rPr lang="en-US" i="1" dirty="0"/>
              <a:t>N </a:t>
            </a:r>
            <a:r>
              <a:rPr lang="en-US" dirty="0"/>
              <a:t>/ 2⎤)  +  </a:t>
            </a:r>
            <a:r>
              <a:rPr lang="en-US" i="1" dirty="0"/>
              <a:t>C</a:t>
            </a:r>
            <a:r>
              <a:rPr lang="en-US" i="1" baseline="-25000" dirty="0"/>
              <a:t> </a:t>
            </a:r>
            <a:r>
              <a:rPr lang="en-US" dirty="0"/>
              <a:t>(⎣</a:t>
            </a:r>
            <a:r>
              <a:rPr lang="en-US" i="1" dirty="0"/>
              <a:t>N</a:t>
            </a:r>
            <a:r>
              <a:rPr lang="en-US" baseline="-25000" dirty="0"/>
              <a:t> </a:t>
            </a:r>
            <a:r>
              <a:rPr lang="en-US" dirty="0"/>
              <a:t>/</a:t>
            </a:r>
            <a:r>
              <a:rPr lang="en-US" baseline="-25000" dirty="0"/>
              <a:t> </a:t>
            </a:r>
            <a:r>
              <a:rPr lang="en-US" dirty="0"/>
              <a:t>2⎦)  +   </a:t>
            </a:r>
            <a:r>
              <a:rPr lang="en-US" i="1" dirty="0"/>
              <a:t>N</a:t>
            </a:r>
            <a:r>
              <a:rPr lang="en-US" dirty="0"/>
              <a:t>   for </a:t>
            </a:r>
            <a:r>
              <a:rPr lang="en-US" i="1" dirty="0"/>
              <a:t>N  </a:t>
            </a:r>
            <a:r>
              <a:rPr lang="en-US" dirty="0"/>
              <a:t>&gt; 1, with </a:t>
            </a:r>
            <a:r>
              <a:rPr lang="en-US" i="1" dirty="0"/>
              <a:t>C</a:t>
            </a:r>
            <a:r>
              <a:rPr lang="en-US" i="1" baseline="-25000" dirty="0"/>
              <a:t> </a:t>
            </a:r>
            <a:r>
              <a:rPr lang="en-US" dirty="0"/>
              <a:t>(1) = 0.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solve the recurrence when </a:t>
            </a:r>
            <a:r>
              <a:rPr lang="en-US" i="1" dirty="0"/>
              <a:t>N</a:t>
            </a:r>
            <a:r>
              <a:rPr lang="en-US" dirty="0"/>
              <a:t> is a power of 2:</a:t>
            </a:r>
          </a:p>
          <a:p>
            <a:r>
              <a:rPr lang="en-US" i="1" dirty="0"/>
              <a:t>T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  = 2 </a:t>
            </a:r>
            <a:r>
              <a:rPr lang="en-US" i="1" dirty="0"/>
              <a:t>T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-25000" dirty="0"/>
              <a:t> </a:t>
            </a:r>
            <a:r>
              <a:rPr lang="en-US" dirty="0"/>
              <a:t>/</a:t>
            </a:r>
            <a:r>
              <a:rPr lang="en-US" baseline="-25000" dirty="0"/>
              <a:t> </a:t>
            </a:r>
            <a:r>
              <a:rPr lang="en-US" dirty="0"/>
              <a:t>2)  +  </a:t>
            </a:r>
            <a:r>
              <a:rPr lang="en-US" i="1" dirty="0"/>
              <a:t>N</a:t>
            </a:r>
            <a:r>
              <a:rPr lang="en-US" dirty="0"/>
              <a:t>, for </a:t>
            </a:r>
            <a:r>
              <a:rPr lang="en-US" i="1" dirty="0"/>
              <a:t>N  </a:t>
            </a:r>
            <a:r>
              <a:rPr lang="en-US" dirty="0"/>
              <a:t>&gt; 1, with </a:t>
            </a:r>
            <a:r>
              <a:rPr lang="en-US" i="1" dirty="0"/>
              <a:t>T</a:t>
            </a:r>
            <a:r>
              <a:rPr lang="en-US" i="1" baseline="-25000" dirty="0"/>
              <a:t> </a:t>
            </a:r>
            <a:r>
              <a:rPr lang="en-US" dirty="0"/>
              <a:t>(1) = 0. </a:t>
            </a:r>
          </a:p>
          <a:p>
            <a:r>
              <a:rPr lang="en-US" dirty="0"/>
              <a:t>result holds for all N -- analysis cleaner in this case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45FC1-D406-D847-B238-7A6C2EC4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231" y="6199163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E140F-286C-E34F-87BD-C271FC26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5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33B6-3FC5-6E46-A0C9-5FEAA619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Divide-and-conquer recurrence:  </a:t>
            </a:r>
            <a:br>
              <a:rPr lang="en-US" dirty="0"/>
            </a:br>
            <a:r>
              <a:rPr lang="en-US" dirty="0"/>
              <a:t>proof by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26D3-20C4-8749-8D0A-5D34A463C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Proposition.  If </a:t>
            </a:r>
            <a:r>
              <a:rPr lang="en-US" i="1" dirty="0"/>
              <a:t>D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satisfies </a:t>
            </a:r>
            <a:r>
              <a:rPr lang="en-US" i="1" dirty="0"/>
              <a:t>D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 </a:t>
            </a:r>
            <a:r>
              <a:rPr lang="en-US" baseline="-25000" dirty="0"/>
              <a:t> </a:t>
            </a:r>
            <a:r>
              <a:rPr lang="en-US" dirty="0"/>
              <a:t>2 </a:t>
            </a:r>
            <a:r>
              <a:rPr lang="en-US" i="1" dirty="0"/>
              <a:t>D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/>
              <a:t>/ 2)</a:t>
            </a:r>
            <a:r>
              <a:rPr lang="en-US" baseline="-25000" dirty="0"/>
              <a:t>  </a:t>
            </a:r>
            <a:r>
              <a:rPr lang="en-US" dirty="0"/>
              <a:t>+</a:t>
            </a:r>
            <a:r>
              <a:rPr lang="en-US" baseline="-25000" dirty="0"/>
              <a:t> 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  for </a:t>
            </a:r>
            <a:r>
              <a:rPr lang="en-US" i="1" dirty="0"/>
              <a:t>N </a:t>
            </a:r>
            <a:r>
              <a:rPr lang="en-US" baseline="-25000" dirty="0"/>
              <a:t> </a:t>
            </a:r>
            <a:r>
              <a:rPr lang="en-US" dirty="0"/>
              <a:t>&gt; 1, with </a:t>
            </a:r>
            <a:r>
              <a:rPr lang="en-US" i="1" dirty="0"/>
              <a:t>D</a:t>
            </a:r>
            <a:r>
              <a:rPr lang="en-US" i="1" baseline="-25000" dirty="0"/>
              <a:t> </a:t>
            </a:r>
            <a:r>
              <a:rPr lang="en-US" dirty="0"/>
              <a:t>(1) = 0, then </a:t>
            </a:r>
            <a:r>
              <a:rPr lang="en-US" i="1" dirty="0"/>
              <a:t>D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. </a:t>
            </a:r>
          </a:p>
          <a:p>
            <a:r>
              <a:rPr lang="en-US" dirty="0"/>
              <a:t>Proof.  [assuming </a:t>
            </a:r>
            <a:r>
              <a:rPr lang="en-US" i="1" dirty="0"/>
              <a:t>N</a:t>
            </a:r>
            <a:r>
              <a:rPr lang="en-US" dirty="0"/>
              <a:t> is a power of 2]</a:t>
            </a:r>
          </a:p>
          <a:p>
            <a:pPr marL="465138" indent="0">
              <a:buNone/>
            </a:pPr>
            <a:r>
              <a:rPr lang="en-US" i="1" dirty="0">
                <a:solidFill>
                  <a:srgbClr val="FFFF00"/>
                </a:solidFill>
              </a:rPr>
              <a:t>T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)         =  2 </a:t>
            </a:r>
            <a:r>
              <a:rPr lang="en-US" i="1" dirty="0">
                <a:solidFill>
                  <a:srgbClr val="FFFF00"/>
                </a:solidFill>
              </a:rPr>
              <a:t>T</a:t>
            </a:r>
            <a:r>
              <a:rPr lang="en-US" i="1" baseline="-250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/2)  +  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endParaRPr lang="en-US" dirty="0">
              <a:solidFill>
                <a:srgbClr val="FFFF00"/>
              </a:solidFill>
            </a:endParaRPr>
          </a:p>
          <a:p>
            <a:pPr marL="465138" indent="0">
              <a:buNone/>
            </a:pPr>
            <a:r>
              <a:rPr lang="en-US" i="1" dirty="0">
                <a:solidFill>
                  <a:srgbClr val="FFFF00"/>
                </a:solidFill>
              </a:rPr>
              <a:t>T</a:t>
            </a:r>
            <a:r>
              <a:rPr lang="en-US" i="1" baseline="-250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) / 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  =  2 </a:t>
            </a:r>
            <a:r>
              <a:rPr lang="en-US" i="1" dirty="0">
                <a:solidFill>
                  <a:srgbClr val="FFFF00"/>
                </a:solidFill>
              </a:rPr>
              <a:t>T</a:t>
            </a:r>
            <a:r>
              <a:rPr lang="en-US" i="1" baseline="-250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/2) / 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  +  1</a:t>
            </a:r>
          </a:p>
          <a:p>
            <a:pPr marL="465138" indent="0">
              <a:buNone/>
            </a:pPr>
            <a:r>
              <a:rPr lang="en-US" dirty="0">
                <a:solidFill>
                  <a:srgbClr val="FFFF00"/>
                </a:solidFill>
              </a:rPr>
              <a:t>                  =  </a:t>
            </a:r>
            <a:r>
              <a:rPr lang="en-US" i="1" dirty="0">
                <a:solidFill>
                  <a:srgbClr val="FFFF00"/>
                </a:solidFill>
              </a:rPr>
              <a:t>T</a:t>
            </a:r>
            <a:r>
              <a:rPr lang="en-US" i="1" baseline="-250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/2) / (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/2)  +  1</a:t>
            </a:r>
          </a:p>
          <a:p>
            <a:pPr marL="465138" indent="0">
              <a:buNone/>
            </a:pPr>
            <a:r>
              <a:rPr lang="en-US" dirty="0">
                <a:solidFill>
                  <a:srgbClr val="FFFF00"/>
                </a:solidFill>
              </a:rPr>
              <a:t>                  =  </a:t>
            </a:r>
            <a:r>
              <a:rPr lang="en-US" i="1" dirty="0">
                <a:solidFill>
                  <a:srgbClr val="FFFF00"/>
                </a:solidFill>
              </a:rPr>
              <a:t>T</a:t>
            </a:r>
            <a:r>
              <a:rPr lang="en-US" i="1" baseline="-250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/4) / (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/4)  +  1  +  1</a:t>
            </a:r>
          </a:p>
          <a:p>
            <a:pPr marL="465138" indent="0">
              <a:buNone/>
            </a:pPr>
            <a:r>
              <a:rPr lang="en-US" dirty="0">
                <a:solidFill>
                  <a:srgbClr val="FFFF00"/>
                </a:solidFill>
              </a:rPr>
              <a:t>                  =  </a:t>
            </a:r>
            <a:r>
              <a:rPr lang="en-US" i="1" dirty="0">
                <a:solidFill>
                  <a:srgbClr val="FFFF00"/>
                </a:solidFill>
              </a:rPr>
              <a:t>T</a:t>
            </a:r>
            <a:r>
              <a:rPr lang="en-US" i="1" baseline="-250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/8) / (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/8)  +  1  +  1  +  1</a:t>
            </a:r>
          </a:p>
          <a:p>
            <a:pPr marL="465138" indent="0">
              <a:buNone/>
            </a:pPr>
            <a:r>
              <a:rPr lang="en-US" dirty="0">
                <a:solidFill>
                  <a:srgbClr val="FFFF00"/>
                </a:solidFill>
              </a:rPr>
              <a:t>                      . . .</a:t>
            </a:r>
          </a:p>
          <a:p>
            <a:pPr marL="465138" indent="0">
              <a:buNone/>
            </a:pPr>
            <a:r>
              <a:rPr lang="en-US" dirty="0">
                <a:solidFill>
                  <a:srgbClr val="FFFF00"/>
                </a:solidFill>
              </a:rPr>
              <a:t>                   =  </a:t>
            </a:r>
            <a:r>
              <a:rPr lang="en-US" i="1" dirty="0">
                <a:solidFill>
                  <a:srgbClr val="FFFF00"/>
                </a:solidFill>
              </a:rPr>
              <a:t>T</a:t>
            </a:r>
            <a:r>
              <a:rPr lang="en-US" i="1" baseline="-250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) / (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) +  1 + 1  + ... +  1</a:t>
            </a:r>
          </a:p>
          <a:p>
            <a:pPr marL="465138" indent="0">
              <a:buNone/>
            </a:pPr>
            <a:r>
              <a:rPr lang="en-US" dirty="0">
                <a:solidFill>
                  <a:srgbClr val="FFFF00"/>
                </a:solidFill>
              </a:rPr>
              <a:t>                  =  </a:t>
            </a:r>
            <a:r>
              <a:rPr lang="en-US" dirty="0" err="1">
                <a:solidFill>
                  <a:srgbClr val="FFFF00"/>
                </a:solidFill>
              </a:rPr>
              <a:t>lg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A09D1-B070-1146-9813-FB5EF273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8015" y="6222609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B5FA5-6856-2E4D-9460-BFE4DBD0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8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CDFF-D86A-8045-94AA-D6C7E90C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Divide-and-conquer recurrence:  </a:t>
            </a:r>
            <a:br>
              <a:rPr lang="en-US" dirty="0"/>
            </a:br>
            <a:r>
              <a:rPr lang="en-US" dirty="0"/>
              <a:t>proof by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D086-F1BE-C64D-A458-10233E33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3"/>
            <a:ext cx="8821789" cy="42366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Proposition.  If </a:t>
            </a:r>
            <a:r>
              <a:rPr lang="en-US" i="1" dirty="0"/>
              <a:t>T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satisfies </a:t>
            </a:r>
            <a:r>
              <a:rPr lang="en-US" i="1" dirty="0"/>
              <a:t>T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 </a:t>
            </a:r>
            <a:r>
              <a:rPr lang="en-US" baseline="-25000" dirty="0"/>
              <a:t> </a:t>
            </a:r>
            <a:r>
              <a:rPr lang="en-US" dirty="0"/>
              <a:t>2 </a:t>
            </a:r>
            <a:r>
              <a:rPr lang="en-US" i="1" dirty="0"/>
              <a:t>T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/>
              <a:t>/ 2)</a:t>
            </a:r>
            <a:r>
              <a:rPr lang="en-US" baseline="-25000" dirty="0"/>
              <a:t>  </a:t>
            </a:r>
            <a:r>
              <a:rPr lang="en-US" dirty="0"/>
              <a:t>+</a:t>
            </a:r>
            <a:r>
              <a:rPr lang="en-US" baseline="-25000" dirty="0"/>
              <a:t> 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  for </a:t>
            </a:r>
            <a:r>
              <a:rPr lang="en-US" i="1" dirty="0"/>
              <a:t>N </a:t>
            </a:r>
            <a:r>
              <a:rPr lang="en-US" baseline="-25000" dirty="0"/>
              <a:t> </a:t>
            </a:r>
            <a:r>
              <a:rPr lang="en-US" dirty="0"/>
              <a:t>&gt; 1, with </a:t>
            </a:r>
            <a:r>
              <a:rPr lang="en-US" i="1" dirty="0"/>
              <a:t>T</a:t>
            </a:r>
            <a:r>
              <a:rPr lang="en-US" dirty="0"/>
              <a:t>(1) = 0, then </a:t>
            </a:r>
            <a:r>
              <a:rPr lang="en-US" i="1" dirty="0"/>
              <a:t>T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Proof:  assuming </a:t>
            </a:r>
            <a:r>
              <a:rPr lang="en-US" i="1" dirty="0"/>
              <a:t>N</a:t>
            </a:r>
            <a:r>
              <a:rPr lang="en-US" dirty="0"/>
              <a:t> is a power of 2</a:t>
            </a:r>
          </a:p>
          <a:p>
            <a:pPr lvl="1"/>
            <a:r>
              <a:rPr lang="en-US" dirty="0"/>
              <a:t>Base case:  </a:t>
            </a:r>
            <a:r>
              <a:rPr lang="en-US" i="1" dirty="0"/>
              <a:t>N</a:t>
            </a:r>
            <a:r>
              <a:rPr lang="en-US" dirty="0"/>
              <a:t> = 1.</a:t>
            </a:r>
          </a:p>
          <a:p>
            <a:pPr lvl="1"/>
            <a:r>
              <a:rPr lang="en-US" dirty="0"/>
              <a:t>Inductive hypothesis:  </a:t>
            </a:r>
            <a:r>
              <a:rPr lang="en-US" i="1" dirty="0"/>
              <a:t>T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N/2</a:t>
            </a:r>
            <a:r>
              <a:rPr lang="en-US" dirty="0"/>
              <a:t>) = </a:t>
            </a:r>
            <a:r>
              <a:rPr lang="en-US" i="1" dirty="0"/>
              <a:t>N/2</a:t>
            </a:r>
            <a:r>
              <a:rPr lang="en-US" dirty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N/2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Goal: show that </a:t>
            </a:r>
            <a:r>
              <a:rPr lang="en-US" i="1" dirty="0"/>
              <a:t>T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N </a:t>
            </a:r>
            <a:r>
              <a:rPr lang="en-US" dirty="0" err="1"/>
              <a:t>lg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).</a:t>
            </a:r>
          </a:p>
          <a:p>
            <a:pPr marL="919163" lvl="1" indent="0">
              <a:buNone/>
            </a:pPr>
            <a:r>
              <a:rPr lang="en-US" dirty="0">
                <a:solidFill>
                  <a:srgbClr val="FFFF00"/>
                </a:solidFill>
              </a:rPr>
              <a:t>T(N) = 2 T(N/2) + N</a:t>
            </a:r>
          </a:p>
          <a:p>
            <a:pPr marL="919163" lvl="1" indent="0">
              <a:buNone/>
            </a:pPr>
            <a:r>
              <a:rPr lang="en-US" dirty="0">
                <a:solidFill>
                  <a:srgbClr val="FFFF00"/>
                </a:solidFill>
              </a:rPr>
              <a:t>          = 2 [ N/2 </a:t>
            </a:r>
            <a:r>
              <a:rPr lang="en-US" dirty="0" err="1">
                <a:solidFill>
                  <a:srgbClr val="FFFF00"/>
                </a:solidFill>
              </a:rPr>
              <a:t>lg</a:t>
            </a:r>
            <a:r>
              <a:rPr lang="en-US" dirty="0">
                <a:solidFill>
                  <a:srgbClr val="FFFF00"/>
                </a:solidFill>
              </a:rPr>
              <a:t>(N/2) ] + N		[inductive hypothesis]</a:t>
            </a:r>
          </a:p>
          <a:p>
            <a:pPr marL="919163" lvl="1" indent="0">
              <a:buNone/>
            </a:pPr>
            <a:r>
              <a:rPr lang="en-US" dirty="0">
                <a:solidFill>
                  <a:srgbClr val="FFFF00"/>
                </a:solidFill>
              </a:rPr>
              <a:t>          = N </a:t>
            </a:r>
            <a:r>
              <a:rPr lang="en-US" dirty="0" err="1">
                <a:solidFill>
                  <a:srgbClr val="FFFF00"/>
                </a:solidFill>
              </a:rPr>
              <a:t>lg</a:t>
            </a:r>
            <a:r>
              <a:rPr lang="en-US" dirty="0">
                <a:solidFill>
                  <a:srgbClr val="FFFF00"/>
                </a:solidFill>
              </a:rPr>
              <a:t>(N/2) + N </a:t>
            </a:r>
          </a:p>
          <a:p>
            <a:pPr marL="919163" lvl="1" indent="0">
              <a:buNone/>
            </a:pPr>
            <a:r>
              <a:rPr lang="en-US" dirty="0">
                <a:solidFill>
                  <a:srgbClr val="FFFF00"/>
                </a:solidFill>
              </a:rPr>
              <a:t>          =  N [ </a:t>
            </a:r>
            <a:r>
              <a:rPr lang="en-US" dirty="0" err="1">
                <a:solidFill>
                  <a:srgbClr val="FFFF00"/>
                </a:solidFill>
              </a:rPr>
              <a:t>lg</a:t>
            </a:r>
            <a:r>
              <a:rPr lang="en-US" dirty="0">
                <a:solidFill>
                  <a:srgbClr val="FFFF00"/>
                </a:solidFill>
              </a:rPr>
              <a:t> N – </a:t>
            </a:r>
            <a:r>
              <a:rPr lang="en-US" dirty="0" err="1">
                <a:solidFill>
                  <a:srgbClr val="FFFF00"/>
                </a:solidFill>
              </a:rPr>
              <a:t>lg</a:t>
            </a:r>
            <a:r>
              <a:rPr lang="en-US" dirty="0">
                <a:solidFill>
                  <a:srgbClr val="FFFF00"/>
                </a:solidFill>
              </a:rPr>
              <a:t> 2 ] + N = N </a:t>
            </a:r>
            <a:r>
              <a:rPr lang="en-US" dirty="0" err="1">
                <a:solidFill>
                  <a:srgbClr val="FFFF00"/>
                </a:solidFill>
              </a:rPr>
              <a:t>lg</a:t>
            </a:r>
            <a:r>
              <a:rPr lang="en-US" dirty="0">
                <a:solidFill>
                  <a:srgbClr val="FFFF00"/>
                </a:solidFill>
              </a:rPr>
              <a:t> N – N + N = N </a:t>
            </a:r>
            <a:r>
              <a:rPr lang="en-US" dirty="0" err="1">
                <a:solidFill>
                  <a:srgbClr val="FFFF00"/>
                </a:solidFill>
              </a:rPr>
              <a:t>lg</a:t>
            </a:r>
            <a:r>
              <a:rPr lang="en-US" dirty="0">
                <a:solidFill>
                  <a:srgbClr val="FFFF00"/>
                </a:solidFill>
              </a:rPr>
              <a:t> N  [algebra]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B22C8-F6FF-FF45-940A-EC1F8222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25616" y="6240780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1211A-2CD8-6C44-85F3-7E78DC64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7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34DA-FF52-3A40-A1A2-7F2BF520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:  number of array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73EF-8805-0F43-AEA2-EA0FD9FC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Proposition.  </a:t>
            </a:r>
            <a:r>
              <a:rPr lang="en-US" dirty="0" err="1"/>
              <a:t>Mergesort</a:t>
            </a:r>
            <a:r>
              <a:rPr lang="en-US" dirty="0"/>
              <a:t> uses ≤  6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array accesses to sort an array of length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Proof sketch.  The number of array accesses </a:t>
            </a:r>
            <a:r>
              <a:rPr lang="en-US" i="1" dirty="0"/>
              <a:t>A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satisfies the recurrence:</a:t>
            </a:r>
            <a:br>
              <a:rPr lang="en-US" dirty="0"/>
            </a:br>
            <a:r>
              <a:rPr lang="en-US" dirty="0"/>
              <a:t>     </a:t>
            </a:r>
            <a:r>
              <a:rPr lang="en-US" i="1" dirty="0"/>
              <a:t>A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  ≤ </a:t>
            </a:r>
            <a:r>
              <a:rPr lang="en-US" i="1" dirty="0"/>
              <a:t>A</a:t>
            </a:r>
            <a:r>
              <a:rPr lang="en-US" i="1" baseline="-25000" dirty="0"/>
              <a:t> </a:t>
            </a:r>
            <a:r>
              <a:rPr lang="en-US" dirty="0"/>
              <a:t>(⎡</a:t>
            </a:r>
            <a:r>
              <a:rPr lang="en-US" i="1" dirty="0"/>
              <a:t>N </a:t>
            </a:r>
            <a:r>
              <a:rPr lang="en-US" dirty="0"/>
              <a:t>/ 2⎤)  +  </a:t>
            </a:r>
            <a:r>
              <a:rPr lang="en-US" i="1" dirty="0"/>
              <a:t>A</a:t>
            </a:r>
            <a:r>
              <a:rPr lang="en-US" i="1" baseline="-25000" dirty="0"/>
              <a:t> </a:t>
            </a:r>
            <a:r>
              <a:rPr lang="en-US" dirty="0"/>
              <a:t>(⎣</a:t>
            </a:r>
            <a:r>
              <a:rPr lang="en-US" i="1" dirty="0"/>
              <a:t>N</a:t>
            </a:r>
            <a:r>
              <a:rPr lang="en-US" baseline="-25000" dirty="0"/>
              <a:t> </a:t>
            </a:r>
            <a:r>
              <a:rPr lang="en-US" dirty="0"/>
              <a:t>/</a:t>
            </a:r>
            <a:r>
              <a:rPr lang="en-US" baseline="-25000" dirty="0"/>
              <a:t> </a:t>
            </a:r>
            <a:r>
              <a:rPr lang="en-US" dirty="0"/>
              <a:t>2⎦)  +  6</a:t>
            </a:r>
            <a:r>
              <a:rPr lang="en-US" i="1" baseline="-25000" dirty="0"/>
              <a:t> </a:t>
            </a:r>
            <a:r>
              <a:rPr lang="en-US" i="1" dirty="0"/>
              <a:t>N</a:t>
            </a:r>
            <a:r>
              <a:rPr lang="en-US" dirty="0"/>
              <a:t>  for </a:t>
            </a:r>
            <a:r>
              <a:rPr lang="en-US" i="1" dirty="0"/>
              <a:t>N  </a:t>
            </a:r>
            <a:r>
              <a:rPr lang="en-US" dirty="0"/>
              <a:t>&gt; 1, with </a:t>
            </a:r>
            <a:r>
              <a:rPr lang="en-US" i="1" dirty="0"/>
              <a:t>A</a:t>
            </a:r>
            <a:r>
              <a:rPr lang="en-US" i="1" baseline="-25000" dirty="0"/>
              <a:t> </a:t>
            </a:r>
            <a:r>
              <a:rPr lang="en-US" dirty="0"/>
              <a:t>(1) = 0. </a:t>
            </a:r>
          </a:p>
          <a:p>
            <a:r>
              <a:rPr lang="en-US" dirty="0"/>
              <a:t>6N -- 2N for copy, 2N for move back, at most 2n for compares</a:t>
            </a:r>
          </a:p>
          <a:p>
            <a:r>
              <a:rPr lang="en-US" dirty="0"/>
              <a:t>Key point.  Any algorithm with the following structure takes  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 time: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0A3A9-01C1-2C42-B479-02EE14EB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5405" y="6240780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599CA-8FDC-834A-86C0-0BA581E4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63F1-A27A-E240-8DF5-029D30CD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analysis: 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0F8A-A581-BE48-B0D8-8967F479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Proposition.  </a:t>
            </a:r>
            <a:r>
              <a:rPr lang="en-US" dirty="0" err="1"/>
              <a:t>Mergesort</a:t>
            </a:r>
            <a:r>
              <a:rPr lang="en-US" dirty="0"/>
              <a:t> uses extra space proportional to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Proof:  The array aux[] needs to be of length </a:t>
            </a:r>
            <a:r>
              <a:rPr lang="en-US" i="1" dirty="0"/>
              <a:t>N</a:t>
            </a:r>
            <a:r>
              <a:rPr lang="en-US" dirty="0"/>
              <a:t> for the last merge.</a:t>
            </a:r>
          </a:p>
          <a:p>
            <a:r>
              <a:rPr lang="en-US" dirty="0"/>
              <a:t>Definition:  A sorting algorithm is </a:t>
            </a:r>
            <a:r>
              <a:rPr lang="en-US" dirty="0">
                <a:solidFill>
                  <a:srgbClr val="FFFF00"/>
                </a:solidFill>
              </a:rPr>
              <a:t>in-place</a:t>
            </a:r>
            <a:r>
              <a:rPr lang="en-US" dirty="0"/>
              <a:t> if it uses  ≤ </a:t>
            </a:r>
            <a:r>
              <a:rPr lang="en-US" i="1" dirty="0"/>
              <a:t>c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 extra memory.</a:t>
            </a:r>
          </a:p>
          <a:p>
            <a:pPr lvl="1"/>
            <a:r>
              <a:rPr lang="en-US" dirty="0"/>
              <a:t>Examples:  Insertion sort, selection sort, </a:t>
            </a:r>
            <a:r>
              <a:rPr lang="en-US" dirty="0" err="1"/>
              <a:t>shellsort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E6AAA-A020-3144-A6BE-9456C9D7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0108" y="6240780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4D8E4-3DB0-0743-A878-7399E095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8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EF6F-97B3-244E-8D16-407C057C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:  practical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B70B-41A6-3A4F-BA40-A17DD559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insertion sort for small subarrays.</a:t>
            </a:r>
          </a:p>
          <a:p>
            <a:pPr lvl="1"/>
            <a:r>
              <a:rPr lang="en-US" dirty="0" err="1"/>
              <a:t>Mergesort</a:t>
            </a:r>
            <a:r>
              <a:rPr lang="en-US" dirty="0"/>
              <a:t> has too much overhead for tiny subarrays.</a:t>
            </a:r>
          </a:p>
          <a:p>
            <a:pPr lvl="1"/>
            <a:r>
              <a:rPr lang="en-US" dirty="0"/>
              <a:t>Cutoff to insertion sort for ≈ 10 items.</a:t>
            </a:r>
          </a:p>
          <a:p>
            <a:r>
              <a:rPr lang="en-US" dirty="0"/>
              <a:t>Stop if already sorted.</a:t>
            </a:r>
          </a:p>
          <a:p>
            <a:pPr lvl="1"/>
            <a:r>
              <a:rPr lang="en-US" dirty="0"/>
              <a:t>Is largest item in first half ≤ smallest item in second half?</a:t>
            </a:r>
          </a:p>
          <a:p>
            <a:pPr lvl="1"/>
            <a:r>
              <a:rPr lang="en-US" dirty="0"/>
              <a:t>Helps for partially-ordered arrays.</a:t>
            </a:r>
          </a:p>
          <a:p>
            <a:r>
              <a:rPr lang="en-US" dirty="0"/>
              <a:t>Eliminate the copy to the auxiliary array.  </a:t>
            </a:r>
          </a:p>
          <a:p>
            <a:pPr lvl="1"/>
            <a:r>
              <a:rPr lang="en-US" dirty="0"/>
              <a:t>Save time (but not space)</a:t>
            </a:r>
          </a:p>
          <a:p>
            <a:pPr lvl="1"/>
            <a:r>
              <a:rPr lang="en-US" dirty="0"/>
              <a:t>by switching the role of the input and auxiliary array in each recursive call.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1160E-09B1-0D48-B6CC-B1A10F77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231" y="6217920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8F32B-6EF3-9444-9AFC-CCFCC7F6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68C7-416A-7048-94E6-589B75F4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versons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94B8-0487-4F40-B5E7-1FFE484F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Top-down: the recursive version</a:t>
            </a:r>
          </a:p>
          <a:p>
            <a:pPr lvl="1"/>
            <a:r>
              <a:rPr lang="en-US" dirty="0"/>
              <a:t>Divide and conquer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Pass through array, merging subarrays of size 1.</a:t>
            </a:r>
          </a:p>
          <a:p>
            <a:pPr lvl="1"/>
            <a:r>
              <a:rPr lang="en-US" dirty="0"/>
              <a:t>Repeat for subarrays of size 2, 4, 8, ....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57C9C-52F9-7249-898B-E95F2A88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2508" y="6199163"/>
            <a:ext cx="5901189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DB013-3385-434E-B7BC-7FB94EDF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368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12436</TotalTime>
  <Words>290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Parcel</vt:lpstr>
      <vt:lpstr>Algorithms MergeSort</vt:lpstr>
      <vt:lpstr>mergesort</vt:lpstr>
      <vt:lpstr>Mergesort:  number of compares</vt:lpstr>
      <vt:lpstr>Divide-and-conquer recurrence:   proof by expansion</vt:lpstr>
      <vt:lpstr>Divide-and-conquer recurrence:   proof by induction</vt:lpstr>
      <vt:lpstr>Mergesort:  number of array accesses</vt:lpstr>
      <vt:lpstr>Mergesort analysis:  memory</vt:lpstr>
      <vt:lpstr>Mergesort:  practical improvements</vt:lpstr>
      <vt:lpstr>Mergesort versons</vt:lpstr>
      <vt:lpstr>Bottom-up mergesort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Microsoft Office User</cp:lastModifiedBy>
  <cp:revision>113</cp:revision>
  <dcterms:created xsi:type="dcterms:W3CDTF">2019-01-29T13:54:20Z</dcterms:created>
  <dcterms:modified xsi:type="dcterms:W3CDTF">2019-02-21T19:54:43Z</dcterms:modified>
</cp:coreProperties>
</file>