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5"/>
    <p:restoredTop sz="94639"/>
  </p:normalViewPr>
  <p:slideViewPr>
    <p:cSldViewPr snapToGrid="0" snapToObjects="1">
      <p:cViewPr varScale="1">
        <p:scale>
          <a:sx n="109" d="100"/>
          <a:sy n="109" d="100"/>
        </p:scale>
        <p:origin x="2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0E3C-CD48-164D-A77D-473A148B125B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Complexity of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Complexity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Computational complexity.  </a:t>
            </a:r>
          </a:p>
          <a:p>
            <a:pPr lvl="1"/>
            <a:r>
              <a:rPr lang="en-US" dirty="0"/>
              <a:t>Framework to study efficiency of algorithms for solving a particular problem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Model of computation.  </a:t>
            </a:r>
          </a:p>
          <a:p>
            <a:pPr lvl="1"/>
            <a:r>
              <a:rPr lang="en-US" dirty="0"/>
              <a:t>Allowable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Cost model.</a:t>
            </a:r>
            <a:r>
              <a:rPr lang="en-US" dirty="0"/>
              <a:t>  </a:t>
            </a:r>
          </a:p>
          <a:p>
            <a:pPr lvl="1"/>
            <a:r>
              <a:rPr lang="en-US" dirty="0"/>
              <a:t>Operation count(s).</a:t>
            </a:r>
          </a:p>
          <a:p>
            <a:r>
              <a:rPr lang="en-US" dirty="0">
                <a:solidFill>
                  <a:srgbClr val="FFFF00"/>
                </a:solidFill>
              </a:rPr>
              <a:t>Upper bound. 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Cost guarantee provided by some algorithm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Lower bound.  </a:t>
            </a:r>
          </a:p>
          <a:p>
            <a:pPr lvl="1"/>
            <a:r>
              <a:rPr lang="en-US" dirty="0"/>
              <a:t>Proven limit on cost guarantee of all algorithms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Optimal algorithm.</a:t>
            </a:r>
          </a:p>
          <a:p>
            <a:pPr lvl="1"/>
            <a:r>
              <a:rPr lang="en-US" dirty="0"/>
              <a:t> Algorithm with best possible cost guarantee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lower bound ~ upper bound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01A-DF9F-0E4A-A3C3-8FF7314B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323"/>
            <a:ext cx="7729728" cy="118872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1BA2-E80D-F54D-BC58-65BDFA73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508760"/>
            <a:ext cx="10012679" cy="4354712"/>
          </a:xfrm>
        </p:spPr>
        <p:txBody>
          <a:bodyPr>
            <a:normAutofit/>
          </a:bodyPr>
          <a:lstStyle/>
          <a:p>
            <a:r>
              <a:rPr lang="en-US" dirty="0"/>
              <a:t>Suppose that we are sorting 3 records with keys key</a:t>
            </a:r>
            <a:r>
              <a:rPr lang="en-US" baseline="-25000" dirty="0"/>
              <a:t>1</a:t>
            </a:r>
            <a:r>
              <a:rPr lang="en-US" dirty="0"/>
              <a:t>, key</a:t>
            </a:r>
            <a:r>
              <a:rPr lang="en-US" baseline="-25000" dirty="0"/>
              <a:t>2</a:t>
            </a:r>
            <a:r>
              <a:rPr lang="en-US" dirty="0"/>
              <a:t>, and key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are assuming that we are sorting by comparison of values.</a:t>
            </a:r>
          </a:p>
          <a:p>
            <a:pPr lvl="1"/>
            <a:r>
              <a:rPr lang="en-US" dirty="0"/>
              <a:t>What decisions do we need to make?</a:t>
            </a:r>
          </a:p>
          <a:p>
            <a:pPr lvl="1"/>
            <a:r>
              <a:rPr lang="en-US" dirty="0"/>
              <a:t>Level 1:		key</a:t>
            </a:r>
            <a:r>
              <a:rPr lang="en-US" baseline="-25000" dirty="0"/>
              <a:t>1</a:t>
            </a:r>
            <a:r>
              <a:rPr lang="en-US" dirty="0"/>
              <a:t> &lt;  key</a:t>
            </a:r>
            <a:r>
              <a:rPr lang="en-US" baseline="-25000" dirty="0"/>
              <a:t>2</a:t>
            </a:r>
          </a:p>
          <a:p>
            <a:pPr marL="228600" lvl="1" indent="0">
              <a:buNone/>
            </a:pPr>
            <a:r>
              <a:rPr lang="en-US" baseline="-25000" dirty="0"/>
              <a:t>		yes			no</a:t>
            </a:r>
          </a:p>
          <a:p>
            <a:pPr lvl="1"/>
            <a:r>
              <a:rPr lang="en-US" dirty="0"/>
              <a:t>Level 2: key</a:t>
            </a:r>
            <a:r>
              <a:rPr lang="en-US" baseline="-25000" dirty="0"/>
              <a:t>2</a:t>
            </a:r>
            <a:r>
              <a:rPr lang="en-US" dirty="0"/>
              <a:t> &lt; key</a:t>
            </a:r>
            <a:r>
              <a:rPr lang="en-US" baseline="-25000" dirty="0"/>
              <a:t>3</a:t>
            </a:r>
            <a:r>
              <a:rPr lang="en-US" dirty="0"/>
              <a:t> 			 key</a:t>
            </a:r>
            <a:r>
              <a:rPr lang="en-US" baseline="-25000" dirty="0"/>
              <a:t>1</a:t>
            </a:r>
            <a:r>
              <a:rPr lang="en-US" dirty="0"/>
              <a:t> &lt; key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baseline="-25000" dirty="0"/>
              <a:t>	 	yes	no		 yes	no</a:t>
            </a:r>
            <a:endParaRPr lang="en-US" dirty="0"/>
          </a:p>
          <a:p>
            <a:pPr lvl="1"/>
            <a:r>
              <a:rPr lang="en-US" dirty="0"/>
              <a:t>Level 3:  </a:t>
            </a:r>
            <a:r>
              <a:rPr lang="en-US" sz="1400" dirty="0"/>
              <a:t>key</a:t>
            </a:r>
            <a:r>
              <a:rPr lang="en-US" sz="1400" baseline="-25000" dirty="0"/>
              <a:t>1</a:t>
            </a:r>
            <a:r>
              <a:rPr lang="en-US" sz="1400" dirty="0"/>
              <a:t>, key</a:t>
            </a:r>
            <a:r>
              <a:rPr lang="en-US" sz="1400" baseline="-25000" dirty="0"/>
              <a:t>2</a:t>
            </a:r>
            <a:r>
              <a:rPr lang="en-US" sz="1400" dirty="0"/>
              <a:t>, key</a:t>
            </a:r>
            <a:r>
              <a:rPr lang="en-US" sz="1400" baseline="-25000" dirty="0"/>
              <a:t>3</a:t>
            </a:r>
            <a:r>
              <a:rPr lang="en-US" sz="1400" dirty="0"/>
              <a:t>.	 key</a:t>
            </a:r>
            <a:r>
              <a:rPr lang="en-US" sz="1400" baseline="-25000" dirty="0"/>
              <a:t>1</a:t>
            </a:r>
            <a:r>
              <a:rPr lang="en-US" sz="1400" dirty="0"/>
              <a:t> &lt; key</a:t>
            </a:r>
            <a:r>
              <a:rPr lang="en-US" sz="1400" baseline="-25000" dirty="0"/>
              <a:t>3</a:t>
            </a:r>
            <a:r>
              <a:rPr lang="en-US" sz="1400" dirty="0"/>
              <a:t> 		 key</a:t>
            </a:r>
            <a:r>
              <a:rPr lang="en-US" sz="1400" baseline="-25000" dirty="0"/>
              <a:t>2</a:t>
            </a:r>
            <a:r>
              <a:rPr lang="en-US" sz="1400" dirty="0"/>
              <a:t>, key</a:t>
            </a:r>
            <a:r>
              <a:rPr lang="en-US" sz="1400" baseline="-25000" dirty="0"/>
              <a:t>1</a:t>
            </a:r>
            <a:r>
              <a:rPr lang="en-US" sz="1400" dirty="0"/>
              <a:t>, key</a:t>
            </a:r>
            <a:r>
              <a:rPr lang="en-US" sz="1400" baseline="-25000" dirty="0"/>
              <a:t>3</a:t>
            </a:r>
            <a:r>
              <a:rPr lang="en-US" sz="1400" dirty="0"/>
              <a:t>.	 key</a:t>
            </a:r>
            <a:r>
              <a:rPr lang="en-US" sz="1400" baseline="-25000" dirty="0"/>
              <a:t>2</a:t>
            </a:r>
            <a:r>
              <a:rPr lang="en-US" sz="1400" dirty="0"/>
              <a:t> &lt; key</a:t>
            </a:r>
            <a:r>
              <a:rPr lang="en-US" sz="1400" baseline="-25000" dirty="0"/>
              <a:t>3</a:t>
            </a:r>
            <a:r>
              <a:rPr lang="en-US" sz="1400" dirty="0"/>
              <a:t> </a:t>
            </a:r>
          </a:p>
          <a:p>
            <a:pPr marL="228600" lvl="1" indent="0">
              <a:buNone/>
            </a:pPr>
            <a:r>
              <a:rPr lang="en-US" baseline="-25000" dirty="0"/>
              <a:t> 			yes	no			 yes	no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Level 4: 	 </a:t>
            </a:r>
            <a:r>
              <a:rPr lang="en-US" sz="1800" dirty="0"/>
              <a:t>key</a:t>
            </a:r>
            <a:r>
              <a:rPr lang="en-US" sz="1800" baseline="-25000" dirty="0"/>
              <a:t>1</a:t>
            </a:r>
            <a:r>
              <a:rPr lang="en-US" sz="1800" dirty="0"/>
              <a:t>, key</a:t>
            </a:r>
            <a:r>
              <a:rPr lang="en-US" sz="1800" baseline="-25000" dirty="0"/>
              <a:t>2</a:t>
            </a:r>
            <a:r>
              <a:rPr lang="en-US" sz="1800" dirty="0"/>
              <a:t>, key</a:t>
            </a:r>
            <a:r>
              <a:rPr lang="en-US" sz="1800" baseline="-25000" dirty="0"/>
              <a:t>3	</a:t>
            </a:r>
            <a:r>
              <a:rPr lang="en-US" sz="1800" dirty="0"/>
              <a:t> key</a:t>
            </a:r>
            <a:r>
              <a:rPr lang="en-US" sz="1800" baseline="-25000" dirty="0"/>
              <a:t>3</a:t>
            </a:r>
            <a:r>
              <a:rPr lang="en-US" sz="1800" dirty="0"/>
              <a:t>, key</a:t>
            </a:r>
            <a:r>
              <a:rPr lang="en-US" sz="1800" baseline="-25000" dirty="0"/>
              <a:t>1</a:t>
            </a:r>
            <a:r>
              <a:rPr lang="en-US" sz="1800" dirty="0"/>
              <a:t>, key</a:t>
            </a:r>
            <a:r>
              <a:rPr lang="en-US" sz="1800" baseline="-25000" dirty="0"/>
              <a:t>2</a:t>
            </a:r>
            <a:r>
              <a:rPr lang="en-US" sz="1800" dirty="0"/>
              <a:t>.	 key</a:t>
            </a:r>
            <a:r>
              <a:rPr lang="en-US" sz="1800" baseline="-25000" dirty="0"/>
              <a:t>2</a:t>
            </a:r>
            <a:r>
              <a:rPr lang="en-US" sz="1800" dirty="0"/>
              <a:t>, key</a:t>
            </a:r>
            <a:r>
              <a:rPr lang="en-US" sz="1800" baseline="-25000" dirty="0"/>
              <a:t>3</a:t>
            </a:r>
            <a:r>
              <a:rPr lang="en-US" sz="1800" dirty="0"/>
              <a:t>, key</a:t>
            </a:r>
            <a:r>
              <a:rPr lang="en-US" sz="1800" baseline="-25000" dirty="0"/>
              <a:t>1</a:t>
            </a:r>
            <a:r>
              <a:rPr lang="en-US" sz="1800" dirty="0"/>
              <a:t>.	 key</a:t>
            </a:r>
            <a:r>
              <a:rPr lang="en-US" sz="1800" baseline="-25000" dirty="0"/>
              <a:t>3</a:t>
            </a:r>
            <a:r>
              <a:rPr lang="en-US" sz="1800" dirty="0"/>
              <a:t>, key</a:t>
            </a:r>
            <a:r>
              <a:rPr lang="en-US" sz="1800" baseline="-25000" dirty="0"/>
              <a:t>2</a:t>
            </a:r>
            <a:r>
              <a:rPr lang="en-US" sz="1800" dirty="0"/>
              <a:t>, key</a:t>
            </a:r>
            <a:r>
              <a:rPr lang="en-US" sz="1800" baseline="-25000" dirty="0"/>
              <a:t>1</a:t>
            </a:r>
            <a:r>
              <a:rPr lang="en-US" sz="18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4327-099C-1A4B-8CAF-4FF4D096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9F4-12C3-5B4A-9FF0-9EADE12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F356B-88AC-6E47-AA5A-33D80BB5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4" y="248864"/>
            <a:ext cx="8183879" cy="59440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EB49-FFE6-3347-8B03-091065A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5496" y="6336792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B0FA5-EF33-CC4F-B30E-763EC31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997E-17A3-A84E-A940-7F84DCCA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Compare-based lower bound for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85DF-A82C-9548-9D63-E079D6C4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Proposition.  Any compare-based sorting algorithm must use at least</a:t>
            </a:r>
            <a:br>
              <a:rPr lang="en-US" dirty="0"/>
            </a:br>
            <a:r>
              <a:rPr lang="en-US" dirty="0" err="1"/>
              <a:t>lg</a:t>
            </a:r>
            <a:r>
              <a:rPr lang="en-US" dirty="0"/>
              <a:t> ( </a:t>
            </a:r>
            <a:r>
              <a:rPr lang="en-US" i="1" dirty="0"/>
              <a:t>N </a:t>
            </a:r>
            <a:r>
              <a:rPr lang="en-US" dirty="0"/>
              <a:t>! )  ~ 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  compares in the worst-case.</a:t>
            </a:r>
          </a:p>
          <a:p>
            <a:r>
              <a:rPr lang="en-US" dirty="0"/>
              <a:t>Proof</a:t>
            </a:r>
          </a:p>
          <a:p>
            <a:pPr lvl="1"/>
            <a:r>
              <a:rPr lang="en-US" dirty="0"/>
              <a:t>Assume array consists of </a:t>
            </a:r>
            <a:r>
              <a:rPr lang="en-US" i="1" dirty="0"/>
              <a:t>N</a:t>
            </a:r>
            <a:r>
              <a:rPr lang="en-US" dirty="0"/>
              <a:t> distinct values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through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dirty="0" err="1"/>
              <a:t>.</a:t>
            </a:r>
            <a:endParaRPr lang="en-US" dirty="0"/>
          </a:p>
          <a:p>
            <a:pPr lvl="1"/>
            <a:r>
              <a:rPr lang="en-US" dirty="0"/>
              <a:t>Worst case dictated by height </a:t>
            </a:r>
            <a:r>
              <a:rPr lang="en-US" i="1" dirty="0"/>
              <a:t>h</a:t>
            </a:r>
            <a:r>
              <a:rPr lang="en-US" dirty="0"/>
              <a:t> of decision tree.</a:t>
            </a:r>
          </a:p>
          <a:p>
            <a:pPr lvl="1"/>
            <a:r>
              <a:rPr lang="en-US" dirty="0"/>
              <a:t>Binary tree of height </a:t>
            </a:r>
            <a:r>
              <a:rPr lang="en-US" i="1" dirty="0"/>
              <a:t>h</a:t>
            </a:r>
            <a:r>
              <a:rPr lang="en-US" dirty="0"/>
              <a:t> has at most 2</a:t>
            </a:r>
            <a:r>
              <a:rPr lang="en-US" i="1" baseline="30000" dirty="0"/>
              <a:t>h</a:t>
            </a:r>
            <a:r>
              <a:rPr lang="en-US" dirty="0"/>
              <a:t> leaves.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! different orderings  ⇒  at least </a:t>
            </a:r>
            <a:r>
              <a:rPr lang="en-US" i="1" dirty="0"/>
              <a:t>N </a:t>
            </a:r>
            <a:r>
              <a:rPr lang="en-US" dirty="0"/>
              <a:t>! leaves.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AD35-DE3C-4C44-AEAD-6EA574E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589E-D26C-7447-A80F-DD9C00E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1ACC-4883-D04D-B12A-744F5187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Compare-based lower bound for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D5A-040E-EA46-A974-813DEE7C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Proposition.  Any compare-based sorting algorithm must use at least</a:t>
            </a:r>
            <a:br>
              <a:rPr lang="en-US" dirty="0"/>
            </a:br>
            <a:r>
              <a:rPr lang="en-US" dirty="0" err="1"/>
              <a:t>lg</a:t>
            </a:r>
            <a:r>
              <a:rPr lang="en-US" dirty="0"/>
              <a:t> ( </a:t>
            </a:r>
            <a:r>
              <a:rPr lang="en-US" i="1" dirty="0"/>
              <a:t>N </a:t>
            </a:r>
            <a:r>
              <a:rPr lang="en-US" dirty="0"/>
              <a:t>! )  ~ 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  compares in the worst-case.</a:t>
            </a:r>
          </a:p>
          <a:p>
            <a:r>
              <a:rPr lang="en-US" dirty="0"/>
              <a:t>Proof:</a:t>
            </a:r>
          </a:p>
          <a:p>
            <a:pPr lvl="1"/>
            <a:r>
              <a:rPr lang="en-US" dirty="0"/>
              <a:t>Assume array consists of </a:t>
            </a:r>
            <a:r>
              <a:rPr lang="en-US" i="1" dirty="0"/>
              <a:t>N</a:t>
            </a:r>
            <a:r>
              <a:rPr lang="en-US" dirty="0"/>
              <a:t> distinct values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through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dirty="0" err="1"/>
              <a:t>.</a:t>
            </a:r>
            <a:endParaRPr lang="en-US" dirty="0"/>
          </a:p>
          <a:p>
            <a:pPr lvl="1"/>
            <a:r>
              <a:rPr lang="en-US" dirty="0"/>
              <a:t>Worst case dictated by height </a:t>
            </a:r>
            <a:r>
              <a:rPr lang="en-US" i="1" dirty="0"/>
              <a:t>h</a:t>
            </a:r>
            <a:r>
              <a:rPr lang="en-US" dirty="0"/>
              <a:t> of decision tree.</a:t>
            </a:r>
          </a:p>
          <a:p>
            <a:pPr lvl="1"/>
            <a:r>
              <a:rPr lang="en-US" dirty="0"/>
              <a:t>Binary tree of height </a:t>
            </a:r>
            <a:r>
              <a:rPr lang="en-US" i="1" dirty="0"/>
              <a:t>h</a:t>
            </a:r>
            <a:r>
              <a:rPr lang="en-US" dirty="0"/>
              <a:t> has at most 2</a:t>
            </a:r>
            <a:r>
              <a:rPr lang="en-US" i="1" baseline="30000" dirty="0"/>
              <a:t>h</a:t>
            </a:r>
            <a:r>
              <a:rPr lang="en-US" dirty="0"/>
              <a:t> leaves.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! different orderings  ⇒  at least </a:t>
            </a:r>
            <a:r>
              <a:rPr lang="en-US" i="1" dirty="0"/>
              <a:t>N </a:t>
            </a:r>
            <a:r>
              <a:rPr lang="en-US" dirty="0"/>
              <a:t>! leaves.</a:t>
            </a:r>
          </a:p>
          <a:p>
            <a:pPr lvl="2"/>
            <a:r>
              <a:rPr lang="en-US" i="1" dirty="0"/>
              <a:t>2 </a:t>
            </a:r>
            <a:r>
              <a:rPr lang="en-US" i="1" baseline="30000" dirty="0"/>
              <a:t>h</a:t>
            </a:r>
            <a:r>
              <a:rPr lang="en-US" dirty="0"/>
              <a:t>   ≥  # leaves  ≥  </a:t>
            </a:r>
            <a:r>
              <a:rPr lang="en-US" i="1" dirty="0"/>
              <a:t>N 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⇒   </a:t>
            </a:r>
            <a:r>
              <a:rPr lang="en-US" i="1" dirty="0"/>
              <a:t>h</a:t>
            </a:r>
            <a:r>
              <a:rPr lang="en-US" dirty="0"/>
              <a:t>  ≥  </a:t>
            </a:r>
            <a:r>
              <a:rPr lang="en-US" dirty="0" err="1"/>
              <a:t>lg</a:t>
            </a:r>
            <a:r>
              <a:rPr lang="en-US" dirty="0"/>
              <a:t> ( </a:t>
            </a:r>
            <a:r>
              <a:rPr lang="en-US" i="1" dirty="0"/>
              <a:t>N </a:t>
            </a:r>
            <a:r>
              <a:rPr lang="en-US" dirty="0"/>
              <a:t>! )  ~  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 lvl="3"/>
            <a:r>
              <a:rPr lang="en-US" dirty="0"/>
              <a:t>Stirling's formula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C554A-DBE8-054A-9348-E90AA78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73DB9-9FF7-8C46-B0C0-FE9733A5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BD67-C815-F44D-BC4F-15FDB25C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5D2D-2F37-1045-AF85-1D799C49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of computation.  Allowable operations.</a:t>
            </a:r>
          </a:p>
          <a:p>
            <a:r>
              <a:rPr lang="en-US" dirty="0"/>
              <a:t>Cost model.  Operation count(s).</a:t>
            </a:r>
          </a:p>
          <a:p>
            <a:r>
              <a:rPr lang="en-US" dirty="0"/>
              <a:t>Upper bound.  Cost guarantee provided by some algorithm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Lower bound.  Proven limit on cost guarantee of all algorithms for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Optimal algorithm.  Algorithm with best possible cost guarantee for </a:t>
            </a:r>
            <a:r>
              <a:rPr lang="en-US" i="1" dirty="0"/>
              <a:t>X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  sorting.</a:t>
            </a:r>
          </a:p>
          <a:p>
            <a:pPr lvl="1"/>
            <a:r>
              <a:rPr lang="en-US" dirty="0"/>
              <a:t>Model of computation:  decision tree.</a:t>
            </a:r>
          </a:p>
          <a:p>
            <a:pPr lvl="1"/>
            <a:r>
              <a:rPr lang="en-US" dirty="0"/>
              <a:t>Cost model:  # compares.</a:t>
            </a:r>
          </a:p>
          <a:p>
            <a:pPr lvl="1"/>
            <a:r>
              <a:rPr lang="en-US" dirty="0"/>
              <a:t>Upper bound:  ~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from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Lower bound:  ~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Optimal algorithm = </a:t>
            </a:r>
            <a:r>
              <a:rPr lang="en-US" dirty="0" err="1">
                <a:solidFill>
                  <a:srgbClr val="FFFF00"/>
                </a:solidFill>
              </a:rPr>
              <a:t>mergesort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/>
              <a:t>First goal of algorithm design:  optimal algorithms.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84B37-D274-6A4A-8311-DF61EC7C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998BC-0A3B-F24E-B079-0D9C5E8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0C53-3122-7F4B-81C2-084021C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results 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150A-6EC7-6848-A7EF-6C8A862B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Compares?  </a:t>
            </a:r>
            <a:r>
              <a:rPr lang="en-US" dirty="0" err="1"/>
              <a:t>Mergesort</a:t>
            </a:r>
            <a:r>
              <a:rPr lang="en-US" dirty="0"/>
              <a:t> is optimal with respect to number compares.</a:t>
            </a:r>
          </a:p>
          <a:p>
            <a:r>
              <a:rPr lang="en-US" dirty="0"/>
              <a:t>Space?  </a:t>
            </a:r>
            <a:r>
              <a:rPr lang="en-US" dirty="0" err="1"/>
              <a:t>Mergesort</a:t>
            </a:r>
            <a:r>
              <a:rPr lang="en-US" dirty="0"/>
              <a:t> is not optimal with respect to space usage.</a:t>
            </a:r>
          </a:p>
          <a:p>
            <a:r>
              <a:rPr lang="en-US" dirty="0"/>
              <a:t>Lower bound may not hold if the algorithm can take advantage of:</a:t>
            </a:r>
          </a:p>
          <a:p>
            <a:r>
              <a:rPr lang="en-US" dirty="0"/>
              <a:t>The initial order of the input.</a:t>
            </a:r>
            <a:br>
              <a:rPr lang="en-US" dirty="0"/>
            </a:br>
            <a:r>
              <a:rPr lang="en-US" dirty="0"/>
              <a:t>Ex: insert sort requires only a linear number of compares on partially-sorted arrays.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distribution of key values.</a:t>
            </a:r>
            <a:br>
              <a:rPr lang="en-US" dirty="0"/>
            </a:br>
            <a:r>
              <a:rPr lang="en-US" dirty="0"/>
              <a:t>Ex: 3-way quicksort requires only a linear number of compares on arrays with a constant number of distinct keys. 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representation of the keys.</a:t>
            </a:r>
            <a:br>
              <a:rPr lang="en-US" dirty="0"/>
            </a:br>
            <a:r>
              <a:rPr lang="en-US" dirty="0"/>
              <a:t>Ex: radix sort requires no key compares — it accesses the data via character/digit compares.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1526-7AB5-634B-BC94-B2785FB8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8880" y="6236208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C2929-5AB9-9B47-9C83-EE044A54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12337</TotalTime>
  <Words>177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Parcel</vt:lpstr>
      <vt:lpstr>Algorithms Complexity of Sorting</vt:lpstr>
      <vt:lpstr>Complexity of Sorting</vt:lpstr>
      <vt:lpstr>Decision tree</vt:lpstr>
      <vt:lpstr>PowerPoint Presentation</vt:lpstr>
      <vt:lpstr>Compare-based lower bound for sorting</vt:lpstr>
      <vt:lpstr>Compare-based lower bound for sorting</vt:lpstr>
      <vt:lpstr>Complexity of sorting</vt:lpstr>
      <vt:lpstr>Complexity results in context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110</cp:revision>
  <dcterms:created xsi:type="dcterms:W3CDTF">2019-01-29T13:54:20Z</dcterms:created>
  <dcterms:modified xsi:type="dcterms:W3CDTF">2019-02-21T19:54:39Z</dcterms:modified>
</cp:coreProperties>
</file>