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4"/>
    <p:restoredTop sz="94616"/>
  </p:normalViewPr>
  <p:slideViewPr>
    <p:cSldViewPr snapToGrid="0" snapToObjects="1">
      <p:cViewPr varScale="1">
        <p:scale>
          <a:sx n="117" d="100"/>
          <a:sy n="117" d="100"/>
        </p:scale>
        <p:origin x="1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44CC-2D73-944A-9EB3-23994BC90771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90A15-C234-C042-AF93-F583781B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7DF9-86DE-CD47-9C30-701204A88C85}" type="datetime1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1D5F-1915-784C-8F9A-C0660EC8B175}" type="datetime1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9A38-98D3-F644-898D-FFEFF14A1E10}" type="datetime1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4499"/>
            <a:ext cx="7729728" cy="1188720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5" y="1847654"/>
            <a:ext cx="8821789" cy="4015818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546771" y="6238816"/>
            <a:ext cx="1028404" cy="323968"/>
          </a:xfrm>
        </p:spPr>
        <p:txBody>
          <a:bodyPr/>
          <a:lstStyle/>
          <a:p>
            <a:fld id="{4F560E3C-CD48-164D-A77D-473A148B125B}" type="datetime1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78086" y="6238816"/>
            <a:ext cx="4103915" cy="320040"/>
          </a:xfrm>
        </p:spPr>
        <p:txBody>
          <a:bodyPr/>
          <a:lstStyle/>
          <a:p>
            <a:r>
              <a:rPr lang="en-US" dirty="0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6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439B-45ED-174E-A1A9-CDBDFC06CF50}" type="datetime1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2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65A5-4C5D-0444-BA79-186F29C83873}" type="datetime1">
              <a:rPr lang="en-US" smtClean="0"/>
              <a:t>2/23/19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BBE6-5054-E345-84CC-7DF8CFECF891}" type="datetime1">
              <a:rPr lang="en-US" smtClean="0"/>
              <a:t>2/23/19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8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EF2B-5D67-A345-8A77-CF5C9298C6F2}" type="datetime1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8287-FC3A-2F46-AA28-3D63298AB710}" type="datetime1">
              <a:rPr lang="en-US" smtClean="0"/>
              <a:t>2/23/19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E4A0-4BE5-7744-86D2-D9DBDE36115B}" type="datetime1">
              <a:rPr lang="en-US" smtClean="0"/>
              <a:t>2/23/19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0718E3-2E82-334B-82C4-46D7B2ED6857}" type="datetime1">
              <a:rPr lang="en-US" smtClean="0"/>
              <a:t>2/23/19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A3D477-2CBB-E54E-A974-CFA1AEAD3B07}" type="datetime1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2F9175-79B1-7144-A30E-071A9224B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2DF-891B-8341-AC22-EF4333AF4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</a:t>
            </a:r>
            <a:br>
              <a:rPr lang="en-US" dirty="0"/>
            </a:br>
            <a:r>
              <a:rPr lang="en-US" dirty="0"/>
              <a:t>Comparators and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3E170-032A-DD48-8B67-06F86C6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464/574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4487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1CFA-93B5-A946-BA09-3DFA12B8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8232"/>
            <a:ext cx="7729728" cy="1188720"/>
          </a:xfrm>
        </p:spPr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902F-C5B2-8B42-9547-354221F7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27" y="1586397"/>
            <a:ext cx="8821789" cy="579860"/>
          </a:xfrm>
        </p:spPr>
        <p:txBody>
          <a:bodyPr/>
          <a:lstStyle/>
          <a:p>
            <a:r>
              <a:rPr lang="en-US" dirty="0"/>
              <a:t>A typical application.  First, sort by name; then sort by section.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9D9D0-5244-7E4A-AEDD-CC8BC45F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86689-F58A-B141-85FD-0D99769A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93432B-3A9B-2140-A69C-01387596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21631"/>
              </p:ext>
            </p:extLst>
          </p:nvPr>
        </p:nvGraphicFramePr>
        <p:xfrm>
          <a:off x="584200" y="2149337"/>
          <a:ext cx="5511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994534558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16221378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60257978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52710190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138662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Section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Grade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Telephone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Address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800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Andrews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664-480-0023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097 Little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03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Battle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874-088-1212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121 Whitman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Chen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991-878-4944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308 Blair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0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884-232-5341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11 Dickinson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371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Furia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766-093-9873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101 Brown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097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Gazsi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766-093-9873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101 Brown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09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Kanaga</a:t>
                      </a: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898-122-9643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22 Brown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25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Rohde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232-343-5555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4D4D4D"/>
                          </a:solidFill>
                          <a:effectLst/>
                          <a:latin typeface="Helvetica" pitchFamily="2" charset="0"/>
                        </a:rPr>
                        <a:t>343 Forbes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293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B9BD21-7CEB-0241-AA21-7D1BF980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8831"/>
              </p:ext>
            </p:extLst>
          </p:nvPr>
        </p:nvGraphicFramePr>
        <p:xfrm>
          <a:off x="6278336" y="2166257"/>
          <a:ext cx="5511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18612814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3003865708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20181726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956762311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3191792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Section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Grade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Telephone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Address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3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Furia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766-093-9873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101 Brown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70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Rohde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232-343-5555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343 Forbes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85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Helvetica" pitchFamily="2" charset="0"/>
                        </a:rPr>
                        <a:t>Chen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991-878-4944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308 Blair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7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Helvetica" pitchFamily="2" charset="0"/>
                        </a:rPr>
                        <a:t>Fox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884-232-5341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11 Dickinson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99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Helvetica" pitchFamily="2" charset="0"/>
                        </a:rPr>
                        <a:t>Andrews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664-480-0023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097 Little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236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B050"/>
                          </a:solidFill>
                          <a:effectLst/>
                          <a:latin typeface="Helvetica" pitchFamily="2" charset="0"/>
                        </a:rPr>
                        <a:t>Kanaga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898-122-9643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22 Brown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78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Gazsi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766-093-9873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101 Brown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518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Battle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874-088-1212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121 Whitman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1406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06ADC5-E657-8540-A7DC-93F988B88611}"/>
              </a:ext>
            </a:extLst>
          </p:cNvPr>
          <p:cNvSpPr txBox="1"/>
          <p:nvPr/>
        </p:nvSpPr>
        <p:spPr>
          <a:xfrm>
            <a:off x="3340100" y="5588172"/>
            <a:ext cx="6901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Students in section 3 no longer sorted by name.</a:t>
            </a:r>
          </a:p>
          <a:p>
            <a:r>
              <a:rPr lang="en-US" dirty="0">
                <a:solidFill>
                  <a:srgbClr val="FFFF00"/>
                </a:solidFill>
              </a:rPr>
              <a:t>A stable sort preserves the relative order of items with equal keys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47BE-3390-8D4F-92B5-995280FD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0C74D6-5163-D848-BC04-415E5CC04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993969"/>
              </p:ext>
            </p:extLst>
          </p:nvPr>
        </p:nvGraphicFramePr>
        <p:xfrm>
          <a:off x="827315" y="2347141"/>
          <a:ext cx="10440852" cy="322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44">
                  <a:extLst>
                    <a:ext uri="{9D8B030D-6E8A-4147-A177-3AD203B41FA5}">
                      <a16:colId xmlns:a16="http://schemas.microsoft.com/office/drawing/2014/main" val="1962332947"/>
                    </a:ext>
                  </a:extLst>
                </a:gridCol>
                <a:gridCol w="1188912">
                  <a:extLst>
                    <a:ext uri="{9D8B030D-6E8A-4147-A177-3AD203B41FA5}">
                      <a16:colId xmlns:a16="http://schemas.microsoft.com/office/drawing/2014/main" val="1238459422"/>
                    </a:ext>
                  </a:extLst>
                </a:gridCol>
                <a:gridCol w="1118683">
                  <a:extLst>
                    <a:ext uri="{9D8B030D-6E8A-4147-A177-3AD203B41FA5}">
                      <a16:colId xmlns:a16="http://schemas.microsoft.com/office/drawing/2014/main" val="2289058960"/>
                    </a:ext>
                  </a:extLst>
                </a:gridCol>
                <a:gridCol w="1025822">
                  <a:extLst>
                    <a:ext uri="{9D8B030D-6E8A-4147-A177-3AD203B41FA5}">
                      <a16:colId xmlns:a16="http://schemas.microsoft.com/office/drawing/2014/main" val="3958465108"/>
                    </a:ext>
                  </a:extLst>
                </a:gridCol>
                <a:gridCol w="957924">
                  <a:extLst>
                    <a:ext uri="{9D8B030D-6E8A-4147-A177-3AD203B41FA5}">
                      <a16:colId xmlns:a16="http://schemas.microsoft.com/office/drawing/2014/main" val="1345225809"/>
                    </a:ext>
                  </a:extLst>
                </a:gridCol>
                <a:gridCol w="828213">
                  <a:extLst>
                    <a:ext uri="{9D8B030D-6E8A-4147-A177-3AD203B41FA5}">
                      <a16:colId xmlns:a16="http://schemas.microsoft.com/office/drawing/2014/main" val="1236203513"/>
                    </a:ext>
                  </a:extLst>
                </a:gridCol>
                <a:gridCol w="4115354">
                  <a:extLst>
                    <a:ext uri="{9D8B030D-6E8A-4147-A177-3AD203B41FA5}">
                      <a16:colId xmlns:a16="http://schemas.microsoft.com/office/drawing/2014/main" val="3567671497"/>
                    </a:ext>
                  </a:extLst>
                </a:gridCol>
              </a:tblGrid>
              <a:tr h="6354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place?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55895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½ N 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½ N 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½ N 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N exchanges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6564148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¼ N 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½ N 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use for small N or partially ordered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245593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log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 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N</a:t>
                      </a:r>
                      <a:r>
                        <a:rPr lang="en-US" baseline="30000" dirty="0"/>
                        <a:t>3/2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tight code;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subquadratic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263595"/>
                  </a:ext>
                </a:extLst>
              </a:tr>
              <a:tr h="480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½ 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lgN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log N guarantee; stable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31476"/>
                  </a:ext>
                </a:extLst>
              </a:tr>
              <a:tr h="6354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</a:t>
                      </a:r>
                      <a:r>
                        <a:rPr lang="en-US" dirty="0" err="1"/>
                        <a:t>mergesort</a:t>
                      </a:r>
                      <a:r>
                        <a:rPr lang="en-US" dirty="0"/>
                        <a:t> when preexisting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72144"/>
                  </a:ext>
                </a:extLst>
              </a:tr>
              <a:tr h="368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lg</a:t>
                      </a:r>
                      <a:r>
                        <a:rPr lang="en-US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7910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D5266-4BFB-0048-A860-715F0A64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075C-CC9A-9F40-9B5C-27D18EEB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139-5402-3C4C-BA00-51DEE551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839"/>
            <a:ext cx="7729728" cy="1188720"/>
          </a:xfrm>
        </p:spPr>
        <p:txBody>
          <a:bodyPr/>
          <a:lstStyle/>
          <a:p>
            <a:r>
              <a:rPr lang="en-US" dirty="0"/>
              <a:t>Comparable interface: 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6F8B-53FE-6540-B5EE-1937CA3F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623585"/>
            <a:ext cx="8821789" cy="506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Comparable interface:  sort using a type's </a:t>
            </a:r>
            <a:r>
              <a:rPr lang="en-US" dirty="0">
                <a:solidFill>
                  <a:srgbClr val="FFFF00"/>
                </a:solidFill>
              </a:rPr>
              <a:t>natural</a:t>
            </a:r>
            <a:r>
              <a:rPr lang="en-US" dirty="0"/>
              <a:t> order.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6D4B3-00A5-D74B-B948-6E06EDA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3CEED8B-9BB7-6A40-A2B8-1D5CA7E3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113" y="6211894"/>
            <a:ext cx="5901189" cy="320040"/>
          </a:xfrm>
        </p:spPr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F2DE7-672A-264F-945F-A914C7C2F2C0}"/>
              </a:ext>
            </a:extLst>
          </p:cNvPr>
          <p:cNvSpPr txBox="1"/>
          <p:nvPr/>
        </p:nvSpPr>
        <p:spPr>
          <a:xfrm>
            <a:off x="768096" y="2512294"/>
            <a:ext cx="41330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public class Date implements Comparable&lt;Date&gt;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private final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month, day, year;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public Date(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m,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d,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y)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month = m;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day   = d;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year  = y;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2AACF-303B-824A-9779-57AE67B25A33}"/>
              </a:ext>
            </a:extLst>
          </p:cNvPr>
          <p:cNvSpPr txBox="1"/>
          <p:nvPr/>
        </p:nvSpPr>
        <p:spPr>
          <a:xfrm>
            <a:off x="6451288" y="2527684"/>
            <a:ext cx="4553811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sz="2000" dirty="0">
                <a:solidFill>
                  <a:schemeClr val="bg1"/>
                </a:solidFill>
              </a:rPr>
              <a:t>public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compareTo</a:t>
            </a:r>
            <a:r>
              <a:rPr lang="en-US" sz="2000" dirty="0">
                <a:solidFill>
                  <a:schemeClr val="bg1"/>
                </a:solidFill>
              </a:rPr>
              <a:t>(Date that)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  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this.year</a:t>
            </a:r>
            <a:r>
              <a:rPr lang="en-US" sz="2000" dirty="0">
                <a:solidFill>
                  <a:schemeClr val="bg1"/>
                </a:solidFill>
              </a:rPr>
              <a:t>  &lt; </a:t>
            </a:r>
            <a:r>
              <a:rPr lang="en-US" sz="2000" dirty="0" err="1">
                <a:solidFill>
                  <a:schemeClr val="bg1"/>
                </a:solidFill>
              </a:rPr>
              <a:t>that.year</a:t>
            </a:r>
            <a:r>
              <a:rPr lang="en-US" sz="2000" dirty="0">
                <a:solidFill>
                  <a:schemeClr val="bg1"/>
                </a:solidFill>
              </a:rPr>
              <a:t> ) return -1;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this.year</a:t>
            </a:r>
            <a:r>
              <a:rPr lang="en-US" sz="2000" dirty="0">
                <a:solidFill>
                  <a:schemeClr val="bg1"/>
                </a:solidFill>
              </a:rPr>
              <a:t>  &gt; </a:t>
            </a:r>
            <a:r>
              <a:rPr lang="en-US" sz="2000" dirty="0" err="1">
                <a:solidFill>
                  <a:schemeClr val="bg1"/>
                </a:solidFill>
              </a:rPr>
              <a:t>that.year</a:t>
            </a:r>
            <a:r>
              <a:rPr lang="en-US" sz="2000" dirty="0">
                <a:solidFill>
                  <a:schemeClr val="bg1"/>
                </a:solidFill>
              </a:rPr>
              <a:t> ) return +1;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this.month</a:t>
            </a:r>
            <a:r>
              <a:rPr lang="en-US" sz="2000" dirty="0">
                <a:solidFill>
                  <a:schemeClr val="bg1"/>
                </a:solidFill>
              </a:rPr>
              <a:t> &lt; </a:t>
            </a:r>
            <a:r>
              <a:rPr lang="en-US" sz="2000" dirty="0" err="1">
                <a:solidFill>
                  <a:schemeClr val="bg1"/>
                </a:solidFill>
              </a:rPr>
              <a:t>that.month</a:t>
            </a:r>
            <a:r>
              <a:rPr lang="en-US" sz="2000" dirty="0">
                <a:solidFill>
                  <a:schemeClr val="bg1"/>
                </a:solidFill>
              </a:rPr>
              <a:t>) return -1;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this.month</a:t>
            </a:r>
            <a:r>
              <a:rPr lang="en-US" sz="2000" dirty="0">
                <a:solidFill>
                  <a:schemeClr val="bg1"/>
                </a:solidFill>
              </a:rPr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that.month</a:t>
            </a:r>
            <a:r>
              <a:rPr lang="en-US" sz="2000" dirty="0">
                <a:solidFill>
                  <a:schemeClr val="bg1"/>
                </a:solidFill>
              </a:rPr>
              <a:t>) return +1;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this.day</a:t>
            </a:r>
            <a:r>
              <a:rPr lang="en-US" sz="2000" dirty="0">
                <a:solidFill>
                  <a:schemeClr val="bg1"/>
                </a:solidFill>
              </a:rPr>
              <a:t>   &lt; </a:t>
            </a:r>
            <a:r>
              <a:rPr lang="en-US" sz="2000" dirty="0" err="1">
                <a:solidFill>
                  <a:schemeClr val="bg1"/>
                </a:solidFill>
              </a:rPr>
              <a:t>that.day</a:t>
            </a:r>
            <a:r>
              <a:rPr lang="en-US" sz="2000" dirty="0">
                <a:solidFill>
                  <a:schemeClr val="bg1"/>
                </a:solidFill>
              </a:rPr>
              <a:t>  ) return -1;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if (</a:t>
            </a:r>
            <a:r>
              <a:rPr lang="en-US" sz="2000" dirty="0" err="1">
                <a:solidFill>
                  <a:schemeClr val="bg1"/>
                </a:solidFill>
              </a:rPr>
              <a:t>this.day</a:t>
            </a:r>
            <a:r>
              <a:rPr lang="en-US" sz="2000" dirty="0">
                <a:solidFill>
                  <a:schemeClr val="bg1"/>
                </a:solidFill>
              </a:rPr>
              <a:t>   &gt; </a:t>
            </a:r>
            <a:r>
              <a:rPr lang="en-US" sz="2000" dirty="0" err="1">
                <a:solidFill>
                  <a:schemeClr val="bg1"/>
                </a:solidFill>
              </a:rPr>
              <a:t>that.day</a:t>
            </a:r>
            <a:r>
              <a:rPr lang="en-US" sz="2000" dirty="0">
                <a:solidFill>
                  <a:schemeClr val="bg1"/>
                </a:solidFill>
              </a:rPr>
              <a:t>  ) return +1;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return 0;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6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77F8-2821-344B-A0B5-0C55043F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DDC4D-1A79-9640-99B5-AD471BE7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Comparator interface:  sort using an alternate order.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FF00"/>
                </a:solidFill>
              </a:rPr>
              <a:t>public interface Comparator&lt;Key&gt;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       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compare(Key v, Key w)</a:t>
            </a:r>
          </a:p>
          <a:p>
            <a:r>
              <a:rPr lang="en-US" dirty="0"/>
              <a:t>Required property.  Must be a total order.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3F2F5-3E4A-764F-872D-6698A00A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2742D-A9E2-214F-93B3-CAD839B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2F5C5E-65CB-DD49-B83E-C2852DFD7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25835"/>
              </p:ext>
            </p:extLst>
          </p:nvPr>
        </p:nvGraphicFramePr>
        <p:xfrm>
          <a:off x="1832864" y="400927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688369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73183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Natural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Now is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 insensitive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Now the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9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Spanish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cafetero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cuarto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urro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nube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ñ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oño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6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British phone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inley M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kintosh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6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7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C5EC-660C-6144-822F-D449424A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5844"/>
            <a:ext cx="7729728" cy="1188720"/>
          </a:xfrm>
        </p:spPr>
        <p:txBody>
          <a:bodyPr/>
          <a:lstStyle/>
          <a:p>
            <a:r>
              <a:rPr lang="en-US" dirty="0"/>
              <a:t>Comparator interface:  system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FFB6-D536-0B4C-953C-4638F6F7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648496"/>
            <a:ext cx="11342914" cy="4864252"/>
          </a:xfrm>
        </p:spPr>
        <p:txBody>
          <a:bodyPr>
            <a:normAutofit/>
          </a:bodyPr>
          <a:lstStyle/>
          <a:p>
            <a:r>
              <a:rPr lang="en-US" dirty="0"/>
              <a:t>To use with Java system sort:</a:t>
            </a:r>
          </a:p>
          <a:p>
            <a:pPr lvl="1"/>
            <a:r>
              <a:rPr lang="en-US" dirty="0"/>
              <a:t>Create Comparator object.</a:t>
            </a:r>
          </a:p>
          <a:p>
            <a:pPr lvl="1"/>
            <a:r>
              <a:rPr lang="en-US" dirty="0"/>
              <a:t>Pass as second argument to </a:t>
            </a:r>
            <a:r>
              <a:rPr lang="en-US" dirty="0" err="1"/>
              <a:t>Arrays.sort</a:t>
            </a:r>
            <a:r>
              <a:rPr lang="en-US" dirty="0"/>
              <a:t>().</a:t>
            </a:r>
          </a:p>
          <a:p>
            <a:pPr marL="693738" indent="0">
              <a:buNone/>
            </a:pPr>
            <a:r>
              <a:rPr lang="en-US" sz="2000" dirty="0">
                <a:solidFill>
                  <a:srgbClr val="FFFF00"/>
                </a:solidFill>
              </a:rPr>
              <a:t>String[] a;				</a:t>
            </a:r>
          </a:p>
          <a:p>
            <a:pPr marL="693738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Arrays.sort</a:t>
            </a:r>
            <a:r>
              <a:rPr lang="en-US" sz="2000" dirty="0">
                <a:solidFill>
                  <a:srgbClr val="FFFF00"/>
                </a:solidFill>
              </a:rPr>
              <a:t>(a); 		</a:t>
            </a:r>
            <a:r>
              <a:rPr lang="en-US" sz="2000" dirty="0"/>
              <a:t>uses natural order</a:t>
            </a:r>
            <a:endParaRPr lang="en-US" sz="2000" dirty="0">
              <a:solidFill>
                <a:srgbClr val="FFFF00"/>
              </a:solidFill>
            </a:endParaRPr>
          </a:p>
          <a:p>
            <a:pPr marL="693738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Arrays.sort</a:t>
            </a:r>
            <a:r>
              <a:rPr lang="en-US" sz="2000" dirty="0">
                <a:solidFill>
                  <a:srgbClr val="FFFF00"/>
                </a:solidFill>
              </a:rPr>
              <a:t>(a, </a:t>
            </a:r>
            <a:r>
              <a:rPr lang="en-US" sz="2000" dirty="0" err="1">
                <a:solidFill>
                  <a:srgbClr val="FFFF00"/>
                </a:solidFill>
              </a:rPr>
              <a:t>String.CASE_INSENSITIVE_ORDER</a:t>
            </a:r>
            <a:r>
              <a:rPr lang="en-US" sz="2000" dirty="0">
                <a:solidFill>
                  <a:srgbClr val="FFFF00"/>
                </a:solidFill>
              </a:rPr>
              <a:t>); </a:t>
            </a:r>
            <a:endParaRPr lang="en-US" sz="1600" dirty="0">
              <a:solidFill>
                <a:srgbClr val="FFFF00"/>
              </a:solidFill>
            </a:endParaRPr>
          </a:p>
          <a:p>
            <a:pPr marL="693738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Arrays.sort</a:t>
            </a:r>
            <a:r>
              <a:rPr lang="en-US" sz="2000" dirty="0">
                <a:solidFill>
                  <a:srgbClr val="FFFF00"/>
                </a:solidFill>
              </a:rPr>
              <a:t>(a, </a:t>
            </a:r>
            <a:r>
              <a:rPr lang="en-US" sz="2000" dirty="0" err="1">
                <a:solidFill>
                  <a:srgbClr val="FFFF00"/>
                </a:solidFill>
              </a:rPr>
              <a:t>Collator.getInstance</a:t>
            </a:r>
            <a:r>
              <a:rPr lang="en-US" sz="2000" dirty="0">
                <a:solidFill>
                  <a:srgbClr val="FFFF00"/>
                </a:solidFill>
              </a:rPr>
              <a:t>(new Locale("</a:t>
            </a:r>
            <a:r>
              <a:rPr lang="en-US" sz="2000" dirty="0" err="1">
                <a:solidFill>
                  <a:srgbClr val="FFFF00"/>
                </a:solidFill>
              </a:rPr>
              <a:t>es</a:t>
            </a:r>
            <a:r>
              <a:rPr lang="en-US" sz="2000" dirty="0">
                <a:solidFill>
                  <a:srgbClr val="FFFF00"/>
                </a:solidFill>
              </a:rPr>
              <a:t>")));</a:t>
            </a:r>
          </a:p>
          <a:p>
            <a:pPr marL="693738" indent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Arrays.sort</a:t>
            </a:r>
            <a:r>
              <a:rPr lang="en-US" sz="2000" dirty="0">
                <a:solidFill>
                  <a:srgbClr val="FFFF00"/>
                </a:solidFill>
              </a:rPr>
              <a:t>(a, new </a:t>
            </a:r>
            <a:r>
              <a:rPr lang="en-US" sz="2000" dirty="0" err="1">
                <a:solidFill>
                  <a:srgbClr val="FFFF00"/>
                </a:solidFill>
              </a:rPr>
              <a:t>BritishPhoneBookOrder</a:t>
            </a:r>
            <a:r>
              <a:rPr lang="en-US" sz="2000" dirty="0">
                <a:solidFill>
                  <a:srgbClr val="FFFF00"/>
                </a:solidFill>
              </a:rPr>
              <a:t>());</a:t>
            </a:r>
          </a:p>
          <a:p>
            <a:r>
              <a:rPr lang="en-US" dirty="0"/>
              <a:t>Bottom line.  Decouples the definition of the data type from the</a:t>
            </a:r>
            <a:br>
              <a:rPr lang="en-US" dirty="0"/>
            </a:br>
            <a:r>
              <a:rPr lang="en-US" dirty="0"/>
              <a:t>definition of what it means to compare two objects of that type.</a:t>
            </a:r>
          </a:p>
          <a:p>
            <a:pPr marL="922338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42507-AD0D-3A4A-9407-7966D2B2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5F7A1-289B-804F-BA5C-165BCAEE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1E363B-1641-1E44-94B9-19B8D53A069A}"/>
              </a:ext>
            </a:extLst>
          </p:cNvPr>
          <p:cNvCxnSpPr>
            <a:cxnSpLocks/>
          </p:cNvCxnSpPr>
          <p:nvPr/>
        </p:nvCxnSpPr>
        <p:spPr>
          <a:xfrm>
            <a:off x="3102428" y="3690257"/>
            <a:ext cx="794658" cy="0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26F0B1-64C0-EA4E-87F3-D34B31EB209D}"/>
              </a:ext>
            </a:extLst>
          </p:cNvPr>
          <p:cNvCxnSpPr>
            <a:cxnSpLocks/>
          </p:cNvCxnSpPr>
          <p:nvPr/>
        </p:nvCxnSpPr>
        <p:spPr>
          <a:xfrm flipV="1">
            <a:off x="6433456" y="3058886"/>
            <a:ext cx="1066801" cy="1021736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511219-295F-1141-AC8E-20B3E7F598D2}"/>
              </a:ext>
            </a:extLst>
          </p:cNvPr>
          <p:cNvCxnSpPr>
            <a:cxnSpLocks/>
          </p:cNvCxnSpPr>
          <p:nvPr/>
        </p:nvCxnSpPr>
        <p:spPr>
          <a:xfrm flipV="1">
            <a:off x="6800850" y="3058886"/>
            <a:ext cx="1341665" cy="1326756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026B6F-61AD-1245-82A1-E6FCDDA93D91}"/>
              </a:ext>
            </a:extLst>
          </p:cNvPr>
          <p:cNvCxnSpPr>
            <a:cxnSpLocks/>
          </p:cNvCxnSpPr>
          <p:nvPr/>
        </p:nvCxnSpPr>
        <p:spPr>
          <a:xfrm flipV="1">
            <a:off x="7075714" y="3058886"/>
            <a:ext cx="1807029" cy="1894115"/>
          </a:xfrm>
          <a:prstGeom prst="straightConnector1">
            <a:avLst/>
          </a:prstGeom>
          <a:ln w="2222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6E8EA7-22DD-8B44-83EC-44DD52FF3190}"/>
              </a:ext>
            </a:extLst>
          </p:cNvPr>
          <p:cNvSpPr txBox="1"/>
          <p:nvPr/>
        </p:nvSpPr>
        <p:spPr>
          <a:xfrm>
            <a:off x="7292504" y="2326116"/>
            <a:ext cx="334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uses alternate order defined by Comparator&lt;String&gt; object</a:t>
            </a:r>
          </a:p>
        </p:txBody>
      </p:sp>
    </p:spTree>
    <p:extLst>
      <p:ext uri="{BB962C8B-B14F-4D97-AF65-F5344CB8AC3E}">
        <p14:creationId xmlns:p14="http://schemas.microsoft.com/office/powerpoint/2010/main" val="39419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907-0FC1-D841-A344-4B4884CB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Comparator interface:  using with our sorting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9935-DFF5-9F4F-9A84-2CB7A3A4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comparators in our sort implementations:</a:t>
            </a:r>
          </a:p>
          <a:p>
            <a:pPr lvl="1"/>
            <a:r>
              <a:rPr lang="en-US" dirty="0"/>
              <a:t>Use Object instead of Comparable.</a:t>
            </a:r>
          </a:p>
          <a:p>
            <a:pPr lvl="1"/>
            <a:r>
              <a:rPr lang="en-US" dirty="0"/>
              <a:t>Pass Comparator to sort() and less() and use it in less().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291ED-4E92-D54A-852F-E6F6FBB2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93926-D0EC-4742-B1DE-E673A6D8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2418-19DA-6540-B566-AE03014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sort using a Comparator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3B49-52BE-1348-9FE3-612C73EF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1847653"/>
            <a:ext cx="8821789" cy="42810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sort(</a:t>
            </a:r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[] a, </a:t>
            </a:r>
            <a:r>
              <a:rPr lang="en-US" dirty="0">
                <a:solidFill>
                  <a:srgbClr val="FFFF00"/>
                </a:solidFill>
              </a:rPr>
              <a:t>Comparator comparator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      for (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; j &gt; 0 &amp;&amp; less(</a:t>
            </a:r>
            <a:r>
              <a:rPr lang="en-US" dirty="0">
                <a:solidFill>
                  <a:srgbClr val="FFFF00"/>
                </a:solidFill>
              </a:rPr>
              <a:t>comparator</a:t>
            </a:r>
            <a:r>
              <a:rPr lang="en-US" dirty="0"/>
              <a:t>, a[j], a[j-1]); j--)</a:t>
            </a:r>
          </a:p>
          <a:p>
            <a:pPr marL="0" indent="0">
              <a:buNone/>
            </a:pPr>
            <a:r>
              <a:rPr lang="en-US" dirty="0"/>
              <a:t>         </a:t>
            </a:r>
            <a:r>
              <a:rPr lang="en-US" dirty="0" err="1"/>
              <a:t>exch</a:t>
            </a:r>
            <a:r>
              <a:rPr lang="en-US" dirty="0"/>
              <a:t>(a, j, j-1);</a:t>
            </a:r>
          </a:p>
          <a:p>
            <a:pPr marL="0" indent="0">
              <a:buNone/>
            </a:pPr>
            <a:r>
              <a:rPr lang="en-US" dirty="0"/>
              <a:t>}   </a:t>
            </a:r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boolean</a:t>
            </a:r>
            <a:r>
              <a:rPr lang="en-US" dirty="0"/>
              <a:t> less(</a:t>
            </a:r>
            <a:r>
              <a:rPr lang="en-US" dirty="0">
                <a:solidFill>
                  <a:srgbClr val="FFFF00"/>
                </a:solidFill>
              </a:rPr>
              <a:t>Comparator</a:t>
            </a:r>
            <a:r>
              <a:rPr lang="en-US" dirty="0"/>
              <a:t> c, Object v, Object w)</a:t>
            </a:r>
          </a:p>
          <a:p>
            <a:pPr marL="0" indent="0">
              <a:buNone/>
            </a:pPr>
            <a:r>
              <a:rPr lang="en-US" dirty="0"/>
              <a:t>{  return </a:t>
            </a:r>
            <a:r>
              <a:rPr lang="en-US" dirty="0" err="1">
                <a:solidFill>
                  <a:srgbClr val="FFFF00"/>
                </a:solidFill>
              </a:rPr>
              <a:t>c</a:t>
            </a:r>
            <a:r>
              <a:rPr lang="en-US" dirty="0" err="1"/>
              <a:t>.compare</a:t>
            </a:r>
            <a:r>
              <a:rPr lang="en-US" dirty="0"/>
              <a:t>(v, w) &lt; 0;   }</a:t>
            </a:r>
          </a:p>
          <a:p>
            <a:pPr marL="0" indent="0">
              <a:buNone/>
            </a:pPr>
            <a:r>
              <a:rPr lang="en-US" dirty="0"/>
              <a:t>private static void </a:t>
            </a:r>
            <a:r>
              <a:rPr lang="en-US" dirty="0" err="1"/>
              <a:t>exch</a:t>
            </a:r>
            <a:r>
              <a:rPr lang="en-US" dirty="0"/>
              <a:t>(Object[]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</a:t>
            </a:r>
          </a:p>
          <a:p>
            <a:pPr marL="0" indent="0">
              <a:buNone/>
            </a:pPr>
            <a:r>
              <a:rPr lang="en-US" dirty="0"/>
              <a:t>{  Object swap = a[</a:t>
            </a:r>
            <a:r>
              <a:rPr lang="en-US" dirty="0" err="1"/>
              <a:t>i</a:t>
            </a:r>
            <a:r>
              <a:rPr lang="en-US" dirty="0"/>
              <a:t>]; a[</a:t>
            </a:r>
            <a:r>
              <a:rPr lang="en-US" dirty="0" err="1"/>
              <a:t>i</a:t>
            </a:r>
            <a:r>
              <a:rPr lang="en-US" dirty="0"/>
              <a:t>] = a[j]; a[j] = swap;  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C2D64-B7A2-B84D-AB00-A2ED199B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538FF-AFD3-F845-ABED-47339D9B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2E5B-468D-B14F-8DD1-62EBEAB1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interface: 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2AD3-9C31-1349-95B2-B1CC744B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 comparator:</a:t>
            </a:r>
          </a:p>
          <a:p>
            <a:pPr lvl="1"/>
            <a:r>
              <a:rPr lang="en-US" dirty="0"/>
              <a:t>Define a (nested) class that implements the Comparator interface.</a:t>
            </a:r>
          </a:p>
          <a:p>
            <a:pPr lvl="1"/>
            <a:r>
              <a:rPr lang="en-US" dirty="0"/>
              <a:t>Implement the compare() method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F53FD-708C-5D4D-ABA4-A6CF31B0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F0E77-6A35-4449-8030-651E6C3D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81C0-A0C8-3743-89B6-751C76EA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385" y="435429"/>
            <a:ext cx="8821789" cy="58891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public class Student</a:t>
            </a:r>
          </a:p>
          <a:p>
            <a:pPr marL="0" indent="0">
              <a:buNone/>
            </a:pPr>
            <a:r>
              <a:rPr lang="en-US" dirty="0"/>
              <a:t>{   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FF00"/>
                </a:solidFill>
              </a:rPr>
              <a:t>public static final Comparator&lt;Student&gt; BY_NAME    = new </a:t>
            </a:r>
            <a:r>
              <a:rPr lang="en-US" dirty="0" err="1">
                <a:solidFill>
                  <a:srgbClr val="FFFF00"/>
                </a:solidFill>
              </a:rPr>
              <a:t>ByName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     public static final Comparator&lt;Student&gt; BY_SECTION = new </a:t>
            </a:r>
            <a:r>
              <a:rPr lang="en-US" dirty="0" err="1">
                <a:solidFill>
                  <a:srgbClr val="FFFF00"/>
                </a:solidFill>
              </a:rPr>
              <a:t>BySection</a:t>
            </a:r>
            <a:r>
              <a:rPr lang="en-US" dirty="0">
                <a:solidFill>
                  <a:srgbClr val="FFFF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   private final String name;</a:t>
            </a:r>
          </a:p>
          <a:p>
            <a:pPr marL="0" indent="0">
              <a:buNone/>
            </a:pPr>
            <a:r>
              <a:rPr lang="en-US" dirty="0"/>
              <a:t>    private final </a:t>
            </a:r>
            <a:r>
              <a:rPr lang="en-US" dirty="0" err="1"/>
              <a:t>int</a:t>
            </a:r>
            <a:r>
              <a:rPr lang="en-US" dirty="0"/>
              <a:t> section;</a:t>
            </a:r>
          </a:p>
          <a:p>
            <a:pPr marL="0" indent="0">
              <a:buNone/>
            </a:pPr>
            <a:r>
              <a:rPr lang="en-US" dirty="0"/>
              <a:t>   ...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 </a:t>
            </a:r>
            <a:r>
              <a:rPr lang="en-US" dirty="0">
                <a:solidFill>
                  <a:srgbClr val="FFFF00"/>
                </a:solidFill>
              </a:rPr>
              <a:t>public static class </a:t>
            </a:r>
            <a:r>
              <a:rPr lang="en-US" dirty="0" err="1">
                <a:solidFill>
                  <a:srgbClr val="FFFF00"/>
                </a:solidFill>
              </a:rPr>
              <a:t>ByName</a:t>
            </a:r>
            <a:r>
              <a:rPr lang="en-US" dirty="0">
                <a:solidFill>
                  <a:srgbClr val="FFFF00"/>
                </a:solidFill>
              </a:rPr>
              <a:t> implements Comparator&lt;Student&gt;</a:t>
            </a:r>
          </a:p>
          <a:p>
            <a:pPr marL="0" indent="0">
              <a:buNone/>
            </a:pPr>
            <a:r>
              <a:rPr lang="en-US" dirty="0"/>
              <a:t>   {</a:t>
            </a:r>
          </a:p>
          <a:p>
            <a:pPr marL="0" indent="0">
              <a:buNone/>
            </a:pPr>
            <a:r>
              <a:rPr lang="en-US" dirty="0"/>
              <a:t>     public </a:t>
            </a:r>
            <a:r>
              <a:rPr lang="en-US" dirty="0" err="1"/>
              <a:t>int</a:t>
            </a:r>
            <a:r>
              <a:rPr lang="en-US" dirty="0"/>
              <a:t> compare(Student v, Student w)</a:t>
            </a:r>
          </a:p>
          <a:p>
            <a:pPr marL="0" indent="0">
              <a:buNone/>
            </a:pPr>
            <a:r>
              <a:rPr lang="en-US" dirty="0"/>
              <a:t>      {  return </a:t>
            </a:r>
            <a:r>
              <a:rPr lang="en-US" dirty="0" err="1"/>
              <a:t>v.name.compareTo</a:t>
            </a:r>
            <a:r>
              <a:rPr lang="en-US" dirty="0"/>
              <a:t>(</a:t>
            </a:r>
            <a:r>
              <a:rPr lang="en-US" dirty="0" err="1"/>
              <a:t>w.name</a:t>
            </a:r>
            <a:r>
              <a:rPr lang="en-US" dirty="0"/>
              <a:t>);  }</a:t>
            </a:r>
          </a:p>
          <a:p>
            <a:pPr marL="0" indent="0">
              <a:buNone/>
            </a:pPr>
            <a:r>
              <a:rPr lang="en-US" dirty="0"/>
              <a:t>   }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>
                <a:solidFill>
                  <a:srgbClr val="FFFF00"/>
                </a:solidFill>
              </a:rPr>
              <a:t> public static class </a:t>
            </a:r>
            <a:r>
              <a:rPr lang="en-US" dirty="0" err="1">
                <a:solidFill>
                  <a:srgbClr val="FFFF00"/>
                </a:solidFill>
              </a:rPr>
              <a:t>BySection</a:t>
            </a:r>
            <a:r>
              <a:rPr lang="en-US" dirty="0">
                <a:solidFill>
                  <a:srgbClr val="FFFF00"/>
                </a:solidFill>
              </a:rPr>
              <a:t> implements Comparator&lt;Student&gt;</a:t>
            </a:r>
          </a:p>
          <a:p>
            <a:pPr marL="0" indent="0">
              <a:buNone/>
            </a:pPr>
            <a:r>
              <a:rPr lang="en-US" dirty="0"/>
              <a:t>   {</a:t>
            </a:r>
          </a:p>
          <a:p>
            <a:pPr marL="0" indent="0">
              <a:buNone/>
            </a:pPr>
            <a:r>
              <a:rPr lang="en-US" dirty="0"/>
              <a:t>      public </a:t>
            </a:r>
            <a:r>
              <a:rPr lang="en-US" dirty="0" err="1"/>
              <a:t>int</a:t>
            </a:r>
            <a:r>
              <a:rPr lang="en-US" dirty="0"/>
              <a:t> compare(Student v, Student w)</a:t>
            </a:r>
          </a:p>
          <a:p>
            <a:pPr marL="0" indent="0">
              <a:buNone/>
            </a:pPr>
            <a:r>
              <a:rPr lang="en-US" dirty="0"/>
              <a:t>      {  return </a:t>
            </a:r>
            <a:r>
              <a:rPr lang="en-US" dirty="0" err="1"/>
              <a:t>v.section</a:t>
            </a:r>
            <a:r>
              <a:rPr lang="en-US" dirty="0"/>
              <a:t> - </a:t>
            </a:r>
            <a:r>
              <a:rPr lang="en-US" dirty="0" err="1"/>
              <a:t>w.section</a:t>
            </a:r>
            <a:r>
              <a:rPr lang="en-US" dirty="0"/>
              <a:t>;  }</a:t>
            </a:r>
          </a:p>
          <a:p>
            <a:pPr marL="0" indent="0">
              <a:buNone/>
            </a:pPr>
            <a:r>
              <a:rPr lang="en-US" dirty="0"/>
              <a:t>  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E2C30-CA8A-F346-9E6A-0CDBC2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41A6-4CC1-3745-8D01-3C5616B1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909E-F289-6244-AA1A-4F94B790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interface:  implementing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39CC-05B3-B640-BEE3-02FEB62F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implement a comparator:</a:t>
            </a:r>
          </a:p>
          <a:p>
            <a:pPr lvl="1"/>
            <a:r>
              <a:rPr lang="en-US" dirty="0"/>
              <a:t>Define a (nested) class that implements the Comparator interface.</a:t>
            </a:r>
          </a:p>
          <a:p>
            <a:pPr lvl="1"/>
            <a:r>
              <a:rPr lang="en-US" dirty="0"/>
              <a:t>Implement the compare() method.</a:t>
            </a:r>
          </a:p>
          <a:p>
            <a:pPr lvl="1"/>
            <a:r>
              <a:rPr lang="en-US" dirty="0"/>
              <a:t>Provide access to Comparator.</a:t>
            </a:r>
          </a:p>
          <a:p>
            <a:r>
              <a:rPr lang="en-US" dirty="0"/>
              <a:t>Example 1: 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Arrays.sort</a:t>
            </a:r>
            <a:r>
              <a:rPr lang="en-US" dirty="0">
                <a:solidFill>
                  <a:srgbClr val="FFFF00"/>
                </a:solidFill>
              </a:rPr>
              <a:t>(a, </a:t>
            </a:r>
            <a:r>
              <a:rPr lang="en-US" dirty="0" err="1">
                <a:solidFill>
                  <a:srgbClr val="FFFF00"/>
                </a:solidFill>
              </a:rPr>
              <a:t>Student.BY_NAME</a:t>
            </a:r>
            <a:r>
              <a:rPr lang="en-US" dirty="0">
                <a:solidFill>
                  <a:srgbClr val="FFFF00"/>
                </a:solidFill>
              </a:rPr>
              <a:t>);         </a:t>
            </a:r>
            <a:r>
              <a:rPr lang="en-US" dirty="0"/>
              <a:t>Or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Arrays.sort</a:t>
            </a:r>
            <a:r>
              <a:rPr lang="en-US" dirty="0">
                <a:solidFill>
                  <a:srgbClr val="FFFF00"/>
                </a:solidFill>
              </a:rPr>
              <a:t>(a, new </a:t>
            </a:r>
            <a:r>
              <a:rPr lang="en-US" dirty="0" err="1">
                <a:solidFill>
                  <a:srgbClr val="FFFF00"/>
                </a:solidFill>
              </a:rPr>
              <a:t>Student.ByName</a:t>
            </a:r>
            <a:r>
              <a:rPr lang="en-US" dirty="0">
                <a:solidFill>
                  <a:srgbClr val="FFFF00"/>
                </a:solidFill>
              </a:rPr>
              <a:t>());</a:t>
            </a:r>
          </a:p>
          <a:p>
            <a:r>
              <a:rPr lang="en-US" dirty="0"/>
              <a:t>Example 2: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Arrays.sort</a:t>
            </a:r>
            <a:r>
              <a:rPr lang="en-US" dirty="0">
                <a:solidFill>
                  <a:srgbClr val="FFFF00"/>
                </a:solidFill>
              </a:rPr>
              <a:t>(a, </a:t>
            </a:r>
            <a:r>
              <a:rPr lang="en-US" dirty="0" err="1">
                <a:solidFill>
                  <a:srgbClr val="FFFF00"/>
                </a:solidFill>
              </a:rPr>
              <a:t>Student.BY_SECTION</a:t>
            </a:r>
            <a:r>
              <a:rPr lang="en-US" dirty="0">
                <a:solidFill>
                  <a:srgbClr val="FFFF00"/>
                </a:solidFill>
              </a:rPr>
              <a:t>);     </a:t>
            </a:r>
            <a:r>
              <a:rPr lang="en-US" dirty="0"/>
              <a:t>Or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Arrays.sort</a:t>
            </a:r>
            <a:r>
              <a:rPr lang="en-US" dirty="0">
                <a:solidFill>
                  <a:srgbClr val="FFFF00"/>
                </a:solidFill>
              </a:rPr>
              <a:t>(a, new </a:t>
            </a:r>
            <a:r>
              <a:rPr lang="en-US" dirty="0" err="1">
                <a:solidFill>
                  <a:srgbClr val="FFFF00"/>
                </a:solidFill>
              </a:rPr>
              <a:t>Student.BySection</a:t>
            </a:r>
            <a:r>
              <a:rPr lang="en-US" dirty="0">
                <a:solidFill>
                  <a:srgbClr val="FFFF00"/>
                </a:solidFill>
              </a:rPr>
              <a:t>());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3655-7E4D-094A-BC23-0AA20469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From: Sedgewick &amp; Wilson, Algorithms, 4-th Edition, lecture notes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3915-8F8B-EC4F-B157-97CF2C2C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9175-79B1-7144-A30E-071A9224BA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12440</TotalTime>
  <Words>617</Words>
  <Application>Microsoft Macintosh PowerPoint</Application>
  <PresentationFormat>Widescreen</PresentationFormat>
  <Paragraphs>258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Times</vt:lpstr>
      <vt:lpstr>Parcel</vt:lpstr>
      <vt:lpstr>Algorithms Comparators and Stability</vt:lpstr>
      <vt:lpstr>Comparable interface:  review</vt:lpstr>
      <vt:lpstr>Comparator interface</vt:lpstr>
      <vt:lpstr>Comparator interface:  system sort</vt:lpstr>
      <vt:lpstr>Comparator interface:  using with our sorting libraries</vt:lpstr>
      <vt:lpstr>insertion sort using a Comparator</vt:lpstr>
      <vt:lpstr>Comparator interface:  implementing</vt:lpstr>
      <vt:lpstr>PowerPoint Presentation</vt:lpstr>
      <vt:lpstr>Comparator interface:  implementing</vt:lpstr>
      <vt:lpstr>Stability</vt:lpstr>
      <vt:lpstr>Sorting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Microsoft Office User</cp:lastModifiedBy>
  <cp:revision>121</cp:revision>
  <dcterms:created xsi:type="dcterms:W3CDTF">2019-01-29T13:54:20Z</dcterms:created>
  <dcterms:modified xsi:type="dcterms:W3CDTF">2019-02-23T19:00:12Z</dcterms:modified>
</cp:coreProperties>
</file>