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7"/>
    <p:restoredTop sz="94639"/>
  </p:normalViewPr>
  <p:slideViewPr>
    <p:cSldViewPr snapToGrid="0" snapToObjects="1">
      <p:cViewPr varScale="1">
        <p:scale>
          <a:sx n="111" d="100"/>
          <a:sy n="111" d="100"/>
        </p:scale>
        <p:origin x="24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7DF9-86DE-CD47-9C30-701204A88C85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D5F-1915-784C-8F9A-C0660EC8B175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9A38-98D3-F644-898D-FFEFF14A1E10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4F560E3C-CD48-164D-A77D-473A148B125B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83940" y="6238816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439B-45ED-174E-A1A9-CDBDFC06CF50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65A5-4C5D-0444-BA79-186F29C83873}" type="datetime1">
              <a:rPr lang="en-US" smtClean="0"/>
              <a:t>2/28/19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BBE6-5054-E345-84CC-7DF8CFECF891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EF2B-5D67-A345-8A77-CF5C9298C6F2}" type="datetime1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8287-FC3A-2F46-AA28-3D63298AB710}" type="datetime1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E4A0-4BE5-7744-86D2-D9DBDE36115B}" type="datetime1">
              <a:rPr lang="en-US" smtClean="0"/>
              <a:t>2/28/19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0718E3-2E82-334B-82C4-46D7B2ED6857}" type="datetime1">
              <a:rPr lang="en-US" smtClean="0"/>
              <a:t>2/28/19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A3D477-2CBB-E54E-A974-CFA1AEAD3B07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F42C-AC84-B541-986F-2A83F370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Symbol Table implementations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3E4F66-B3B6-5A4E-93EF-AB2D50580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410844"/>
              </p:ext>
            </p:extLst>
          </p:nvPr>
        </p:nvGraphicFramePr>
        <p:xfrm>
          <a:off x="1388961" y="2905246"/>
          <a:ext cx="9132426" cy="230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5425">
                  <a:extLst>
                    <a:ext uri="{9D8B030D-6E8A-4147-A177-3AD203B41FA5}">
                      <a16:colId xmlns:a16="http://schemas.microsoft.com/office/drawing/2014/main" val="4197539947"/>
                    </a:ext>
                  </a:extLst>
                </a:gridCol>
                <a:gridCol w="1152653">
                  <a:extLst>
                    <a:ext uri="{9D8B030D-6E8A-4147-A177-3AD203B41FA5}">
                      <a16:colId xmlns:a16="http://schemas.microsoft.com/office/drawing/2014/main" val="2844772076"/>
                    </a:ext>
                  </a:extLst>
                </a:gridCol>
                <a:gridCol w="854626">
                  <a:extLst>
                    <a:ext uri="{9D8B030D-6E8A-4147-A177-3AD203B41FA5}">
                      <a16:colId xmlns:a16="http://schemas.microsoft.com/office/drawing/2014/main" val="1719588029"/>
                    </a:ext>
                  </a:extLst>
                </a:gridCol>
                <a:gridCol w="1485889">
                  <a:extLst>
                    <a:ext uri="{9D8B030D-6E8A-4147-A177-3AD203B41FA5}">
                      <a16:colId xmlns:a16="http://schemas.microsoft.com/office/drawing/2014/main" val="1894062283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1674780298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val="1357438520"/>
                    </a:ext>
                  </a:extLst>
                </a:gridCol>
              </a:tblGrid>
              <a:tr h="5760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ST 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guarantee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key interface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75983"/>
                  </a:ext>
                </a:extLst>
              </a:tr>
              <a:tr h="576074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 hit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11996"/>
                  </a:ext>
                </a:extLst>
              </a:tr>
              <a:tr h="57607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sequential search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(unordered 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N /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>
                          <a:effectLst/>
                          <a:latin typeface="+mj-lt"/>
                        </a:rPr>
                        <a:t>equals()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20174"/>
                  </a:ext>
                </a:extLst>
              </a:tr>
              <a:tr h="57607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binary search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(ordered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>
                          <a:effectLst/>
                          <a:latin typeface="+mj-lt"/>
                        </a:rPr>
                        <a:t> log N</a:t>
                      </a:r>
                      <a:endParaRPr lang="en-US" sz="2000" b="0" i="0" u="none" strike="noStrike">
                        <a:solidFill>
                          <a:srgbClr val="821518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>
                          <a:effectLst/>
                          <a:latin typeface="+mj-lt"/>
                        </a:rPr>
                        <a:t> log N</a:t>
                      </a:r>
                      <a:endParaRPr lang="en-US" sz="2000" b="0" i="0" u="none" strike="noStrike">
                        <a:solidFill>
                          <a:srgbClr val="821518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N /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err="1">
                          <a:effectLst/>
                          <a:latin typeface="+mj-lt"/>
                        </a:rPr>
                        <a:t>compareTo</a:t>
                      </a:r>
                      <a:r>
                        <a:rPr lang="en-US" sz="1600" i="1" u="none" strike="noStrike" dirty="0">
                          <a:effectLst/>
                          <a:latin typeface="+mj-lt"/>
                        </a:rPr>
                        <a:t>()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1144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543C-97F4-E946-97F8-07326851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0DAE8-EDB1-D14D-A046-27DB3D1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90D7-03A2-DA43-800A-21DA8742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5" y="295102"/>
            <a:ext cx="7729728" cy="1188720"/>
          </a:xfrm>
        </p:spPr>
        <p:txBody>
          <a:bodyPr/>
          <a:lstStyle/>
          <a:p>
            <a:r>
              <a:rPr lang="en-US" dirty="0"/>
              <a:t>Ordered symbol table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8DDE-2D5A-9E47-9EFE-FA6245CC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F7D-E286-3747-ABE3-7308EC8D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5924A7-C3D9-A449-A097-08E231CC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285" y="1632030"/>
            <a:ext cx="9058890" cy="46993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ST&lt;Key extends Comparable&lt;Key&gt;, Value&gt;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Key		min()			</a:t>
            </a:r>
            <a:r>
              <a:rPr lang="en-US" i="1" dirty="0">
                <a:solidFill>
                  <a:srgbClr val="FFFF00"/>
                </a:solidFill>
              </a:rPr>
              <a:t>smallest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Key		max()			</a:t>
            </a:r>
            <a:r>
              <a:rPr lang="en-US" i="1" dirty="0">
                <a:solidFill>
                  <a:srgbClr val="FFFF00"/>
                </a:solidFill>
              </a:rPr>
              <a:t>largest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Key		floor(Key key)		</a:t>
            </a:r>
            <a:r>
              <a:rPr lang="en-US" i="1" dirty="0">
                <a:solidFill>
                  <a:srgbClr val="FFFF00"/>
                </a:solidFill>
              </a:rPr>
              <a:t>largest key less than or equal to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Key		ceiling(Key key)		</a:t>
            </a:r>
            <a:r>
              <a:rPr lang="en-US" i="1" dirty="0">
                <a:solidFill>
                  <a:srgbClr val="FFFF00"/>
                </a:solidFill>
              </a:rPr>
              <a:t>smallest key greater than or equal to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		rank(Key key)		</a:t>
            </a:r>
            <a:r>
              <a:rPr lang="en-US" i="1" dirty="0">
                <a:solidFill>
                  <a:srgbClr val="FFFF00"/>
                </a:solidFill>
              </a:rPr>
              <a:t>number of keys less than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Key		select(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k)		</a:t>
            </a:r>
            <a:r>
              <a:rPr lang="en-US" i="1" dirty="0">
                <a:solidFill>
                  <a:srgbClr val="FFFF00"/>
                </a:solidFill>
              </a:rPr>
              <a:t>key of rank k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void		</a:t>
            </a:r>
            <a:r>
              <a:rPr lang="en-US" dirty="0" err="1">
                <a:solidFill>
                  <a:srgbClr val="FFFF00"/>
                </a:solidFill>
              </a:rPr>
              <a:t>deleteMin</a:t>
            </a:r>
            <a:r>
              <a:rPr lang="en-US" dirty="0">
                <a:solidFill>
                  <a:srgbClr val="FFFF00"/>
                </a:solidFill>
              </a:rPr>
              <a:t>()		</a:t>
            </a:r>
            <a:r>
              <a:rPr lang="en-US" i="1" dirty="0">
                <a:solidFill>
                  <a:srgbClr val="FFFF00"/>
                </a:solidFill>
              </a:rPr>
              <a:t>delete smallest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void		</a:t>
            </a:r>
            <a:r>
              <a:rPr lang="en-US" dirty="0" err="1">
                <a:solidFill>
                  <a:srgbClr val="FFFF00"/>
                </a:solidFill>
              </a:rPr>
              <a:t>deleteMax</a:t>
            </a:r>
            <a:r>
              <a:rPr lang="en-US" dirty="0">
                <a:solidFill>
                  <a:srgbClr val="FFFF00"/>
                </a:solidFill>
              </a:rPr>
              <a:t>()		</a:t>
            </a:r>
            <a:r>
              <a:rPr lang="en-US" i="1" dirty="0">
                <a:solidFill>
                  <a:srgbClr val="FFFF00"/>
                </a:solidFill>
              </a:rPr>
              <a:t>delete largest key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		size(Key lo, Key hi)	</a:t>
            </a:r>
            <a:r>
              <a:rPr lang="en-US" i="1" dirty="0">
                <a:solidFill>
                  <a:srgbClr val="FFFF00"/>
                </a:solidFill>
              </a:rPr>
              <a:t>number of keys between lo and hi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>
                <a:solidFill>
                  <a:srgbClr val="FFFF00"/>
                </a:solidFill>
              </a:rPr>
              <a:t>&lt;Key&gt;	keys()			</a:t>
            </a:r>
            <a:r>
              <a:rPr lang="en-US" i="1" dirty="0">
                <a:solidFill>
                  <a:srgbClr val="FFFF00"/>
                </a:solidFill>
              </a:rPr>
              <a:t>all keys, in sorted order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>
                <a:solidFill>
                  <a:srgbClr val="FFFF00"/>
                </a:solidFill>
              </a:rPr>
              <a:t>&lt;Key&gt;	keys(Key lo, Key hi)	</a:t>
            </a:r>
            <a:r>
              <a:rPr lang="en-US" i="1" dirty="0">
                <a:solidFill>
                  <a:srgbClr val="FFFF00"/>
                </a:solidFill>
              </a:rPr>
              <a:t>keys between lo and hi, in sorted order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F29B-043A-1449-87CA-618820D4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search:  ordered symbol table operations 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4E15AC-57BE-7141-A143-0137779F9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52012"/>
              </p:ext>
            </p:extLst>
          </p:nvPr>
        </p:nvGraphicFramePr>
        <p:xfrm>
          <a:off x="1891072" y="1820247"/>
          <a:ext cx="8409855" cy="4261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3285">
                  <a:extLst>
                    <a:ext uri="{9D8B030D-6E8A-4147-A177-3AD203B41FA5}">
                      <a16:colId xmlns:a16="http://schemas.microsoft.com/office/drawing/2014/main" val="1096011375"/>
                    </a:ext>
                  </a:extLst>
                </a:gridCol>
                <a:gridCol w="2803285">
                  <a:extLst>
                    <a:ext uri="{9D8B030D-6E8A-4147-A177-3AD203B41FA5}">
                      <a16:colId xmlns:a16="http://schemas.microsoft.com/office/drawing/2014/main" val="3868241050"/>
                    </a:ext>
                  </a:extLst>
                </a:gridCol>
                <a:gridCol w="2803285">
                  <a:extLst>
                    <a:ext uri="{9D8B030D-6E8A-4147-A177-3AD203B41FA5}">
                      <a16:colId xmlns:a16="http://schemas.microsoft.com/office/drawing/2014/main" val="989364907"/>
                    </a:ext>
                  </a:extLst>
                </a:gridCol>
              </a:tblGrid>
              <a:tr h="527379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Sequential search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Binary search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2254431619"/>
                  </a:ext>
                </a:extLst>
              </a:tr>
              <a:tr h="314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search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log 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776993000"/>
                  </a:ext>
                </a:extLst>
              </a:tr>
              <a:tr h="513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insert / delete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3357108495"/>
                  </a:ext>
                </a:extLst>
              </a:tr>
              <a:tr h="513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min / max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1093844358"/>
                  </a:ext>
                </a:extLst>
              </a:tr>
              <a:tr h="513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floor / ceiling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log 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3125757639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rank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log 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1867751474"/>
                  </a:ext>
                </a:extLst>
              </a:tr>
              <a:tr h="575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select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4160537283"/>
                  </a:ext>
                </a:extLst>
              </a:tr>
              <a:tr h="765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j-lt"/>
                        </a:rPr>
                        <a:t>ordered iteration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N log N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9" marR="8799" marT="8799" marB="0" anchor="b"/>
                </a:tc>
                <a:extLst>
                  <a:ext uri="{0D108BD9-81ED-4DB2-BD59-A6C34878D82A}">
                    <a16:rowId xmlns:a16="http://schemas.microsoft.com/office/drawing/2014/main" val="42744695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1D27-271B-6548-8FE5-7C066275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9C1F5-C149-6146-9472-90B0A229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/>
              <a:t>Symbol tables/dictionaries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4594335"/>
          </a:xfrm>
        </p:spPr>
        <p:txBody>
          <a:bodyPr>
            <a:normAutofit/>
          </a:bodyPr>
          <a:lstStyle/>
          <a:p>
            <a:r>
              <a:rPr lang="en-US" sz="2800" dirty="0"/>
              <a:t>Key-value pair abstraction.</a:t>
            </a:r>
          </a:p>
          <a:p>
            <a:pPr lvl="1"/>
            <a:r>
              <a:rPr lang="en-US" sz="2800" dirty="0"/>
              <a:t>Insert a value with specified key.</a:t>
            </a:r>
          </a:p>
          <a:p>
            <a:pPr lvl="1"/>
            <a:r>
              <a:rPr lang="en-US" sz="2800" dirty="0"/>
              <a:t>Given a key, search for the corresponding value.</a:t>
            </a:r>
          </a:p>
          <a:p>
            <a:pPr marL="228600" lvl="1" indent="0">
              <a:buNone/>
            </a:pPr>
            <a:endParaRPr lang="en-US" sz="2800" dirty="0"/>
          </a:p>
          <a:p>
            <a:r>
              <a:rPr lang="en-US" sz="2800" dirty="0"/>
              <a:t>Ex.  DNS lookup.</a:t>
            </a:r>
          </a:p>
          <a:p>
            <a:pPr lvl="1"/>
            <a:r>
              <a:rPr lang="en-US" sz="2800" dirty="0"/>
              <a:t>Insert domain name with specified IP address.</a:t>
            </a:r>
          </a:p>
          <a:p>
            <a:pPr lvl="1"/>
            <a:r>
              <a:rPr lang="en-US" sz="2800" dirty="0"/>
              <a:t>Given domain name, find corresponding IP address.</a:t>
            </a:r>
          </a:p>
          <a:p>
            <a:pPr marL="2286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CEED8B-9BB7-6A40-A2B8-1D5CA7E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D7A385-B9B2-1347-8C1F-12D79558A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45471"/>
              </p:ext>
            </p:extLst>
          </p:nvPr>
        </p:nvGraphicFramePr>
        <p:xfrm>
          <a:off x="1591235" y="512113"/>
          <a:ext cx="8823324" cy="519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31">
                  <a:extLst>
                    <a:ext uri="{9D8B030D-6E8A-4147-A177-3AD203B41FA5}">
                      <a16:colId xmlns:a16="http://schemas.microsoft.com/office/drawing/2014/main" val="2297853987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3734120347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993784952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143281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Lucida Grande" panose="020B0600040502020204" pitchFamily="34" charset="0"/>
                        </a:rPr>
                        <a:t>dictionary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00"/>
                          </a:solidFill>
                          <a:effectLst/>
                          <a:latin typeface="Helvetica" pitchFamily="2" charset="0"/>
                        </a:rPr>
                        <a:t>find definition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00"/>
                          </a:solidFill>
                          <a:effectLst/>
                          <a:latin typeface="Helvetica" pitchFamily="2" charset="0"/>
                        </a:rPr>
                        <a:t>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Helvetica" pitchFamily="2" charset="0"/>
                        </a:rPr>
                        <a:t>definition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90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book 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relevant pages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term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list of page numbers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19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file share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song to download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name of song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computer 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23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financial account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process transactions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account 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transaction details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8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web 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relevant web pages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keyword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list of page names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4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compiler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properties of variables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variable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type and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40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routing 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route Internet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destination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best route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7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DNS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IP 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domain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IP 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52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reverse DNS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domain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IP 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domain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86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genomics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markers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DNA 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known positions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9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file system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find file on disk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filename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location on disk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8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02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79488-A698-9D4C-8F4D-B8616E56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EED72-04D5-ED49-9F79-0A8B70A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DD5C-0842-2341-8268-0FCBBBDA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tables: 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79AE-14FC-4349-9326-5AC2053A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as:  maps, dictionaries, associative arrays.</a:t>
            </a:r>
          </a:p>
          <a:p>
            <a:r>
              <a:rPr lang="en-US" dirty="0"/>
              <a:t>Generalizes arrays.  Keys need not be between 0 and </a:t>
            </a:r>
            <a:r>
              <a:rPr lang="en-US" i="1" dirty="0"/>
              <a:t>N </a:t>
            </a:r>
            <a:r>
              <a:rPr lang="en-US" dirty="0"/>
              <a:t>– 1.</a:t>
            </a:r>
          </a:p>
          <a:p>
            <a:endParaRPr lang="en-US" dirty="0"/>
          </a:p>
          <a:p>
            <a:r>
              <a:rPr lang="en-US" dirty="0"/>
              <a:t>Legal python code:</a:t>
            </a:r>
          </a:p>
          <a:p>
            <a:pPr marL="228600" lvl="1" indent="0">
              <a:buNone/>
            </a:pPr>
            <a:r>
              <a:rPr lang="en-US" dirty="0" err="1"/>
              <a:t>hasNiceSyntaxForAssociativeArrays</a:t>
            </a:r>
            <a:r>
              <a:rPr lang="en-US" dirty="0"/>
              <a:t>["Python"] = true</a:t>
            </a:r>
          </a:p>
          <a:p>
            <a:pPr marL="228600" lvl="1" indent="0">
              <a:buNone/>
            </a:pPr>
            <a:r>
              <a:rPr lang="en-US" dirty="0" err="1"/>
              <a:t>hasNiceSyntaxForAssociativeArrays</a:t>
            </a:r>
            <a:r>
              <a:rPr lang="en-US" dirty="0"/>
              <a:t>["Java"]   =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5FD4D-0FA4-7A4B-BE1A-2581C5EA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634F1-C8A6-1849-9744-9B8B6A58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8E0D-F0BC-004F-903C-A1143DF5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86" y="283590"/>
            <a:ext cx="7729728" cy="1188720"/>
          </a:xfrm>
        </p:spPr>
        <p:txBody>
          <a:bodyPr/>
          <a:lstStyle/>
          <a:p>
            <a:r>
              <a:rPr lang="en-US" dirty="0"/>
              <a:t>Basic symbol table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2BF-BC6A-9D4A-95A8-D1CAEA52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985" y="1666754"/>
            <a:ext cx="9288937" cy="4572062"/>
          </a:xfrm>
        </p:spPr>
        <p:txBody>
          <a:bodyPr>
            <a:normAutofit/>
          </a:bodyPr>
          <a:lstStyle/>
          <a:p>
            <a:r>
              <a:rPr lang="en-US" dirty="0"/>
              <a:t>Associative array abstraction.  Associate one value with each key.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public class ST&lt;Key, Value&gt;</a:t>
            </a:r>
          </a:p>
          <a:p>
            <a:pPr marL="457200" lvl="2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		    ST()			</a:t>
            </a:r>
            <a:r>
              <a:rPr lang="en-US" sz="2000" i="1" dirty="0">
                <a:solidFill>
                  <a:srgbClr val="FFFF00"/>
                </a:solidFill>
              </a:rPr>
              <a:t>create an empty symbol table</a:t>
            </a:r>
            <a:endParaRPr lang="en-US" sz="20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void		    put(Key key, Value </a:t>
            </a:r>
            <a:r>
              <a:rPr lang="en-US" sz="2000" dirty="0" err="1">
                <a:solidFill>
                  <a:srgbClr val="FFFF00"/>
                </a:solidFill>
              </a:rPr>
              <a:t>val</a:t>
            </a:r>
            <a:r>
              <a:rPr lang="en-US" sz="2000" dirty="0">
                <a:solidFill>
                  <a:srgbClr val="FFFF00"/>
                </a:solidFill>
              </a:rPr>
              <a:t>)	</a:t>
            </a:r>
            <a:r>
              <a:rPr lang="en-US" sz="2000" i="1" dirty="0">
                <a:solidFill>
                  <a:srgbClr val="FFFF00"/>
                </a:solidFill>
              </a:rPr>
              <a:t>put key-value pair into the table</a:t>
            </a:r>
            <a:endParaRPr lang="en-US" sz="20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Value	    get(Key key)		</a:t>
            </a:r>
            <a:r>
              <a:rPr lang="en-US" sz="2000" i="1" dirty="0">
                <a:solidFill>
                  <a:srgbClr val="FFFF00"/>
                </a:solidFill>
              </a:rPr>
              <a:t>value paired with key</a:t>
            </a:r>
            <a:endParaRPr lang="en-US" sz="20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boolean</a:t>
            </a:r>
            <a:r>
              <a:rPr lang="en-US" sz="2000" dirty="0">
                <a:solidFill>
                  <a:srgbClr val="FFFF00"/>
                </a:solidFill>
              </a:rPr>
              <a:t>	    contains(Key key)		</a:t>
            </a:r>
            <a:r>
              <a:rPr lang="en-US" sz="2000" i="1" dirty="0">
                <a:solidFill>
                  <a:srgbClr val="FFFF00"/>
                </a:solidFill>
              </a:rPr>
              <a:t>is there a value paired with key?</a:t>
            </a:r>
            <a:endParaRPr lang="en-US" sz="20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void		    delete(Key key)		</a:t>
            </a:r>
            <a:r>
              <a:rPr lang="en-US" sz="2000" i="1" dirty="0">
                <a:solidFill>
                  <a:srgbClr val="FFFF00"/>
                </a:solidFill>
              </a:rPr>
              <a:t>remove key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i="1" dirty="0">
                <a:solidFill>
                  <a:srgbClr val="FFFF00"/>
                </a:solidFill>
              </a:rPr>
              <a:t>and its value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  <a:r>
              <a:rPr lang="en-US" sz="2000" i="1" dirty="0">
                <a:solidFill>
                  <a:srgbClr val="FFFF00"/>
                </a:solidFill>
              </a:rPr>
              <a:t> from table</a:t>
            </a:r>
            <a:endParaRPr lang="en-US" sz="20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boolean</a:t>
            </a:r>
            <a:r>
              <a:rPr lang="en-US" sz="2000" dirty="0">
                <a:solidFill>
                  <a:srgbClr val="FFFF00"/>
                </a:solidFill>
              </a:rPr>
              <a:t>	    </a:t>
            </a:r>
            <a:r>
              <a:rPr lang="en-US" sz="2000" dirty="0" err="1">
                <a:solidFill>
                  <a:srgbClr val="FFFF00"/>
                </a:solidFill>
              </a:rPr>
              <a:t>isEmpty</a:t>
            </a:r>
            <a:r>
              <a:rPr lang="en-US" sz="2000" dirty="0">
                <a:solidFill>
                  <a:srgbClr val="FFFF00"/>
                </a:solidFill>
              </a:rPr>
              <a:t>()		</a:t>
            </a:r>
            <a:r>
              <a:rPr lang="en-US" sz="2000" i="1" dirty="0">
                <a:solidFill>
                  <a:srgbClr val="FFFF00"/>
                </a:solidFill>
              </a:rPr>
              <a:t>is the table empty?</a:t>
            </a:r>
            <a:endParaRPr lang="en-US" sz="20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		    size()			</a:t>
            </a:r>
            <a:r>
              <a:rPr lang="en-US" sz="2000" i="1" dirty="0">
                <a:solidFill>
                  <a:srgbClr val="FFFF00"/>
                </a:solidFill>
              </a:rPr>
              <a:t>number of key-value pairs in the table</a:t>
            </a:r>
            <a:endParaRPr lang="en-US" sz="20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Iterable</a:t>
            </a:r>
            <a:r>
              <a:rPr lang="en-US" sz="2000" dirty="0">
                <a:solidFill>
                  <a:srgbClr val="FFFF00"/>
                </a:solidFill>
              </a:rPr>
              <a:t>&lt;Key&gt;   keys()			</a:t>
            </a:r>
            <a:r>
              <a:rPr lang="en-US" sz="2000" i="1" dirty="0">
                <a:solidFill>
                  <a:srgbClr val="FFFF00"/>
                </a:solidFill>
              </a:rPr>
              <a:t>all the keys in the table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29571-2282-484C-B67F-8C09C8AD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95500-DDF6-E546-9A39-DA3D7324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FB47-CBAF-DC4E-B5DC-9FC2DAD9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6DE7-DC10-9D45-802D-D54F74A5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type.  Any generic type.</a:t>
            </a:r>
          </a:p>
          <a:p>
            <a:r>
              <a:rPr lang="en-US" dirty="0"/>
              <a:t>Key type:  several natural assumptions.</a:t>
            </a:r>
          </a:p>
          <a:p>
            <a:pPr lvl="1"/>
            <a:r>
              <a:rPr lang="en-US" dirty="0"/>
              <a:t>Assume keys are Comparable, use </a:t>
            </a:r>
            <a:r>
              <a:rPr lang="en-US" i="1" dirty="0" err="1"/>
              <a:t>compareTo</a:t>
            </a:r>
            <a:r>
              <a:rPr lang="en-US" i="1" dirty="0"/>
              <a:t>().</a:t>
            </a:r>
          </a:p>
          <a:p>
            <a:pPr lvl="1"/>
            <a:r>
              <a:rPr lang="en-US" dirty="0"/>
              <a:t>Assume keys are any generic type, use </a:t>
            </a:r>
            <a:r>
              <a:rPr lang="en-US" i="1" dirty="0"/>
              <a:t>equals() </a:t>
            </a:r>
            <a:r>
              <a:rPr lang="en-US" dirty="0"/>
              <a:t>to test equality.</a:t>
            </a:r>
          </a:p>
          <a:p>
            <a:pPr lvl="1"/>
            <a:r>
              <a:rPr lang="en-US" dirty="0"/>
              <a:t>Assume keys are any generic type, use </a:t>
            </a:r>
            <a:r>
              <a:rPr lang="en-US" i="1" dirty="0"/>
              <a:t>equals() </a:t>
            </a:r>
            <a:r>
              <a:rPr lang="en-US" dirty="0"/>
              <a:t>to test equality;</a:t>
            </a:r>
            <a:br>
              <a:rPr lang="en-US" dirty="0"/>
            </a:br>
            <a:r>
              <a:rPr lang="en-US" dirty="0"/>
              <a:t>use 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 to scramble key.</a:t>
            </a:r>
          </a:p>
          <a:p>
            <a:r>
              <a:rPr lang="en-US" dirty="0"/>
              <a:t>Best practices.  Use immutable types for symbol table keys. </a:t>
            </a:r>
          </a:p>
          <a:p>
            <a:pPr lvl="1"/>
            <a:r>
              <a:rPr lang="en-US" dirty="0"/>
              <a:t>Immutable in Java:  Integer,</a:t>
            </a:r>
            <a:r>
              <a:rPr lang="en-US" b="1" dirty="0"/>
              <a:t> </a:t>
            </a:r>
            <a:r>
              <a:rPr lang="en-US" dirty="0"/>
              <a:t>Double, String, </a:t>
            </a:r>
            <a:r>
              <a:rPr lang="en-US" dirty="0" err="1"/>
              <a:t>java.io.File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Mutable in Java: </a:t>
            </a:r>
            <a:r>
              <a:rPr lang="en-US" dirty="0" err="1"/>
              <a:t>StringBuilder</a:t>
            </a:r>
            <a:r>
              <a:rPr lang="en-US" dirty="0"/>
              <a:t>, </a:t>
            </a:r>
            <a:r>
              <a:rPr lang="en-US" dirty="0" err="1"/>
              <a:t>java.net.URL</a:t>
            </a:r>
            <a:r>
              <a:rPr lang="en-US" dirty="0"/>
              <a:t>, arrays, ...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90C67-122B-F74B-AE73-AFEF3A20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F6DB8-B750-C241-A5E2-C0116B32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BA17-A4C2-9E49-A479-1FB1EDDC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4DA0-07D2-4D4A-BD89-3C374625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Java classes inherit a method equals().</a:t>
            </a: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Java requirements.  For any references x, y and z:</a:t>
            </a:r>
          </a:p>
          <a:p>
            <a:pPr lvl="1"/>
            <a:r>
              <a:rPr lang="en-US" dirty="0" err="1"/>
              <a:t>x.equals</a:t>
            </a:r>
            <a:r>
              <a:rPr lang="en-US" dirty="0"/>
              <a:t>(x) is true.</a:t>
            </a:r>
          </a:p>
          <a:p>
            <a:pPr lvl="1"/>
            <a:r>
              <a:rPr lang="en-US" dirty="0" err="1"/>
              <a:t>x.equals</a:t>
            </a:r>
            <a:r>
              <a:rPr lang="en-US" dirty="0"/>
              <a:t>(y)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y.equals</a:t>
            </a:r>
            <a:r>
              <a:rPr lang="en-US" dirty="0"/>
              <a:t>(x).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x.equals</a:t>
            </a:r>
            <a:r>
              <a:rPr lang="en-US" dirty="0"/>
              <a:t>(y) and </a:t>
            </a:r>
            <a:r>
              <a:rPr lang="en-US" dirty="0" err="1"/>
              <a:t>y.equals</a:t>
            </a:r>
            <a:r>
              <a:rPr lang="en-US" dirty="0"/>
              <a:t>(z), then  </a:t>
            </a:r>
            <a:r>
              <a:rPr lang="en-US" dirty="0" err="1"/>
              <a:t>x.equals</a:t>
            </a:r>
            <a:r>
              <a:rPr lang="en-US" dirty="0"/>
              <a:t>(z).</a:t>
            </a:r>
          </a:p>
          <a:p>
            <a:pPr lvl="1"/>
            <a:r>
              <a:rPr lang="en-US" dirty="0" err="1"/>
              <a:t>x.equals</a:t>
            </a:r>
            <a:r>
              <a:rPr lang="en-US" dirty="0"/>
              <a:t>(null) is false.</a:t>
            </a:r>
          </a:p>
          <a:p>
            <a:r>
              <a:rPr lang="en-US" dirty="0"/>
              <a:t>Default implementation.  (x == y) </a:t>
            </a:r>
          </a:p>
          <a:p>
            <a:pPr lvl="1"/>
            <a:r>
              <a:rPr lang="en-US" dirty="0"/>
              <a:t>Do x and y refer to the same object?</a:t>
            </a:r>
          </a:p>
          <a:p>
            <a:r>
              <a:rPr lang="en-US" dirty="0"/>
              <a:t>Customized implementations.   Integer, Double, String, </a:t>
            </a:r>
            <a:r>
              <a:rPr lang="en-US" dirty="0" err="1"/>
              <a:t>java.io.File</a:t>
            </a:r>
            <a:r>
              <a:rPr lang="en-US" dirty="0"/>
              <a:t>, </a:t>
            </a:r>
          </a:p>
          <a:p>
            <a:r>
              <a:rPr lang="en-US" dirty="0"/>
              <a:t>User-defined implementations.  Some care needed.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FAC6-CC94-1F4A-8A0A-0EB7B91A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A1857-3CD4-5C48-A6D5-6D1C57C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D98E-DC50-754D-B63F-C30DE703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87" y="324028"/>
            <a:ext cx="7729728" cy="1188720"/>
          </a:xfrm>
        </p:spPr>
        <p:txBody>
          <a:bodyPr/>
          <a:lstStyle/>
          <a:p>
            <a:r>
              <a:rPr lang="en-US" dirty="0"/>
              <a:t>Equals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5385-1BFA-604B-B276-86EADA21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78329"/>
            <a:ext cx="8821789" cy="45395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"Standard" recipe for user-defined types.</a:t>
            </a:r>
          </a:p>
          <a:p>
            <a:pPr lvl="1"/>
            <a:r>
              <a:rPr lang="en-US" dirty="0"/>
              <a:t>Optimization for reference equality.</a:t>
            </a:r>
          </a:p>
          <a:p>
            <a:pPr lvl="1"/>
            <a:r>
              <a:rPr lang="en-US" dirty="0"/>
              <a:t>Check against null. </a:t>
            </a:r>
          </a:p>
          <a:p>
            <a:pPr lvl="1"/>
            <a:r>
              <a:rPr lang="en-US" dirty="0"/>
              <a:t>Check that two objects are of the same type and cast.</a:t>
            </a:r>
          </a:p>
          <a:p>
            <a:pPr lvl="1"/>
            <a:r>
              <a:rPr lang="en-US" dirty="0"/>
              <a:t>Compare each significant field:</a:t>
            </a:r>
          </a:p>
          <a:p>
            <a:pPr lvl="2"/>
            <a:r>
              <a:rPr lang="en-US" dirty="0"/>
              <a:t>if field is a primitive type, use </a:t>
            </a:r>
            <a:r>
              <a:rPr lang="en-US" b="1" dirty="0"/>
              <a:t>==</a:t>
            </a:r>
            <a:endParaRPr lang="en-US" dirty="0"/>
          </a:p>
          <a:p>
            <a:pPr lvl="2"/>
            <a:r>
              <a:rPr lang="en-US" dirty="0"/>
              <a:t>if field is an object, use equals()</a:t>
            </a:r>
          </a:p>
          <a:p>
            <a:pPr lvl="2"/>
            <a:r>
              <a:rPr lang="en-US" dirty="0"/>
              <a:t>if field is an array, apply to each entry</a:t>
            </a:r>
          </a:p>
          <a:p>
            <a:pPr lvl="3"/>
            <a:r>
              <a:rPr lang="en-US" dirty="0" err="1"/>
              <a:t>Arrays.deepEquals</a:t>
            </a:r>
            <a:r>
              <a:rPr lang="en-US" dirty="0"/>
              <a:t>(a, b)</a:t>
            </a:r>
          </a:p>
          <a:p>
            <a:r>
              <a:rPr lang="en-US" dirty="0"/>
              <a:t>Best practices.</a:t>
            </a:r>
          </a:p>
          <a:p>
            <a:pPr lvl="1"/>
            <a:r>
              <a:rPr lang="en-US" dirty="0"/>
              <a:t>No need to use calculated fields that depend on other fields.</a:t>
            </a:r>
          </a:p>
          <a:p>
            <a:pPr lvl="1"/>
            <a:r>
              <a:rPr lang="en-US" dirty="0"/>
              <a:t>Compare fields mostly likely to differ first.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compareTo</a:t>
            </a:r>
            <a:r>
              <a:rPr lang="en-US" dirty="0"/>
              <a:t>() consistent with equals().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B3271-0BDF-3E40-8C70-A684055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D5D74-1390-9E4C-B4B2-AF77339C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6645-9D18-7B45-A9BA-4B91A894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Symbol Table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D343-55DA-B146-8F19-BBD0A666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search in a linked list</a:t>
            </a:r>
          </a:p>
          <a:p>
            <a:pPr lvl="1"/>
            <a:r>
              <a:rPr lang="en-US" dirty="0"/>
              <a:t>Maintain an (unordered) linked list of key-value pairs.</a:t>
            </a:r>
          </a:p>
          <a:p>
            <a:r>
              <a:rPr lang="en-US" dirty="0"/>
              <a:t>Binary search in an ordered array</a:t>
            </a:r>
          </a:p>
          <a:p>
            <a:pPr lvl="1"/>
            <a:r>
              <a:rPr lang="en-US" dirty="0"/>
              <a:t>Maintain an ordered array of key-value pairs.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B6A9D-3BFE-7B4D-B351-A6135472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DF9BF-7B7C-7C4D-ACF8-11BF94FF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12456</TotalTime>
  <Words>461</Words>
  <Application>Microsoft Macintosh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Lucida Grande</vt:lpstr>
      <vt:lpstr>Parcel</vt:lpstr>
      <vt:lpstr>Algorithms </vt:lpstr>
      <vt:lpstr>Symbol tables/dictionaries</vt:lpstr>
      <vt:lpstr>PowerPoint Presentation</vt:lpstr>
      <vt:lpstr>Symbol tables:  context</vt:lpstr>
      <vt:lpstr>Basic symbol table API</vt:lpstr>
      <vt:lpstr>Keys and values</vt:lpstr>
      <vt:lpstr>Equality test</vt:lpstr>
      <vt:lpstr>Equals design</vt:lpstr>
      <vt:lpstr>Elementary Symbol Table implementations</vt:lpstr>
      <vt:lpstr>Elementary Symbol Table implementations</vt:lpstr>
      <vt:lpstr>Ordered symbol table API</vt:lpstr>
      <vt:lpstr>Binary search:  ordered symbol table operations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124</cp:revision>
  <dcterms:created xsi:type="dcterms:W3CDTF">2019-01-29T13:54:20Z</dcterms:created>
  <dcterms:modified xsi:type="dcterms:W3CDTF">2019-02-28T13:40:06Z</dcterms:modified>
</cp:coreProperties>
</file>