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5"/>
    <p:restoredTop sz="94620"/>
  </p:normalViewPr>
  <p:slideViewPr>
    <p:cSldViewPr snapToGrid="0" snapToObjects="1">
      <p:cViewPr varScale="1">
        <p:scale>
          <a:sx n="120" d="100"/>
          <a:sy n="120" d="100"/>
        </p:scale>
        <p:origin x="18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7DF9-86DE-CD47-9C30-701204A88C85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D5F-1915-784C-8F9A-C0660EC8B175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9A38-98D3-F644-898D-FFEFF14A1E10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4F560E3C-CD48-164D-A77D-473A148B125B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83940" y="6238816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439B-45ED-174E-A1A9-CDBDFC06CF50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65A5-4C5D-0444-BA79-186F29C83873}" type="datetime1">
              <a:rPr lang="en-US" smtClean="0"/>
              <a:t>2/28/19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BBE6-5054-E345-84CC-7DF8CFECF891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EF2B-5D67-A345-8A77-CF5C9298C6F2}" type="datetime1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8287-FC3A-2F46-AA28-3D63298AB710}" type="datetime1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E4A0-4BE5-7744-86D2-D9DBDE36115B}" type="datetime1">
              <a:rPr lang="en-US" smtClean="0"/>
              <a:t>2/28/19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0718E3-2E82-334B-82C4-46D7B2ED6857}" type="datetime1">
              <a:rPr lang="en-US" smtClean="0"/>
              <a:t>2/28/19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A3D477-2CBB-E54E-A974-CFA1AEAD3B07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4594335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r>
              <a:rPr lang="en-US" dirty="0"/>
              <a:t>Definition.  A BST is a binary tree in symmetric order.</a:t>
            </a:r>
          </a:p>
          <a:p>
            <a:r>
              <a:rPr lang="en-US" dirty="0"/>
              <a:t>A binary tree is either:</a:t>
            </a:r>
          </a:p>
          <a:p>
            <a:pPr lvl="1"/>
            <a:r>
              <a:rPr lang="en-US" dirty="0"/>
              <a:t>Empty.	OR</a:t>
            </a:r>
          </a:p>
          <a:p>
            <a:pPr lvl="1"/>
            <a:r>
              <a:rPr lang="en-US" dirty="0"/>
              <a:t>Two disjoint binary trees (left and right).</a:t>
            </a:r>
          </a:p>
          <a:p>
            <a:r>
              <a:rPr lang="en-US" dirty="0"/>
              <a:t>Symmetric order.  Each node has a key, and every node’s key is:</a:t>
            </a:r>
          </a:p>
          <a:p>
            <a:pPr lvl="1"/>
            <a:r>
              <a:rPr lang="en-US" dirty="0"/>
              <a:t>Larger than all keys in its left subtree.</a:t>
            </a:r>
          </a:p>
          <a:p>
            <a:pPr lvl="1"/>
            <a:r>
              <a:rPr lang="en-US" dirty="0"/>
              <a:t>Smaller than all keys in its right subtree.</a:t>
            </a:r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CEED8B-9BB7-6A40-A2B8-1D5CA7E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F0B6-BEC6-4643-90E4-EF77847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BSTs:  mathematical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FA19-599C-CF4B-957C-290421CA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Proposition.  If </a:t>
            </a:r>
            <a:r>
              <a:rPr lang="en-US" i="1" dirty="0"/>
              <a:t>N </a:t>
            </a:r>
            <a:r>
              <a:rPr lang="en-US" dirty="0"/>
              <a:t>distinct keys are inserted into a BST in random order,</a:t>
            </a:r>
            <a:br>
              <a:rPr lang="en-US" dirty="0"/>
            </a:br>
            <a:r>
              <a:rPr lang="en-US" dirty="0"/>
              <a:t>the expected number of compares for a search/insert is ~ 2 ln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Proof:  1–1 correspondence with quicksort partitioning.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Proposition.  [Reed, 2003]  If </a:t>
            </a:r>
            <a:r>
              <a:rPr lang="en-US" i="1" dirty="0"/>
              <a:t>N </a:t>
            </a:r>
            <a:r>
              <a:rPr lang="en-US" dirty="0"/>
              <a:t>distinct keys are inserted in random order,</a:t>
            </a:r>
            <a:br>
              <a:rPr lang="en-US" dirty="0"/>
            </a:br>
            <a:r>
              <a:rPr lang="en-US" dirty="0"/>
              <a:t>expected height of tree is ~ 4.311 ln </a:t>
            </a:r>
            <a:r>
              <a:rPr lang="en-US" i="1" dirty="0"/>
              <a:t>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But…   Worst-case height is </a:t>
            </a:r>
            <a:r>
              <a:rPr lang="en-US" i="1" dirty="0"/>
              <a:t>N </a:t>
            </a:r>
            <a:r>
              <a:rPr lang="en-US" dirty="0"/>
              <a:t>– 1.</a:t>
            </a:r>
            <a:br>
              <a:rPr lang="en-US" dirty="0"/>
            </a:br>
            <a:r>
              <a:rPr lang="en-US" dirty="0"/>
              <a:t>[ exponentially small chance when keys are inserted in random order 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E88E9-8AB2-0641-BB77-0A74F1ED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74009-4863-6F46-B471-BB1F25BF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41EC-448F-3642-990B-BFDC05B9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implementations: 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7ABB9-2B7D-7841-9C78-EFE9B0E3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806D7-741C-FD42-8729-32786D92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44BFE9-6D8C-674E-8C4E-F159DED96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735196"/>
              </p:ext>
            </p:extLst>
          </p:nvPr>
        </p:nvGraphicFramePr>
        <p:xfrm>
          <a:off x="1410227" y="2107804"/>
          <a:ext cx="9132426" cy="2880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5425">
                  <a:extLst>
                    <a:ext uri="{9D8B030D-6E8A-4147-A177-3AD203B41FA5}">
                      <a16:colId xmlns:a16="http://schemas.microsoft.com/office/drawing/2014/main" val="4197539947"/>
                    </a:ext>
                  </a:extLst>
                </a:gridCol>
                <a:gridCol w="1152653">
                  <a:extLst>
                    <a:ext uri="{9D8B030D-6E8A-4147-A177-3AD203B41FA5}">
                      <a16:colId xmlns:a16="http://schemas.microsoft.com/office/drawing/2014/main" val="2844772076"/>
                    </a:ext>
                  </a:extLst>
                </a:gridCol>
                <a:gridCol w="854626">
                  <a:extLst>
                    <a:ext uri="{9D8B030D-6E8A-4147-A177-3AD203B41FA5}">
                      <a16:colId xmlns:a16="http://schemas.microsoft.com/office/drawing/2014/main" val="1719588029"/>
                    </a:ext>
                  </a:extLst>
                </a:gridCol>
                <a:gridCol w="1485889">
                  <a:extLst>
                    <a:ext uri="{9D8B030D-6E8A-4147-A177-3AD203B41FA5}">
                      <a16:colId xmlns:a16="http://schemas.microsoft.com/office/drawing/2014/main" val="1894062283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1674780298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val="1357438520"/>
                    </a:ext>
                  </a:extLst>
                </a:gridCol>
              </a:tblGrid>
              <a:tr h="5760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ST 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guarantee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key interface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75983"/>
                  </a:ext>
                </a:extLst>
              </a:tr>
              <a:tr h="576074"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 hit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11996"/>
                  </a:ext>
                </a:extLst>
              </a:tr>
              <a:tr h="57607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sequential search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(unordered 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N /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>
                          <a:effectLst/>
                          <a:latin typeface="+mj-lt"/>
                        </a:rPr>
                        <a:t>equals()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20174"/>
                  </a:ext>
                </a:extLst>
              </a:tr>
              <a:tr h="57607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binary search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(ordered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log N</a:t>
                      </a:r>
                      <a:endParaRPr lang="en-US" sz="2000" b="0" i="0" u="none" strike="noStrike" dirty="0">
                        <a:solidFill>
                          <a:srgbClr val="821518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log N</a:t>
                      </a:r>
                      <a:endParaRPr lang="en-US" sz="2000" b="0" i="0" u="none" strike="noStrike" dirty="0">
                        <a:solidFill>
                          <a:srgbClr val="821518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0" u="none" strike="noStrike" dirty="0">
                          <a:effectLst/>
                          <a:latin typeface="+mj-lt"/>
                        </a:rPr>
                        <a:t> N /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 err="1">
                          <a:effectLst/>
                          <a:latin typeface="+mj-lt"/>
                        </a:rPr>
                        <a:t>compareTo</a:t>
                      </a:r>
                      <a:r>
                        <a:rPr lang="en-US" sz="1600" i="1" u="none" strike="noStrike" dirty="0">
                          <a:effectLst/>
                          <a:latin typeface="+mj-lt"/>
                        </a:rPr>
                        <a:t>()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11449"/>
                  </a:ext>
                </a:extLst>
              </a:tr>
              <a:tr h="57607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binary search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tree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1.39 log 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1.39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compareTo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1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92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9C26-61B9-2241-BC16-7823AA4E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BST:  ordered symbol table operations summary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B452B5B-BB26-BE44-A628-41AB088D4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18022"/>
              </p:ext>
            </p:extLst>
          </p:nvPr>
        </p:nvGraphicFramePr>
        <p:xfrm>
          <a:off x="1752600" y="1847850"/>
          <a:ext cx="88233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31">
                  <a:extLst>
                    <a:ext uri="{9D8B030D-6E8A-4147-A177-3AD203B41FA5}">
                      <a16:colId xmlns:a16="http://schemas.microsoft.com/office/drawing/2014/main" val="655822097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2830084129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1441098874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3572721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Sequential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search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6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3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9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min/max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floor/ceiling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2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621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1018F-9F18-424A-AE12-D0BB8F17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5F454-D4B8-9847-8348-3BA13834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77A18-3AA0-3549-B352-58490D7CFF01}"/>
              </a:ext>
            </a:extLst>
          </p:cNvPr>
          <p:cNvSpPr txBox="1"/>
          <p:nvPr/>
        </p:nvSpPr>
        <p:spPr>
          <a:xfrm>
            <a:off x="2466753" y="5380074"/>
            <a:ext cx="696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 = height of BST (proportional to log N if keys inserted in random order)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F74-449F-1C48-B47E-D7FCCA5B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implementations: 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AF143-2E33-5B49-9024-05B05372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BB914-EA99-E34B-A156-1C7DA66A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913D0813-C582-EB4B-B0CF-D5129D86B2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9326618"/>
                  </p:ext>
                </p:extLst>
              </p:nvPr>
            </p:nvGraphicFramePr>
            <p:xfrm>
              <a:off x="866741" y="2033376"/>
              <a:ext cx="9892181" cy="29745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87715">
                      <a:extLst>
                        <a:ext uri="{9D8B030D-6E8A-4147-A177-3AD203B41FA5}">
                          <a16:colId xmlns:a16="http://schemas.microsoft.com/office/drawing/2014/main" val="4197539947"/>
                        </a:ext>
                      </a:extLst>
                    </a:gridCol>
                    <a:gridCol w="1059575">
                      <a:extLst>
                        <a:ext uri="{9D8B030D-6E8A-4147-A177-3AD203B41FA5}">
                          <a16:colId xmlns:a16="http://schemas.microsoft.com/office/drawing/2014/main" val="2844772076"/>
                        </a:ext>
                      </a:extLst>
                    </a:gridCol>
                    <a:gridCol w="876302">
                      <a:extLst>
                        <a:ext uri="{9D8B030D-6E8A-4147-A177-3AD203B41FA5}">
                          <a16:colId xmlns:a16="http://schemas.microsoft.com/office/drawing/2014/main" val="1719588029"/>
                        </a:ext>
                      </a:extLst>
                    </a:gridCol>
                    <a:gridCol w="910467">
                      <a:extLst>
                        <a:ext uri="{9D8B030D-6E8A-4147-A177-3AD203B41FA5}">
                          <a16:colId xmlns:a16="http://schemas.microsoft.com/office/drawing/2014/main" val="1105663380"/>
                        </a:ext>
                      </a:extLst>
                    </a:gridCol>
                    <a:gridCol w="1173531">
                      <a:extLst>
                        <a:ext uri="{9D8B030D-6E8A-4147-A177-3AD203B41FA5}">
                          <a16:colId xmlns:a16="http://schemas.microsoft.com/office/drawing/2014/main" val="1894062283"/>
                        </a:ext>
                      </a:extLst>
                    </a:gridCol>
                    <a:gridCol w="999694">
                      <a:extLst>
                        <a:ext uri="{9D8B030D-6E8A-4147-A177-3AD203B41FA5}">
                          <a16:colId xmlns:a16="http://schemas.microsoft.com/office/drawing/2014/main" val="1674780298"/>
                        </a:ext>
                      </a:extLst>
                    </a:gridCol>
                    <a:gridCol w="999694">
                      <a:extLst>
                        <a:ext uri="{9D8B030D-6E8A-4147-A177-3AD203B41FA5}">
                          <a16:colId xmlns:a16="http://schemas.microsoft.com/office/drawing/2014/main" val="4268206005"/>
                        </a:ext>
                      </a:extLst>
                    </a:gridCol>
                    <a:gridCol w="1185203">
                      <a:extLst>
                        <a:ext uri="{9D8B030D-6E8A-4147-A177-3AD203B41FA5}">
                          <a16:colId xmlns:a16="http://schemas.microsoft.com/office/drawing/2014/main" val="1357438520"/>
                        </a:ext>
                      </a:extLst>
                    </a:gridCol>
                  </a:tblGrid>
                  <a:tr h="594912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" pitchFamily="2" charset="0"/>
                            </a:rPr>
                            <a:t>ST Implementation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guarantee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20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average case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20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key interface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5975983"/>
                      </a:ext>
                    </a:extLst>
                  </a:tr>
                  <a:tr h="594912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search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insert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delete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search hit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insert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delete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1511996"/>
                      </a:ext>
                    </a:extLst>
                  </a:tr>
                  <a:tr h="5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sequential search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 (unordered list)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</a:t>
                          </a:r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i="1" u="none" strike="noStrike" dirty="0">
                              <a:effectLst/>
                              <a:latin typeface="+mj-lt"/>
                            </a:rPr>
                            <a:t>equals()</a:t>
                          </a:r>
                          <a:endParaRPr lang="en-US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4720174"/>
                      </a:ext>
                    </a:extLst>
                  </a:tr>
                  <a:tr h="5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binary search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" pitchFamily="2" charset="0"/>
                            </a:rPr>
                            <a:t> 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(ordered array)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</a:t>
                          </a:r>
                          <a:r>
                            <a:rPr lang="en-US" sz="2000" i="0" u="none" strike="noStrike" dirty="0" err="1">
                              <a:effectLst/>
                              <a:latin typeface="+mj-lt"/>
                            </a:rPr>
                            <a:t>lg</a:t>
                          </a:r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 n</a:t>
                          </a:r>
                          <a:endParaRPr lang="en-US" sz="2000" b="0" i="0" u="none" strike="noStrike" dirty="0">
                            <a:solidFill>
                              <a:srgbClr val="821518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log n</a:t>
                          </a:r>
                          <a:endParaRPr lang="en-US" sz="2000" b="0" i="0" u="none" strike="noStrike" dirty="0">
                            <a:solidFill>
                              <a:srgbClr val="821518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i="1" u="none" strike="noStrike" dirty="0" err="1">
                              <a:effectLst/>
                              <a:latin typeface="+mj-lt"/>
                            </a:rPr>
                            <a:t>compareTo</a:t>
                          </a:r>
                          <a:r>
                            <a:rPr lang="en-US" sz="1600" i="1" u="none" strike="noStrike" dirty="0">
                              <a:effectLst/>
                              <a:latin typeface="+mj-lt"/>
                            </a:rPr>
                            <a:t>()</a:t>
                          </a:r>
                          <a:endParaRPr lang="en-US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11449"/>
                      </a:ext>
                    </a:extLst>
                  </a:tr>
                  <a:tr h="5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binary search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" pitchFamily="2" charset="0"/>
                            </a:rPr>
                            <a:t> tree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1.39 log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1.39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lg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1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compareTo</a:t>
                          </a:r>
                          <a:r>
                            <a:rPr lang="en-US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()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3710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913D0813-C582-EB4B-B0CF-D5129D86B2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9326618"/>
                  </p:ext>
                </p:extLst>
              </p:nvPr>
            </p:nvGraphicFramePr>
            <p:xfrm>
              <a:off x="866741" y="2033376"/>
              <a:ext cx="9892181" cy="29745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687715">
                      <a:extLst>
                        <a:ext uri="{9D8B030D-6E8A-4147-A177-3AD203B41FA5}">
                          <a16:colId xmlns:a16="http://schemas.microsoft.com/office/drawing/2014/main" val="4197539947"/>
                        </a:ext>
                      </a:extLst>
                    </a:gridCol>
                    <a:gridCol w="1059575">
                      <a:extLst>
                        <a:ext uri="{9D8B030D-6E8A-4147-A177-3AD203B41FA5}">
                          <a16:colId xmlns:a16="http://schemas.microsoft.com/office/drawing/2014/main" val="2844772076"/>
                        </a:ext>
                      </a:extLst>
                    </a:gridCol>
                    <a:gridCol w="876302">
                      <a:extLst>
                        <a:ext uri="{9D8B030D-6E8A-4147-A177-3AD203B41FA5}">
                          <a16:colId xmlns:a16="http://schemas.microsoft.com/office/drawing/2014/main" val="1719588029"/>
                        </a:ext>
                      </a:extLst>
                    </a:gridCol>
                    <a:gridCol w="910467">
                      <a:extLst>
                        <a:ext uri="{9D8B030D-6E8A-4147-A177-3AD203B41FA5}">
                          <a16:colId xmlns:a16="http://schemas.microsoft.com/office/drawing/2014/main" val="1105663380"/>
                        </a:ext>
                      </a:extLst>
                    </a:gridCol>
                    <a:gridCol w="1173531">
                      <a:extLst>
                        <a:ext uri="{9D8B030D-6E8A-4147-A177-3AD203B41FA5}">
                          <a16:colId xmlns:a16="http://schemas.microsoft.com/office/drawing/2014/main" val="1894062283"/>
                        </a:ext>
                      </a:extLst>
                    </a:gridCol>
                    <a:gridCol w="999694">
                      <a:extLst>
                        <a:ext uri="{9D8B030D-6E8A-4147-A177-3AD203B41FA5}">
                          <a16:colId xmlns:a16="http://schemas.microsoft.com/office/drawing/2014/main" val="1674780298"/>
                        </a:ext>
                      </a:extLst>
                    </a:gridCol>
                    <a:gridCol w="999694">
                      <a:extLst>
                        <a:ext uri="{9D8B030D-6E8A-4147-A177-3AD203B41FA5}">
                          <a16:colId xmlns:a16="http://schemas.microsoft.com/office/drawing/2014/main" val="4268206005"/>
                        </a:ext>
                      </a:extLst>
                    </a:gridCol>
                    <a:gridCol w="1185203">
                      <a:extLst>
                        <a:ext uri="{9D8B030D-6E8A-4147-A177-3AD203B41FA5}">
                          <a16:colId xmlns:a16="http://schemas.microsoft.com/office/drawing/2014/main" val="1357438520"/>
                        </a:ext>
                      </a:extLst>
                    </a:gridCol>
                  </a:tblGrid>
                  <a:tr h="594912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" pitchFamily="2" charset="0"/>
                            </a:rPr>
                            <a:t>ST Implementation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guarantee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20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average case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20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key interface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5975983"/>
                      </a:ext>
                    </a:extLst>
                  </a:tr>
                  <a:tr h="594912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search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insert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delete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search hit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insert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delete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1511996"/>
                      </a:ext>
                    </a:extLst>
                  </a:tr>
                  <a:tr h="5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sequential search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 (unordered list)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</a:t>
                          </a:r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i="1" u="none" strike="noStrike" dirty="0">
                              <a:effectLst/>
                              <a:latin typeface="+mj-lt"/>
                            </a:rPr>
                            <a:t>equals()</a:t>
                          </a:r>
                          <a:endParaRPr lang="en-US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4720174"/>
                      </a:ext>
                    </a:extLst>
                  </a:tr>
                  <a:tr h="5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binary search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" pitchFamily="2" charset="0"/>
                            </a:rPr>
                            <a:t> 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(ordered array)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</a:t>
                          </a:r>
                          <a:r>
                            <a:rPr lang="en-US" sz="2000" i="0" u="none" strike="noStrike" dirty="0" err="1">
                              <a:effectLst/>
                              <a:latin typeface="+mj-lt"/>
                            </a:rPr>
                            <a:t>lg</a:t>
                          </a:r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 n</a:t>
                          </a:r>
                          <a:endParaRPr lang="en-US" sz="2000" b="0" i="0" u="none" strike="noStrike" dirty="0">
                            <a:solidFill>
                              <a:srgbClr val="821518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i="0" u="none" strike="noStrike" dirty="0">
                              <a:effectLst/>
                              <a:latin typeface="+mj-lt"/>
                            </a:rPr>
                            <a:t> log n</a:t>
                          </a:r>
                          <a:endParaRPr lang="en-US" sz="2000" b="0" i="0" u="none" strike="noStrike" dirty="0">
                            <a:solidFill>
                              <a:srgbClr val="821518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½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i="1" u="none" strike="noStrike" dirty="0" err="1">
                              <a:effectLst/>
                              <a:latin typeface="+mj-lt"/>
                            </a:rPr>
                            <a:t>compareTo</a:t>
                          </a:r>
                          <a:r>
                            <a:rPr lang="en-US" sz="1600" i="1" u="none" strike="noStrike" dirty="0">
                              <a:effectLst/>
                              <a:latin typeface="+mj-lt"/>
                            </a:rPr>
                            <a:t>()</a:t>
                          </a:r>
                          <a:endParaRPr lang="en-US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11449"/>
                      </a:ext>
                    </a:extLst>
                  </a:tr>
                  <a:tr h="5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binary search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" pitchFamily="2" charset="0"/>
                            </a:rPr>
                            <a:t> tree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1.39 log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1.39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lg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 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886" t="-402128" r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1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compareTo</a:t>
                          </a:r>
                          <a:r>
                            <a:rPr lang="en-US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()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3710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BB0304B-B03A-C04F-BB82-F4D1699309D9}"/>
              </a:ext>
            </a:extLst>
          </p:cNvPr>
          <p:cNvSpPr txBox="1"/>
          <p:nvPr/>
        </p:nvSpPr>
        <p:spPr>
          <a:xfrm>
            <a:off x="2849526" y="5305647"/>
            <a:ext cx="510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with binary search tree: </a:t>
            </a:r>
            <a:r>
              <a:rPr lang="en-US" dirty="0">
                <a:solidFill>
                  <a:srgbClr val="FFFF00"/>
                </a:solidFill>
              </a:rPr>
              <a:t>an unbalanced tree</a:t>
            </a:r>
          </a:p>
        </p:txBody>
      </p:sp>
    </p:spTree>
    <p:extLst>
      <p:ext uri="{BB962C8B-B14F-4D97-AF65-F5344CB8AC3E}">
        <p14:creationId xmlns:p14="http://schemas.microsoft.com/office/powerpoint/2010/main" val="38471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12495</TotalTime>
  <Words>267</Words>
  <Application>Microsoft Macintosh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Helvetica</vt:lpstr>
      <vt:lpstr>Parcel</vt:lpstr>
      <vt:lpstr>Algorithms </vt:lpstr>
      <vt:lpstr>Binary search trees</vt:lpstr>
      <vt:lpstr>BSTs:  mathematical analysis</vt:lpstr>
      <vt:lpstr>Symbol Table implementations:  summary</vt:lpstr>
      <vt:lpstr>BST:  ordered symbol table operations summary</vt:lpstr>
      <vt:lpstr>Symbol Table implementations: 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129</cp:revision>
  <dcterms:created xsi:type="dcterms:W3CDTF">2019-01-29T13:54:20Z</dcterms:created>
  <dcterms:modified xsi:type="dcterms:W3CDTF">2019-02-28T16:08:45Z</dcterms:modified>
</cp:coreProperties>
</file>